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</p:sldIdLst>
  <p:sldSz cx="9144000" cy="6858000" type="screen4x3"/>
  <p:notesSz cx="6794500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091567400228813E-2"/>
          <c:y val="9.387247182337502E-2"/>
          <c:w val="0.59083911434147651"/>
          <c:h val="0.89068642890226957"/>
        </c:manualLayout>
      </c:layout>
      <c:pie3DChart>
        <c:varyColors val="1"/>
        <c:ser>
          <c:idx val="0"/>
          <c:order val="0"/>
          <c:explosion val="25"/>
          <c:dPt>
            <c:idx val="4"/>
            <c:bubble3D val="0"/>
            <c:spPr>
              <a:solidFill>
                <a:srgbClr val="990099"/>
              </a:solidFill>
            </c:spPr>
          </c:dPt>
          <c:dPt>
            <c:idx val="5"/>
            <c:bubble3D val="0"/>
            <c:spPr>
              <a:solidFill>
                <a:srgbClr val="66FFFF"/>
              </a:solidFill>
            </c:spPr>
          </c:dPt>
          <c:dPt>
            <c:idx val="8"/>
            <c:bubble3D val="0"/>
            <c:spPr>
              <a:solidFill>
                <a:srgbClr val="CC00CC"/>
              </a:solidFill>
            </c:spPr>
          </c:dPt>
          <c:dPt>
            <c:idx val="9"/>
            <c:bubble3D val="0"/>
            <c:spPr>
              <a:solidFill>
                <a:srgbClr val="FFFF00"/>
              </a:solidFill>
            </c:spPr>
          </c:dPt>
          <c:dLbls>
            <c:dLbl>
              <c:idx val="4"/>
              <c:layout>
                <c:manualLayout>
                  <c:x val="5.5759337775085809E-3"/>
                  <c:y val="-1.2878772965879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619005316643113E-2"/>
                  <c:y val="2.8462598425196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515310586176728E-2"/>
                  <c:y val="7.161761811023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5440877582609866E-2"/>
                  <c:y val="-6.2446358267716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'для диаграммы'!$B$8:$B$20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'для диаграммы'!$C$8:$C$20</c:f>
              <c:numCache>
                <c:formatCode>#,##0</c:formatCode>
                <c:ptCount val="13"/>
                <c:pt idx="0">
                  <c:v>1862550</c:v>
                </c:pt>
                <c:pt idx="1">
                  <c:v>11962</c:v>
                </c:pt>
                <c:pt idx="2">
                  <c:v>222181</c:v>
                </c:pt>
                <c:pt idx="3">
                  <c:v>9692241</c:v>
                </c:pt>
                <c:pt idx="4">
                  <c:v>1231898</c:v>
                </c:pt>
                <c:pt idx="5">
                  <c:v>16260</c:v>
                </c:pt>
                <c:pt idx="6">
                  <c:v>10728982</c:v>
                </c:pt>
                <c:pt idx="7">
                  <c:v>1372973</c:v>
                </c:pt>
                <c:pt idx="8">
                  <c:v>3999204</c:v>
                </c:pt>
                <c:pt idx="9">
                  <c:v>3929954</c:v>
                </c:pt>
                <c:pt idx="10">
                  <c:v>316009</c:v>
                </c:pt>
                <c:pt idx="11">
                  <c:v>86702</c:v>
                </c:pt>
                <c:pt idx="12">
                  <c:v>848989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430430042398547"/>
          <c:y val="0.25930364173228349"/>
          <c:w val="0.32749057137088633"/>
          <c:h val="0.6188927165354329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540573053368331E-2"/>
          <c:y val="0.11330090941293239"/>
          <c:w val="0.56464249781277343"/>
          <c:h val="0.84401373296531279"/>
        </c:manualLayout>
      </c:layout>
      <c:pie3DChart>
        <c:varyColors val="1"/>
        <c:ser>
          <c:idx val="0"/>
          <c:order val="0"/>
          <c:explosion val="27"/>
          <c:dPt>
            <c:idx val="3"/>
            <c:bubble3D val="0"/>
            <c:spPr>
              <a:solidFill>
                <a:srgbClr val="FF9999"/>
              </a:solidFill>
            </c:spPr>
          </c:dPt>
          <c:dPt>
            <c:idx val="5"/>
            <c:bubble3D val="0"/>
            <c:spPr>
              <a:solidFill>
                <a:srgbClr val="FF00FF"/>
              </a:solidFill>
            </c:spPr>
          </c:dPt>
          <c:dPt>
            <c:idx val="1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9.3120078740157475E-3"/>
                  <c:y val="-8.097152544061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399825021872272E-3"/>
                  <c:y val="-4.0952716785908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04418197725288E-2"/>
                  <c:y val="4.78520409555342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944351571438186"/>
                  <c:y val="2.7351541994750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38939363348812E-2"/>
                  <c:y val="-5.0533628608923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29676290463692E-2"/>
                  <c:y val="5.7216863517060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1273167777104788E-2"/>
                  <c:y val="3.1286089238845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367184871121876E-2"/>
                  <c:y val="-2.72998687664041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5.0142825896762902E-2"/>
                  <c:y val="-3.0439651562405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'для диаграммы'!$B$5:$B$18</c:f>
              <c:strCache>
                <c:ptCount val="14"/>
                <c:pt idx="0">
                  <c:v>Общегосударственные вопросы 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 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 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'для диаграммы'!$C$5:$C$18</c:f>
              <c:numCache>
                <c:formatCode>#,##0</c:formatCode>
                <c:ptCount val="14"/>
                <c:pt idx="0">
                  <c:v>532241</c:v>
                </c:pt>
                <c:pt idx="1">
                  <c:v>13785</c:v>
                </c:pt>
                <c:pt idx="2">
                  <c:v>116276</c:v>
                </c:pt>
                <c:pt idx="3">
                  <c:v>8951730</c:v>
                </c:pt>
                <c:pt idx="4">
                  <c:v>262598</c:v>
                </c:pt>
                <c:pt idx="5">
                  <c:v>13449</c:v>
                </c:pt>
                <c:pt idx="6">
                  <c:v>7025683</c:v>
                </c:pt>
                <c:pt idx="7">
                  <c:v>290290</c:v>
                </c:pt>
                <c:pt idx="8">
                  <c:v>4008376</c:v>
                </c:pt>
                <c:pt idx="9">
                  <c:v>3861708</c:v>
                </c:pt>
                <c:pt idx="10">
                  <c:v>33417</c:v>
                </c:pt>
                <c:pt idx="11">
                  <c:v>60138</c:v>
                </c:pt>
                <c:pt idx="12">
                  <c:v>764456</c:v>
                </c:pt>
                <c:pt idx="13">
                  <c:v>1519994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67585974830067"/>
          <c:y val="0.22449229002624671"/>
          <c:w val="0.31350362743118648"/>
          <c:h val="0.74476541994750656"/>
        </c:manualLayout>
      </c:layout>
      <c:overlay val="0"/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8612191958495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047240238211103E-3"/>
                  <c:y val="4.6452773430784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240353077418689E-2"/>
                  <c:y val="6.3566953115810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6309050297764186E-3"/>
                  <c:y val="7.090160155225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856653408337397E-2"/>
                  <c:y val="-1.9559062497172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455252918287938E-2"/>
                  <c:y val="1.0718113612004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16731517509727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348605995800078E-2"/>
                  <c:y val="4.5919904484011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4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провоохранительная деятельность</c:v>
                </c:pt>
                <c:pt idx="3">
                  <c:v>Наациональная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 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 </c:v>
                </c:pt>
                <c:pt idx="10">
                  <c:v>Физическая 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5989.5990000000002</c:v>
                </c:pt>
                <c:pt idx="1">
                  <c:v>30.323</c:v>
                </c:pt>
                <c:pt idx="2">
                  <c:v>505.39299999999997</c:v>
                </c:pt>
                <c:pt idx="3">
                  <c:v>21132.584999999999</c:v>
                </c:pt>
                <c:pt idx="4">
                  <c:v>3127.0909999999999</c:v>
                </c:pt>
                <c:pt idx="5">
                  <c:v>45.527000000000001</c:v>
                </c:pt>
                <c:pt idx="6">
                  <c:v>22523.988000000001</c:v>
                </c:pt>
                <c:pt idx="7">
                  <c:v>3258.105</c:v>
                </c:pt>
                <c:pt idx="8">
                  <c:v>10287.637000000001</c:v>
                </c:pt>
                <c:pt idx="9">
                  <c:v>9884.0910000000003</c:v>
                </c:pt>
                <c:pt idx="10">
                  <c:v>815.83199999999999</c:v>
                </c:pt>
                <c:pt idx="11">
                  <c:v>215.67500000000001</c:v>
                </c:pt>
                <c:pt idx="12">
                  <c:v>2328.5839999999998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6441586280814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85084306096003E-3"/>
                  <c:y val="-2.572347266881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5005359056806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56420233463035E-2"/>
                  <c:y val="-2.572347266881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73151750972763E-2"/>
                  <c:y val="-1.286173633440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019455252918288E-2"/>
                  <c:y val="-5.1446945337620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940337224383916E-3"/>
                  <c:y val="-2.786709539121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6692607003891051E-2"/>
                  <c:y val="-1.2861736334405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1128404669260604E-2"/>
                  <c:y val="-2.3579849946409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9455252918287938E-2"/>
                  <c:y val="-3.215434083601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8910505836575876E-3"/>
                  <c:y val="-1.5005359056806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провоохранительная деятельность</c:v>
                </c:pt>
                <c:pt idx="3">
                  <c:v>Наациональная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 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 </c:v>
                </c:pt>
                <c:pt idx="10">
                  <c:v>Физическая 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1862.55</c:v>
                </c:pt>
                <c:pt idx="1">
                  <c:v>11.962</c:v>
                </c:pt>
                <c:pt idx="2">
                  <c:v>222.18100000000001</c:v>
                </c:pt>
                <c:pt idx="3">
                  <c:v>9692.241</c:v>
                </c:pt>
                <c:pt idx="4">
                  <c:v>1231.8979999999999</c:v>
                </c:pt>
                <c:pt idx="5">
                  <c:v>16.260000000000002</c:v>
                </c:pt>
                <c:pt idx="6">
                  <c:v>10728.982</c:v>
                </c:pt>
                <c:pt idx="7">
                  <c:v>1372.973</c:v>
                </c:pt>
                <c:pt idx="8">
                  <c:v>3999.2040000000002</c:v>
                </c:pt>
                <c:pt idx="9">
                  <c:v>3929.9540000000002</c:v>
                </c:pt>
                <c:pt idx="10">
                  <c:v>316.00900000000001</c:v>
                </c:pt>
                <c:pt idx="11">
                  <c:v>86.701999999999998</c:v>
                </c:pt>
                <c:pt idx="12">
                  <c:v>848.98900000000003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863488"/>
        <c:axId val="109318912"/>
        <c:axId val="146805184"/>
      </c:bar3DChart>
      <c:catAx>
        <c:axId val="92863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 sz="11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318912"/>
        <c:crosses val="autoZero"/>
        <c:auto val="1"/>
        <c:lblAlgn val="ctr"/>
        <c:lblOffset val="100"/>
        <c:noMultiLvlLbl val="0"/>
      </c:catAx>
      <c:valAx>
        <c:axId val="1093189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млн.рублей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2863488"/>
        <c:crosses val="autoZero"/>
        <c:crossBetween val="between"/>
      </c:valAx>
      <c:serAx>
        <c:axId val="146805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318912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Исполнение областного бюджета на 1.07.2014 года</a:t>
            </a:r>
          </a:p>
        </c:rich>
      </c:tx>
      <c:layout>
        <c:manualLayout>
          <c:xMode val="edge"/>
          <c:yMode val="edge"/>
          <c:x val="0.21161359445453931"/>
          <c:y val="1.8774444351183618E-2"/>
        </c:manualLayout>
      </c:layout>
      <c:overlay val="0"/>
    </c:title>
    <c:autoTitleDeleted val="0"/>
    <c:view3D>
      <c:rotX val="60"/>
      <c:rotY val="10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74154384548084"/>
          <c:y val="8.490220945479704E-2"/>
          <c:w val="0.8342584561545191"/>
          <c:h val="0.473380613833989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'для диаграммы (2)'!$C$4</c:f>
              <c:strCache>
                <c:ptCount val="1"/>
                <c:pt idx="0">
                  <c:v>Плановые назначения</c:v>
                </c:pt>
              </c:strCache>
            </c:strRef>
          </c:tx>
          <c:invertIfNegative val="0"/>
          <c:cat>
            <c:strRef>
              <c:f>'для диаграммы (2)'!$B$5:$B$18</c:f>
              <c:strCache>
                <c:ptCount val="14"/>
                <c:pt idx="0">
                  <c:v>Общегосударственные вопросы 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 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 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'для диаграммы (2)'!$C$5:$C$18</c:f>
              <c:numCache>
                <c:formatCode>#,##0</c:formatCode>
                <c:ptCount val="14"/>
                <c:pt idx="0">
                  <c:v>2918516</c:v>
                </c:pt>
                <c:pt idx="1">
                  <c:v>29278</c:v>
                </c:pt>
                <c:pt idx="2">
                  <c:v>258768</c:v>
                </c:pt>
                <c:pt idx="3">
                  <c:v>19017255</c:v>
                </c:pt>
                <c:pt idx="4">
                  <c:v>1256709</c:v>
                </c:pt>
                <c:pt idx="5">
                  <c:v>40106</c:v>
                </c:pt>
                <c:pt idx="6">
                  <c:v>14664120</c:v>
                </c:pt>
                <c:pt idx="7">
                  <c:v>827154</c:v>
                </c:pt>
                <c:pt idx="8">
                  <c:v>10244859</c:v>
                </c:pt>
                <c:pt idx="9">
                  <c:v>9450063</c:v>
                </c:pt>
                <c:pt idx="10">
                  <c:v>222527</c:v>
                </c:pt>
                <c:pt idx="11">
                  <c:v>156517</c:v>
                </c:pt>
                <c:pt idx="12">
                  <c:v>2163310</c:v>
                </c:pt>
                <c:pt idx="13">
                  <c:v>3032428</c:v>
                </c:pt>
              </c:numCache>
            </c:numRef>
          </c:val>
        </c:ser>
        <c:ser>
          <c:idx val="1"/>
          <c:order val="1"/>
          <c:tx>
            <c:strRef>
              <c:f>'для диаграммы (2)'!$D$4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invertIfNegative val="0"/>
          <c:cat>
            <c:strRef>
              <c:f>'для диаграммы (2)'!$B$5:$B$18</c:f>
              <c:strCache>
                <c:ptCount val="14"/>
                <c:pt idx="0">
                  <c:v>Общегосударственные вопросы 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 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 </c:v>
                </c:pt>
                <c:pt idx="9">
                  <c:v>Социальная политика</c:v>
                </c:pt>
                <c:pt idx="10">
                  <c:v>Физическая культура и спорт 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'для диаграммы (2)'!$D$5:$D$18</c:f>
              <c:numCache>
                <c:formatCode>#,##0</c:formatCode>
                <c:ptCount val="14"/>
                <c:pt idx="0">
                  <c:v>532241</c:v>
                </c:pt>
                <c:pt idx="1">
                  <c:v>13785</c:v>
                </c:pt>
                <c:pt idx="2">
                  <c:v>116276</c:v>
                </c:pt>
                <c:pt idx="3">
                  <c:v>8951730</c:v>
                </c:pt>
                <c:pt idx="4">
                  <c:v>262598</c:v>
                </c:pt>
                <c:pt idx="5">
                  <c:v>13449</c:v>
                </c:pt>
                <c:pt idx="6">
                  <c:v>7025683</c:v>
                </c:pt>
                <c:pt idx="7">
                  <c:v>290290</c:v>
                </c:pt>
                <c:pt idx="8">
                  <c:v>4008376</c:v>
                </c:pt>
                <c:pt idx="9">
                  <c:v>3861708</c:v>
                </c:pt>
                <c:pt idx="10">
                  <c:v>33417</c:v>
                </c:pt>
                <c:pt idx="11">
                  <c:v>60138</c:v>
                </c:pt>
                <c:pt idx="12">
                  <c:v>764456</c:v>
                </c:pt>
                <c:pt idx="13">
                  <c:v>1519994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546368"/>
        <c:axId val="91547904"/>
        <c:axId val="0"/>
      </c:bar3DChart>
      <c:catAx>
        <c:axId val="915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547904"/>
        <c:crosses val="autoZero"/>
        <c:auto val="1"/>
        <c:lblAlgn val="ctr"/>
        <c:lblOffset val="100"/>
        <c:noMultiLvlLbl val="0"/>
      </c:catAx>
      <c:valAx>
        <c:axId val="915479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тыс.рублей</a:t>
                </a:r>
              </a:p>
            </c:rich>
          </c:tx>
          <c:layout>
            <c:manualLayout>
              <c:xMode val="edge"/>
              <c:yMode val="edge"/>
              <c:x val="2.7465213002220872E-2"/>
              <c:y val="6.9707513371173341E-2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5463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50" b="1" baseline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0.15214</cdr:x>
      <cdr:y>0.02865</cdr:y>
    </cdr:from>
    <cdr:to>
      <cdr:x>0.92051</cdr:x>
      <cdr:y>0.07292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2875" y="174625"/>
          <a:ext cx="7135813" cy="26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0.05727</cdr:x>
      <cdr:y>0.01693</cdr:y>
    </cdr:from>
    <cdr:to>
      <cdr:x>0.95128</cdr:x>
      <cdr:y>0.0651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1813" y="103188"/>
          <a:ext cx="8302625" cy="293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>
              <a:latin typeface="Times New Roman" pitchFamily="18" charset="0"/>
              <a:cs typeface="Times New Roman" pitchFamily="18" charset="0"/>
            </a:rPr>
            <a:t>Исполнение</a:t>
          </a:r>
          <a:r>
            <a:rPr lang="ru-RU" sz="1400" b="1" baseline="0">
              <a:latin typeface="Times New Roman" pitchFamily="18" charset="0"/>
              <a:cs typeface="Times New Roman" pitchFamily="18" charset="0"/>
            </a:rPr>
            <a:t> консолидированного бюджета Белгородской области на 1.07.2014 года, тыс.рублей</a:t>
          </a:r>
          <a:endParaRPr lang="ru-RU" sz="14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0.64786</cdr:x>
      <cdr:y>0.19922</cdr:y>
    </cdr:from>
    <cdr:to>
      <cdr:x>0.98632</cdr:x>
      <cdr:y>0.2487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16625" y="1214437"/>
          <a:ext cx="3143250" cy="301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Доля расходов к общему объему расходов, %</a:t>
          </a:r>
        </a:p>
      </cdr:txBody>
    </cdr:sp>
  </cdr:relSizeAnchor>
  <cdr:relSizeAnchor xmlns:cdr="http://schemas.openxmlformats.org/drawingml/2006/chartDrawing">
    <cdr:from>
      <cdr:x>0.87607</cdr:x>
      <cdr:y>0.27214</cdr:y>
    </cdr:from>
    <cdr:to>
      <cdr:x>0.97453</cdr:x>
      <cdr:y>0.31641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135938" y="1658938"/>
          <a:ext cx="914400" cy="26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0.8641</cdr:x>
      <cdr:y>0.2487</cdr:y>
    </cdr:from>
    <cdr:to>
      <cdr:x>0.91453</cdr:x>
      <cdr:y>0.29167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024814" y="1516062"/>
          <a:ext cx="468312" cy="261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=5,4</a:t>
          </a:r>
        </a:p>
      </cdr:txBody>
    </cdr:sp>
  </cdr:relSizeAnchor>
  <cdr:relSizeAnchor xmlns:cdr="http://schemas.openxmlformats.org/drawingml/2006/chartDrawing">
    <cdr:from>
      <cdr:x>0.15214</cdr:x>
      <cdr:y>0.02865</cdr:y>
    </cdr:from>
    <cdr:to>
      <cdr:x>0.92051</cdr:x>
      <cdr:y>0.07292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12875" y="174625"/>
          <a:ext cx="7135813" cy="26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0.05727</cdr:x>
      <cdr:y>0.01693</cdr:y>
    </cdr:from>
    <cdr:to>
      <cdr:x>0.95128</cdr:x>
      <cdr:y>0.0651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531813" y="103188"/>
          <a:ext cx="8302625" cy="293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>
              <a:latin typeface="Times New Roman" pitchFamily="18" charset="0"/>
              <a:cs typeface="Times New Roman" pitchFamily="18" charset="0"/>
            </a:rPr>
            <a:t>Исполнение</a:t>
          </a:r>
          <a:r>
            <a:rPr lang="ru-RU" sz="1400" b="1" baseline="0">
              <a:latin typeface="Times New Roman" pitchFamily="18" charset="0"/>
              <a:cs typeface="Times New Roman" pitchFamily="18" charset="0"/>
            </a:rPr>
            <a:t> консолидированного бюджета Белгородской области на 1.07.2014 года, тыс.рублей</a:t>
          </a:r>
          <a:endParaRPr lang="ru-RU" sz="14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0.64786</cdr:x>
      <cdr:y>0.19922</cdr:y>
    </cdr:from>
    <cdr:to>
      <cdr:x>0.98632</cdr:x>
      <cdr:y>0.2487</cdr:y>
    </cdr:to>
    <cdr:sp macro="" textlink="">
      <cdr:nvSpPr>
        <cdr:cNvPr id="9" name="TextBox 3"/>
        <cdr:cNvSpPr txBox="1"/>
      </cdr:nvSpPr>
      <cdr:spPr>
        <a:xfrm xmlns:a="http://schemas.openxmlformats.org/drawingml/2006/main">
          <a:off x="6016625" y="1214437"/>
          <a:ext cx="3143250" cy="301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itchFamily="18" charset="0"/>
              <a:cs typeface="Times New Roman" pitchFamily="18" charset="0"/>
            </a:rPr>
            <a:t>Доля расходов к общему объему расходов, %</a:t>
          </a:r>
        </a:p>
      </cdr:txBody>
    </cdr:sp>
  </cdr:relSizeAnchor>
  <cdr:relSizeAnchor xmlns:cdr="http://schemas.openxmlformats.org/drawingml/2006/chartDrawing">
    <cdr:from>
      <cdr:x>0.87607</cdr:x>
      <cdr:y>0.27214</cdr:y>
    </cdr:from>
    <cdr:to>
      <cdr:x>0.97453</cdr:x>
      <cdr:y>0.31641</cdr:y>
    </cdr:to>
    <cdr:sp macro="" textlink="">
      <cdr:nvSpPr>
        <cdr:cNvPr id="10" name="TextBox 4"/>
        <cdr:cNvSpPr txBox="1"/>
      </cdr:nvSpPr>
      <cdr:spPr>
        <a:xfrm xmlns:a="http://schemas.openxmlformats.org/drawingml/2006/main">
          <a:off x="8135938" y="1658938"/>
          <a:ext cx="914400" cy="26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0.8641</cdr:x>
      <cdr:y>0.2487</cdr:y>
    </cdr:from>
    <cdr:to>
      <cdr:x>0.91453</cdr:x>
      <cdr:y>0.29167</cdr:y>
    </cdr:to>
    <cdr:sp macro="" textlink="">
      <cdr:nvSpPr>
        <cdr:cNvPr id="11" name="TextBox 5"/>
        <cdr:cNvSpPr txBox="1"/>
      </cdr:nvSpPr>
      <cdr:spPr>
        <a:xfrm xmlns:a="http://schemas.openxmlformats.org/drawingml/2006/main">
          <a:off x="8024814" y="1516062"/>
          <a:ext cx="468312" cy="261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=5,4</a:t>
          </a:r>
        </a:p>
      </cdr:txBody>
    </cdr:sp>
  </cdr:relSizeAnchor>
  <cdr:relSizeAnchor xmlns:cdr="http://schemas.openxmlformats.org/drawingml/2006/chartDrawing">
    <cdr:from>
      <cdr:x>0.15214</cdr:x>
      <cdr:y>0.02865</cdr:y>
    </cdr:from>
    <cdr:to>
      <cdr:x>0.92051</cdr:x>
      <cdr:y>0.07292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412875" y="174625"/>
          <a:ext cx="7135813" cy="26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0.05727</cdr:x>
      <cdr:y>0.01693</cdr:y>
    </cdr:from>
    <cdr:to>
      <cdr:x>0.95128</cdr:x>
      <cdr:y>0.0651</cdr:y>
    </cdr:to>
    <cdr:sp macro="" textlink="">
      <cdr:nvSpPr>
        <cdr:cNvPr id="13" name="TextBox 2"/>
        <cdr:cNvSpPr txBox="1"/>
      </cdr:nvSpPr>
      <cdr:spPr>
        <a:xfrm xmlns:a="http://schemas.openxmlformats.org/drawingml/2006/main">
          <a:off x="531859" y="103205"/>
          <a:ext cx="8302559" cy="2936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Исполнение</a:t>
          </a:r>
          <a:r>
            <a:rPr lang="ru-RU" sz="1400" b="1" baseline="0" dirty="0">
              <a:latin typeface="Times New Roman" pitchFamily="18" charset="0"/>
              <a:cs typeface="Times New Roman" pitchFamily="18" charset="0"/>
            </a:rPr>
            <a:t> консолидированного бюджета Белгородской области на 1.07.2014 года, тыс</a:t>
          </a:r>
          <a:r>
            <a:rPr lang="ru-RU" sz="1400" b="1" baseline="0" dirty="0" smtClean="0">
              <a:latin typeface="Times New Roman" pitchFamily="18" charset="0"/>
              <a:cs typeface="Times New Roman" pitchFamily="18" charset="0"/>
            </a:rPr>
            <a:t>. 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0.64786</cdr:x>
      <cdr:y>0.19922</cdr:y>
    </cdr:from>
    <cdr:to>
      <cdr:x>0.98632</cdr:x>
      <cdr:y>0.2487</cdr:y>
    </cdr:to>
    <cdr:sp macro="" textlink="">
      <cdr:nvSpPr>
        <cdr:cNvPr id="14" name="TextBox 3"/>
        <cdr:cNvSpPr txBox="1"/>
      </cdr:nvSpPr>
      <cdr:spPr>
        <a:xfrm xmlns:a="http://schemas.openxmlformats.org/drawingml/2006/main">
          <a:off x="6016625" y="1214437"/>
          <a:ext cx="3143250" cy="301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>
              <a:latin typeface="Times New Roman" pitchFamily="18" charset="0"/>
              <a:cs typeface="Times New Roman" pitchFamily="18" charset="0"/>
            </a:rPr>
            <a:t>Доля расходов к общему объему расходов, %</a:t>
          </a:r>
        </a:p>
      </cdr:txBody>
    </cdr:sp>
  </cdr:relSizeAnchor>
  <cdr:relSizeAnchor xmlns:cdr="http://schemas.openxmlformats.org/drawingml/2006/chartDrawing">
    <cdr:from>
      <cdr:x>0.87607</cdr:x>
      <cdr:y>0.27214</cdr:y>
    </cdr:from>
    <cdr:to>
      <cdr:x>0.97453</cdr:x>
      <cdr:y>0.31641</cdr:y>
    </cdr:to>
    <cdr:sp macro="" textlink="">
      <cdr:nvSpPr>
        <cdr:cNvPr id="15" name="TextBox 4"/>
        <cdr:cNvSpPr txBox="1"/>
      </cdr:nvSpPr>
      <cdr:spPr>
        <a:xfrm xmlns:a="http://schemas.openxmlformats.org/drawingml/2006/main">
          <a:off x="8135938" y="1658938"/>
          <a:ext cx="914400" cy="26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0.81402</cdr:x>
      <cdr:y>0.3</cdr:y>
    </cdr:from>
    <cdr:to>
      <cdr:x>0.86445</cdr:x>
      <cdr:y>0.34297</cdr:y>
    </cdr:to>
    <cdr:sp macro="" textlink="">
      <cdr:nvSpPr>
        <cdr:cNvPr id="17" name="TextBox 5"/>
        <cdr:cNvSpPr txBox="1"/>
      </cdr:nvSpPr>
      <cdr:spPr>
        <a:xfrm xmlns:a="http://schemas.openxmlformats.org/drawingml/2006/main">
          <a:off x="7559675" y="1828800"/>
          <a:ext cx="468337" cy="261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=0,03</a:t>
          </a:r>
        </a:p>
      </cdr:txBody>
    </cdr:sp>
  </cdr:relSizeAnchor>
  <cdr:relSizeAnchor xmlns:cdr="http://schemas.openxmlformats.org/drawingml/2006/chartDrawing">
    <cdr:from>
      <cdr:x>0.75932</cdr:x>
      <cdr:y>0.37109</cdr:y>
    </cdr:from>
    <cdr:to>
      <cdr:x>0.80975</cdr:x>
      <cdr:y>0.41068</cdr:y>
    </cdr:to>
    <cdr:sp macro="" textlink="">
      <cdr:nvSpPr>
        <cdr:cNvPr id="18" name="TextBox 5"/>
        <cdr:cNvSpPr txBox="1"/>
      </cdr:nvSpPr>
      <cdr:spPr>
        <a:xfrm xmlns:a="http://schemas.openxmlformats.org/drawingml/2006/main">
          <a:off x="7051675" y="2262188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=0,6</a:t>
          </a:r>
        </a:p>
      </cdr:txBody>
    </cdr:sp>
  </cdr:relSizeAnchor>
  <cdr:relSizeAnchor xmlns:cdr="http://schemas.openxmlformats.org/drawingml/2006/chartDrawing">
    <cdr:from>
      <cdr:x>0.82769</cdr:x>
      <cdr:y>0.39896</cdr:y>
    </cdr:from>
    <cdr:to>
      <cdr:x>0.87812</cdr:x>
      <cdr:y>0.43854</cdr:y>
    </cdr:to>
    <cdr:sp macro="" textlink="">
      <cdr:nvSpPr>
        <cdr:cNvPr id="19" name="TextBox 5"/>
        <cdr:cNvSpPr txBox="1"/>
      </cdr:nvSpPr>
      <cdr:spPr>
        <a:xfrm xmlns:a="http://schemas.openxmlformats.org/drawingml/2006/main">
          <a:off x="7686675" y="2432050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=28,2</a:t>
          </a:r>
        </a:p>
      </cdr:txBody>
    </cdr:sp>
  </cdr:relSizeAnchor>
  <cdr:relSizeAnchor xmlns:cdr="http://schemas.openxmlformats.org/drawingml/2006/chartDrawing">
    <cdr:from>
      <cdr:x>0.88752</cdr:x>
      <cdr:y>0.44193</cdr:y>
    </cdr:from>
    <cdr:to>
      <cdr:x>0.93795</cdr:x>
      <cdr:y>0.48151</cdr:y>
    </cdr:to>
    <cdr:sp macro="" textlink="">
      <cdr:nvSpPr>
        <cdr:cNvPr id="20" name="TextBox 5"/>
        <cdr:cNvSpPr txBox="1"/>
      </cdr:nvSpPr>
      <cdr:spPr>
        <a:xfrm xmlns:a="http://schemas.openxmlformats.org/drawingml/2006/main">
          <a:off x="8242300" y="2693988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 3,6</a:t>
          </a:r>
        </a:p>
      </cdr:txBody>
    </cdr:sp>
  </cdr:relSizeAnchor>
  <cdr:relSizeAnchor xmlns:cdr="http://schemas.openxmlformats.org/drawingml/2006/chartDrawing">
    <cdr:from>
      <cdr:x>0.83966</cdr:x>
      <cdr:y>0.4888</cdr:y>
    </cdr:from>
    <cdr:to>
      <cdr:x>0.89009</cdr:x>
      <cdr:y>0.52839</cdr:y>
    </cdr:to>
    <cdr:sp macro="" textlink="">
      <cdr:nvSpPr>
        <cdr:cNvPr id="21" name="TextBox 5"/>
        <cdr:cNvSpPr txBox="1"/>
      </cdr:nvSpPr>
      <cdr:spPr>
        <a:xfrm xmlns:a="http://schemas.openxmlformats.org/drawingml/2006/main">
          <a:off x="7797801" y="2979738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 0,05</a:t>
          </a:r>
        </a:p>
      </cdr:txBody>
    </cdr:sp>
  </cdr:relSizeAnchor>
  <cdr:relSizeAnchor xmlns:cdr="http://schemas.openxmlformats.org/drawingml/2006/chartDrawing">
    <cdr:from>
      <cdr:x>0.75333</cdr:x>
      <cdr:y>0.53828</cdr:y>
    </cdr:from>
    <cdr:to>
      <cdr:x>0.80376</cdr:x>
      <cdr:y>0.57787</cdr:y>
    </cdr:to>
    <cdr:sp macro="" textlink="">
      <cdr:nvSpPr>
        <cdr:cNvPr id="22" name="TextBox 5"/>
        <cdr:cNvSpPr txBox="1"/>
      </cdr:nvSpPr>
      <cdr:spPr>
        <a:xfrm xmlns:a="http://schemas.openxmlformats.org/drawingml/2006/main">
          <a:off x="6996112" y="3281362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 31,3</a:t>
          </a:r>
        </a:p>
      </cdr:txBody>
    </cdr:sp>
  </cdr:relSizeAnchor>
  <cdr:relSizeAnchor xmlns:cdr="http://schemas.openxmlformats.org/drawingml/2006/chartDrawing">
    <cdr:from>
      <cdr:x>0.83709</cdr:x>
      <cdr:y>0.58385</cdr:y>
    </cdr:from>
    <cdr:to>
      <cdr:x>0.88752</cdr:x>
      <cdr:y>0.62344</cdr:y>
    </cdr:to>
    <cdr:sp macro="" textlink="">
      <cdr:nvSpPr>
        <cdr:cNvPr id="23" name="TextBox 5"/>
        <cdr:cNvSpPr txBox="1"/>
      </cdr:nvSpPr>
      <cdr:spPr>
        <a:xfrm xmlns:a="http://schemas.openxmlformats.org/drawingml/2006/main">
          <a:off x="7773987" y="3559175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 4,0</a:t>
          </a:r>
        </a:p>
      </cdr:txBody>
    </cdr:sp>
  </cdr:relSizeAnchor>
  <cdr:relSizeAnchor xmlns:cdr="http://schemas.openxmlformats.org/drawingml/2006/chartDrawing">
    <cdr:from>
      <cdr:x>0.78239</cdr:x>
      <cdr:y>0.63203</cdr:y>
    </cdr:from>
    <cdr:to>
      <cdr:x>0.83282</cdr:x>
      <cdr:y>0.67162</cdr:y>
    </cdr:to>
    <cdr:sp macro="" textlink="">
      <cdr:nvSpPr>
        <cdr:cNvPr id="24" name="TextBox 5"/>
        <cdr:cNvSpPr txBox="1"/>
      </cdr:nvSpPr>
      <cdr:spPr>
        <a:xfrm xmlns:a="http://schemas.openxmlformats.org/drawingml/2006/main">
          <a:off x="7265987" y="3852863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 11,7</a:t>
          </a:r>
        </a:p>
      </cdr:txBody>
    </cdr:sp>
  </cdr:relSizeAnchor>
  <cdr:relSizeAnchor xmlns:cdr="http://schemas.openxmlformats.org/drawingml/2006/chartDrawing">
    <cdr:from>
      <cdr:x>0.8106</cdr:x>
      <cdr:y>0.68021</cdr:y>
    </cdr:from>
    <cdr:to>
      <cdr:x>0.86103</cdr:x>
      <cdr:y>0.71979</cdr:y>
    </cdr:to>
    <cdr:sp macro="" textlink="">
      <cdr:nvSpPr>
        <cdr:cNvPr id="25" name="TextBox 5"/>
        <cdr:cNvSpPr txBox="1"/>
      </cdr:nvSpPr>
      <cdr:spPr>
        <a:xfrm xmlns:a="http://schemas.openxmlformats.org/drawingml/2006/main">
          <a:off x="7527925" y="4146550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 11,5</a:t>
          </a:r>
        </a:p>
      </cdr:txBody>
    </cdr:sp>
  </cdr:relSizeAnchor>
  <cdr:relSizeAnchor xmlns:cdr="http://schemas.openxmlformats.org/drawingml/2006/chartDrawing">
    <cdr:from>
      <cdr:x>0.84991</cdr:x>
      <cdr:y>0.72448</cdr:y>
    </cdr:from>
    <cdr:to>
      <cdr:x>0.90034</cdr:x>
      <cdr:y>0.76406</cdr:y>
    </cdr:to>
    <cdr:sp macro="" textlink="">
      <cdr:nvSpPr>
        <cdr:cNvPr id="26" name="TextBox 5"/>
        <cdr:cNvSpPr txBox="1"/>
      </cdr:nvSpPr>
      <cdr:spPr>
        <a:xfrm xmlns:a="http://schemas.openxmlformats.org/drawingml/2006/main">
          <a:off x="7893049" y="4416425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 0,9</a:t>
          </a:r>
        </a:p>
      </cdr:txBody>
    </cdr:sp>
  </cdr:relSizeAnchor>
  <cdr:relSizeAnchor xmlns:cdr="http://schemas.openxmlformats.org/drawingml/2006/chartDrawing">
    <cdr:from>
      <cdr:x>0.87043</cdr:x>
      <cdr:y>0.77656</cdr:y>
    </cdr:from>
    <cdr:to>
      <cdr:x>0.92086</cdr:x>
      <cdr:y>0.81615</cdr:y>
    </cdr:to>
    <cdr:sp macro="" textlink="">
      <cdr:nvSpPr>
        <cdr:cNvPr id="27" name="TextBox 5"/>
        <cdr:cNvSpPr txBox="1"/>
      </cdr:nvSpPr>
      <cdr:spPr>
        <a:xfrm xmlns:a="http://schemas.openxmlformats.org/drawingml/2006/main">
          <a:off x="8083550" y="4733925"/>
          <a:ext cx="468337" cy="241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 0,3</a:t>
          </a:r>
        </a:p>
      </cdr:txBody>
    </cdr:sp>
  </cdr:relSizeAnchor>
  <cdr:relSizeAnchor xmlns:cdr="http://schemas.openxmlformats.org/drawingml/2006/chartDrawing">
    <cdr:from>
      <cdr:x>0.71145</cdr:x>
      <cdr:y>0.84635</cdr:y>
    </cdr:from>
    <cdr:to>
      <cdr:x>0.76188</cdr:x>
      <cdr:y>0.89037</cdr:y>
    </cdr:to>
    <cdr:sp macro="" textlink="">
      <cdr:nvSpPr>
        <cdr:cNvPr id="29" name="TextBox 5"/>
        <cdr:cNvSpPr txBox="1"/>
      </cdr:nvSpPr>
      <cdr:spPr>
        <a:xfrm xmlns:a="http://schemas.openxmlformats.org/drawingml/2006/main">
          <a:off x="6607175" y="5159375"/>
          <a:ext cx="468337" cy="268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latin typeface="Times New Roman" pitchFamily="18" charset="0"/>
              <a:cs typeface="Times New Roman" pitchFamily="18" charset="0"/>
            </a:rPr>
            <a:t>= 2,5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0.18063</cdr:x>
      <cdr:y>0.02441</cdr:y>
    </cdr:from>
    <cdr:to>
      <cdr:x>0.94503</cdr:x>
      <cdr:y>0.06738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1680" y="164600"/>
          <a:ext cx="6989650" cy="289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latin typeface="Times New Roman" pitchFamily="18" charset="0"/>
              <a:cs typeface="Times New Roman" pitchFamily="18" charset="0"/>
            </a:rPr>
            <a:t>Исполнение областного бюджета на 1.07.2014 года, тыс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0.8465</cdr:x>
      <cdr:y>0.21262</cdr:y>
    </cdr:from>
    <cdr:to>
      <cdr:x>0.89778</cdr:x>
      <cdr:y>0.25298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40351" y="1296144"/>
          <a:ext cx="468904" cy="246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=1,9</a:t>
          </a:r>
        </a:p>
      </cdr:txBody>
    </cdr:sp>
  </cdr:relSizeAnchor>
  <cdr:relSizeAnchor xmlns:cdr="http://schemas.openxmlformats.org/drawingml/2006/chartDrawing">
    <cdr:from>
      <cdr:x>0.79436</cdr:x>
      <cdr:y>0.26615</cdr:y>
    </cdr:from>
    <cdr:to>
      <cdr:x>0.84564</cdr:x>
      <cdr:y>0.30651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77112" y="1622425"/>
          <a:ext cx="476250" cy="246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=0,1</a:t>
          </a:r>
        </a:p>
      </cdr:txBody>
    </cdr:sp>
  </cdr:relSizeAnchor>
  <cdr:relSizeAnchor xmlns:cdr="http://schemas.openxmlformats.org/drawingml/2006/chartDrawing">
    <cdr:from>
      <cdr:x>0.74512</cdr:x>
      <cdr:y>0.34325</cdr:y>
    </cdr:from>
    <cdr:to>
      <cdr:x>0.7964</cdr:x>
      <cdr:y>0.38362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813392" y="2348880"/>
          <a:ext cx="468904" cy="276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=0,4</a:t>
          </a:r>
        </a:p>
      </cdr:txBody>
    </cdr:sp>
  </cdr:relSizeAnchor>
  <cdr:relSizeAnchor xmlns:cdr="http://schemas.openxmlformats.org/drawingml/2006/chartDrawing">
    <cdr:from>
      <cdr:x>0.80812</cdr:x>
      <cdr:y>0.37482</cdr:y>
    </cdr:from>
    <cdr:to>
      <cdr:x>0.8594</cdr:x>
      <cdr:y>0.41518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389456" y="2564904"/>
          <a:ext cx="468904" cy="27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=32,6</a:t>
          </a:r>
        </a:p>
      </cdr:txBody>
    </cdr:sp>
  </cdr:relSizeAnchor>
  <cdr:relSizeAnchor xmlns:cdr="http://schemas.openxmlformats.org/drawingml/2006/chartDrawing">
    <cdr:from>
      <cdr:x>0.86324</cdr:x>
      <cdr:y>0.42743</cdr:y>
    </cdr:from>
    <cdr:to>
      <cdr:x>0.91452</cdr:x>
      <cdr:y>0.46779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893512" y="2924944"/>
          <a:ext cx="468904" cy="276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=1,0</a:t>
          </a:r>
        </a:p>
      </cdr:txBody>
    </cdr:sp>
  </cdr:relSizeAnchor>
  <cdr:relSizeAnchor xmlns:cdr="http://schemas.openxmlformats.org/drawingml/2006/chartDrawing">
    <cdr:from>
      <cdr:x>0.82387</cdr:x>
      <cdr:y>0.48004</cdr:y>
    </cdr:from>
    <cdr:to>
      <cdr:x>0.87515</cdr:x>
      <cdr:y>0.5204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533472" y="3284984"/>
          <a:ext cx="468904" cy="276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 0,05</a:t>
          </a:r>
        </a:p>
      </cdr:txBody>
    </cdr:sp>
  </cdr:relSizeAnchor>
  <cdr:relSizeAnchor xmlns:cdr="http://schemas.openxmlformats.org/drawingml/2006/chartDrawing">
    <cdr:from>
      <cdr:x>0.74393</cdr:x>
      <cdr:y>0.52917</cdr:y>
    </cdr:from>
    <cdr:to>
      <cdr:x>0.79521</cdr:x>
      <cdr:y>0.56953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802496" y="3225820"/>
          <a:ext cx="468904" cy="246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 25,6</a:t>
          </a:r>
        </a:p>
      </cdr:txBody>
    </cdr:sp>
  </cdr:relSizeAnchor>
  <cdr:relSizeAnchor xmlns:cdr="http://schemas.openxmlformats.org/drawingml/2006/chartDrawing">
    <cdr:from>
      <cdr:x>0.82387</cdr:x>
      <cdr:y>0.58527</cdr:y>
    </cdr:from>
    <cdr:to>
      <cdr:x>0.87515</cdr:x>
      <cdr:y>0.62563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533472" y="4005064"/>
          <a:ext cx="468904" cy="27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 1,1</a:t>
          </a:r>
        </a:p>
      </cdr:txBody>
    </cdr:sp>
  </cdr:relSizeAnchor>
  <cdr:relSizeAnchor xmlns:cdr="http://schemas.openxmlformats.org/drawingml/2006/chartDrawing">
    <cdr:from>
      <cdr:x>0.76875</cdr:x>
      <cdr:y>0.63788</cdr:y>
    </cdr:from>
    <cdr:to>
      <cdr:x>0.82003</cdr:x>
      <cdr:y>0.67825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029416" y="4365104"/>
          <a:ext cx="468905" cy="276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 14,6</a:t>
          </a:r>
        </a:p>
      </cdr:txBody>
    </cdr:sp>
  </cdr:relSizeAnchor>
  <cdr:relSizeAnchor xmlns:cdr="http://schemas.openxmlformats.org/drawingml/2006/chartDrawing">
    <cdr:from>
      <cdr:x>0.78838</cdr:x>
      <cdr:y>0.69063</cdr:y>
    </cdr:from>
    <cdr:to>
      <cdr:x>0.83966</cdr:x>
      <cdr:y>0.73099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321551" y="4210050"/>
          <a:ext cx="476250" cy="246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 14,1</a:t>
          </a:r>
        </a:p>
      </cdr:txBody>
    </cdr:sp>
  </cdr:relSizeAnchor>
  <cdr:relSizeAnchor xmlns:cdr="http://schemas.openxmlformats.org/drawingml/2006/chartDrawing">
    <cdr:from>
      <cdr:x>0.83175</cdr:x>
      <cdr:y>0.74311</cdr:y>
    </cdr:from>
    <cdr:to>
      <cdr:x>0.88304</cdr:x>
      <cdr:y>0.78348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7605480" y="5085184"/>
          <a:ext cx="468995" cy="276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 0,1</a:t>
          </a:r>
        </a:p>
      </cdr:txBody>
    </cdr:sp>
  </cdr:relSizeAnchor>
  <cdr:relSizeAnchor xmlns:cdr="http://schemas.openxmlformats.org/drawingml/2006/chartDrawing">
    <cdr:from>
      <cdr:x>0.85537</cdr:x>
      <cdr:y>0.79573</cdr:y>
    </cdr:from>
    <cdr:to>
      <cdr:x>0.90665</cdr:x>
      <cdr:y>0.83609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7821504" y="5445224"/>
          <a:ext cx="468904" cy="276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= 0,2</a:t>
          </a:r>
        </a:p>
      </cdr:txBody>
    </cdr:sp>
  </cdr:relSizeAnchor>
  <cdr:relSizeAnchor xmlns:cdr="http://schemas.openxmlformats.org/drawingml/2006/chartDrawing">
    <cdr:from>
      <cdr:x>0.70037</cdr:x>
      <cdr:y>0.86796</cdr:y>
    </cdr:from>
    <cdr:to>
      <cdr:x>0.75165</cdr:x>
      <cdr:y>0.89999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404208" y="5853232"/>
          <a:ext cx="46890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 = 2,8</a:t>
          </a:r>
        </a:p>
      </cdr:txBody>
    </cdr:sp>
  </cdr:relSizeAnchor>
  <cdr:relSizeAnchor xmlns:cdr="http://schemas.openxmlformats.org/drawingml/2006/chartDrawing">
    <cdr:from>
      <cdr:x>0.83175</cdr:x>
      <cdr:y>0.94304</cdr:y>
    </cdr:from>
    <cdr:to>
      <cdr:x>0.88303</cdr:x>
      <cdr:y>0.9834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7605480" y="6453336"/>
          <a:ext cx="468905" cy="276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 = 5,5</a:t>
          </a:r>
        </a:p>
      </cdr:txBody>
    </cdr:sp>
  </cdr:relSizeAnchor>
  <cdr:relSizeAnchor xmlns:cdr="http://schemas.openxmlformats.org/drawingml/2006/chartDrawing">
    <cdr:from>
      <cdr:x>0.64732</cdr:x>
      <cdr:y>0.16925</cdr:y>
    </cdr:from>
    <cdr:to>
      <cdr:x>0.98578</cdr:x>
      <cdr:y>0.22183</cdr:y>
    </cdr:to>
    <cdr:sp macro="" textlink="">
      <cdr:nvSpPr>
        <cdr:cNvPr id="17" name="TextBox 3"/>
        <cdr:cNvSpPr txBox="1"/>
      </cdr:nvSpPr>
      <cdr:spPr>
        <a:xfrm xmlns:a="http://schemas.openxmlformats.org/drawingml/2006/main">
          <a:off x="6011589" y="1031776"/>
          <a:ext cx="3143236" cy="320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>
              <a:latin typeface="Times New Roman" pitchFamily="18" charset="0"/>
              <a:cs typeface="Times New Roman" pitchFamily="18" charset="0"/>
            </a:rPr>
            <a:t>Доля расходов к общему объему расходов, 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2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9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625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9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7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3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52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84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32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17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0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354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94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6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3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51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1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5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82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14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04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4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C238-D07C-4485-83C4-03DD5B585176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56850-DFD8-4B98-96FF-07FD515969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8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C238-D07C-4485-83C4-03DD5B5851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12.08.2014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56850-DFD8-4B98-96FF-07FD515969C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2330"/>
              </p:ext>
            </p:extLst>
          </p:nvPr>
        </p:nvGraphicFramePr>
        <p:xfrm>
          <a:off x="-71437" y="0"/>
          <a:ext cx="9286875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571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21961"/>
              </p:ext>
            </p:extLst>
          </p:nvPr>
        </p:nvGraphicFramePr>
        <p:xfrm>
          <a:off x="-32008" y="96048"/>
          <a:ext cx="9144000" cy="674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847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74633828"/>
              </p:ext>
            </p:extLst>
          </p:nvPr>
        </p:nvGraphicFramePr>
        <p:xfrm>
          <a:off x="-252536" y="773416"/>
          <a:ext cx="9576370" cy="603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Белгородской области на 1.07.2014 года,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6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92343"/>
              </p:ext>
            </p:extLst>
          </p:nvPr>
        </p:nvGraphicFramePr>
        <p:xfrm>
          <a:off x="-71437" y="0"/>
          <a:ext cx="9286875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987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198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UPRFIN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Борох Оксана Николаевна</dc:creator>
  <cp:lastModifiedBy>Борох Оксана Николаевна</cp:lastModifiedBy>
  <cp:revision>8</cp:revision>
  <cp:lastPrinted>2014-08-12T04:41:51Z</cp:lastPrinted>
  <dcterms:created xsi:type="dcterms:W3CDTF">2014-08-11T13:02:46Z</dcterms:created>
  <dcterms:modified xsi:type="dcterms:W3CDTF">2014-08-12T04:42:16Z</dcterms:modified>
</cp:coreProperties>
</file>