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5" r:id="rId2"/>
    <p:sldMasterId id="2147483769" r:id="rId3"/>
    <p:sldMasterId id="2147483846" r:id="rId4"/>
    <p:sldMasterId id="2147483871" r:id="rId5"/>
    <p:sldMasterId id="2147484162" r:id="rId6"/>
    <p:sldMasterId id="2147484545" r:id="rId7"/>
    <p:sldMasterId id="2147484571" r:id="rId8"/>
    <p:sldMasterId id="2147484583" r:id="rId9"/>
    <p:sldMasterId id="2147484620" r:id="rId10"/>
    <p:sldMasterId id="2147484644" r:id="rId11"/>
    <p:sldMasterId id="2147484682" r:id="rId12"/>
    <p:sldMasterId id="2147484694" r:id="rId13"/>
    <p:sldMasterId id="2147484708" r:id="rId14"/>
    <p:sldMasterId id="2147484720" r:id="rId15"/>
    <p:sldMasterId id="2147484733" r:id="rId16"/>
    <p:sldMasterId id="2147484746" r:id="rId17"/>
    <p:sldMasterId id="2147484807" r:id="rId18"/>
    <p:sldMasterId id="2147485143" r:id="rId19"/>
    <p:sldMasterId id="2147485155" r:id="rId20"/>
  </p:sldMasterIdLst>
  <p:notesMasterIdLst>
    <p:notesMasterId r:id="rId110"/>
  </p:notesMasterIdLst>
  <p:sldIdLst>
    <p:sldId id="368" r:id="rId21"/>
    <p:sldId id="514" r:id="rId22"/>
    <p:sldId id="515" r:id="rId23"/>
    <p:sldId id="516" r:id="rId24"/>
    <p:sldId id="517" r:id="rId25"/>
    <p:sldId id="518" r:id="rId26"/>
    <p:sldId id="519" r:id="rId27"/>
    <p:sldId id="520" r:id="rId28"/>
    <p:sldId id="404" r:id="rId29"/>
    <p:sldId id="405" r:id="rId30"/>
    <p:sldId id="369" r:id="rId31"/>
    <p:sldId id="267" r:id="rId32"/>
    <p:sldId id="370" r:id="rId33"/>
    <p:sldId id="338" r:id="rId34"/>
    <p:sldId id="266" r:id="rId35"/>
    <p:sldId id="408" r:id="rId36"/>
    <p:sldId id="409" r:id="rId37"/>
    <p:sldId id="374" r:id="rId38"/>
    <p:sldId id="550" r:id="rId39"/>
    <p:sldId id="551" r:id="rId40"/>
    <p:sldId id="552" r:id="rId41"/>
    <p:sldId id="481" r:id="rId42"/>
    <p:sldId id="542" r:id="rId43"/>
    <p:sldId id="529" r:id="rId44"/>
    <p:sldId id="530" r:id="rId45"/>
    <p:sldId id="333" r:id="rId46"/>
    <p:sldId id="406" r:id="rId47"/>
    <p:sldId id="522" r:id="rId48"/>
    <p:sldId id="307" r:id="rId49"/>
    <p:sldId id="308" r:id="rId50"/>
    <p:sldId id="536" r:id="rId51"/>
    <p:sldId id="537" r:id="rId52"/>
    <p:sldId id="538" r:id="rId53"/>
    <p:sldId id="309" r:id="rId54"/>
    <p:sldId id="310" r:id="rId55"/>
    <p:sldId id="311" r:id="rId56"/>
    <p:sldId id="312" r:id="rId57"/>
    <p:sldId id="480" r:id="rId58"/>
    <p:sldId id="372" r:id="rId59"/>
    <p:sldId id="379" r:id="rId60"/>
    <p:sldId id="380" r:id="rId61"/>
    <p:sldId id="381" r:id="rId62"/>
    <p:sldId id="383" r:id="rId63"/>
    <p:sldId id="384" r:id="rId64"/>
    <p:sldId id="385" r:id="rId65"/>
    <p:sldId id="386" r:id="rId66"/>
    <p:sldId id="293" r:id="rId67"/>
    <p:sldId id="411" r:id="rId68"/>
    <p:sldId id="505" r:id="rId69"/>
    <p:sldId id="496" r:id="rId70"/>
    <p:sldId id="497" r:id="rId71"/>
    <p:sldId id="498" r:id="rId72"/>
    <p:sldId id="499" r:id="rId73"/>
    <p:sldId id="391" r:id="rId74"/>
    <p:sldId id="493" r:id="rId75"/>
    <p:sldId id="487" r:id="rId76"/>
    <p:sldId id="494" r:id="rId77"/>
    <p:sldId id="534" r:id="rId78"/>
    <p:sldId id="467" r:id="rId79"/>
    <p:sldId id="500" r:id="rId80"/>
    <p:sldId id="521" r:id="rId81"/>
    <p:sldId id="396" r:id="rId82"/>
    <p:sldId id="412" r:id="rId83"/>
    <p:sldId id="373" r:id="rId84"/>
    <p:sldId id="528" r:id="rId85"/>
    <p:sldId id="473" r:id="rId86"/>
    <p:sldId id="272" r:id="rId87"/>
    <p:sldId id="387" r:id="rId88"/>
    <p:sldId id="403" r:id="rId89"/>
    <p:sldId id="503" r:id="rId90"/>
    <p:sldId id="504" r:id="rId91"/>
    <p:sldId id="294" r:id="rId92"/>
    <p:sldId id="295" r:id="rId93"/>
    <p:sldId id="296" r:id="rId94"/>
    <p:sldId id="297" r:id="rId95"/>
    <p:sldId id="298" r:id="rId96"/>
    <p:sldId id="299" r:id="rId97"/>
    <p:sldId id="300" r:id="rId98"/>
    <p:sldId id="301" r:id="rId99"/>
    <p:sldId id="544" r:id="rId100"/>
    <p:sldId id="543" r:id="rId101"/>
    <p:sldId id="545" r:id="rId102"/>
    <p:sldId id="546" r:id="rId103"/>
    <p:sldId id="506" r:id="rId104"/>
    <p:sldId id="553" r:id="rId105"/>
    <p:sldId id="554" r:id="rId106"/>
    <p:sldId id="555" r:id="rId107"/>
    <p:sldId id="492" r:id="rId108"/>
    <p:sldId id="539" r:id="rId109"/>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D28"/>
    <a:srgbClr val="E7DB39"/>
    <a:srgbClr val="ED05E2"/>
    <a:srgbClr val="107A70"/>
    <a:srgbClr val="3DC1CF"/>
    <a:srgbClr val="CCCCFF"/>
    <a:srgbClr val="215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06" autoAdjust="0"/>
  </p:normalViewPr>
  <p:slideViewPr>
    <p:cSldViewPr>
      <p:cViewPr varScale="1">
        <p:scale>
          <a:sx n="110" d="100"/>
          <a:sy n="110" d="100"/>
        </p:scale>
        <p:origin x="165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07" Type="http://schemas.openxmlformats.org/officeDocument/2006/relationships/slide" Target="slides/slide87.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slide" Target="slides/slide67.xml"/><Relationship Id="rId102" Type="http://schemas.openxmlformats.org/officeDocument/2006/relationships/slide" Target="slides/slide82.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ataserv\&#1086;&#1088;&#1075;&#1072;&#1085;&#1080;&#1079;&#1072;&#1094;&#1080;&#1080;\&#1044;&#1077;&#1087;&#1072;&#1088;&#1090;&#1072;&#1084;&#1077;&#1085;&#1090;_&#1060;&#1080;&#1085;&#1072;&#1085;&#1089;&#1086;&#1074;\&#1057;&#1086;&#1090;&#1088;&#1091;&#1076;&#1085;&#1080;&#1082;&#1080;\502\&#1041;&#1102;&#1076;&#1078;&#1077;&#1090;%202017\&#1055;&#1091;&#1073;&#1083;&#1080;&#1095;&#1085;&#1099;&#1077;%20&#1089;&#1083;&#1091;&#1096;&#1072;&#1085;&#1080;&#1103;\&#1058;&#1072;&#1073;&#1083;&#1080;&#1094;&#1099;%20&#1076;&#1083;&#1103;%20&#1089;&#1083;&#1072;&#1081;&#1076;&#1086;&#1074;%20&#1085;&#1072;%20&#1087;&#1091;&#1073;&#1083;&#1080;&#1095;&#1085;&#1099;&#1077;%20&#1089;&#1083;&#1091;&#1096;&#1072;&#1085;&#1080;&#1103;.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3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626874838044953"/>
          <c:y val="0.11861765593116261"/>
          <c:w val="0.75769064717314161"/>
          <c:h val="0.74566861994222744"/>
        </c:manualLayout>
      </c:layout>
      <c:pie3DChart>
        <c:varyColors val="1"/>
        <c:ser>
          <c:idx val="0"/>
          <c:order val="0"/>
          <c:spPr>
            <a:effectLst/>
          </c:spPr>
          <c:dPt>
            <c:idx val="0"/>
            <c:bubble3D val="0"/>
            <c:spPr>
              <a:solidFill>
                <a:srgbClr val="4747FF"/>
              </a:solidFill>
              <a:ln>
                <a:noFill/>
              </a:ln>
              <a:effectLst/>
              <a:sp3d/>
            </c:spPr>
          </c:dPt>
          <c:dPt>
            <c:idx val="1"/>
            <c:bubble3D val="0"/>
            <c:spPr>
              <a:solidFill>
                <a:srgbClr val="CC3399"/>
              </a:solidFill>
              <a:ln>
                <a:noFill/>
              </a:ln>
              <a:effectLst/>
              <a:sp3d/>
            </c:spPr>
          </c:dPt>
          <c:dPt>
            <c:idx val="2"/>
            <c:bubble3D val="0"/>
            <c:spPr>
              <a:solidFill>
                <a:srgbClr val="00CC00"/>
              </a:solidFill>
              <a:ln>
                <a:noFill/>
              </a:ln>
              <a:effectLst/>
              <a:sp3d/>
            </c:spPr>
          </c:dPt>
          <c:dPt>
            <c:idx val="3"/>
            <c:bubble3D val="0"/>
            <c:spPr>
              <a:solidFill>
                <a:srgbClr val="FFA3FF"/>
              </a:solidFill>
              <a:ln>
                <a:noFill/>
              </a:ln>
              <a:effectLst/>
              <a:sp3d/>
            </c:spPr>
          </c:dPt>
          <c:dPt>
            <c:idx val="4"/>
            <c:bubble3D val="0"/>
            <c:spPr>
              <a:solidFill>
                <a:srgbClr val="FFFF00"/>
              </a:solidFill>
              <a:ln>
                <a:noFill/>
              </a:ln>
              <a:effectLst/>
              <a:sp3d/>
            </c:spPr>
          </c:dPt>
          <c:dPt>
            <c:idx val="5"/>
            <c:bubble3D val="0"/>
            <c:spPr>
              <a:solidFill>
                <a:srgbClr val="808000"/>
              </a:solidFill>
              <a:ln>
                <a:noFill/>
              </a:ln>
              <a:effectLst/>
              <a:sp3d/>
            </c:spPr>
          </c:dPt>
          <c:dPt>
            <c:idx val="6"/>
            <c:bubble3D val="0"/>
            <c:spPr>
              <a:solidFill>
                <a:schemeClr val="accent5"/>
              </a:solidFill>
              <a:ln>
                <a:noFill/>
              </a:ln>
              <a:effectLst/>
              <a:sp3d/>
            </c:spPr>
          </c:dPt>
          <c:dLbls>
            <c:dLbl>
              <c:idx val="0"/>
              <c:layout>
                <c:manualLayout>
                  <c:x val="4.7126456070366113E-2"/>
                  <c:y val="-5.3771125701480287E-2"/>
                </c:manualLayout>
              </c:layout>
              <c:numFmt formatCode="0.0%" sourceLinked="0"/>
              <c:spPr>
                <a:noFill/>
                <a:ln>
                  <a:noFill/>
                </a:ln>
                <a:effectLst/>
              </c:spPr>
              <c:txPr>
                <a:bodyPr rot="0" spcFirstLastPara="1" vertOverflow="clip" horzOverflow="clip" vert="horz" wrap="square" lIns="38100" tIns="19050" rIns="38100" bIns="19050" anchor="ctr" anchorCtr="1">
                  <a:noAutofit/>
                </a:bodyPr>
                <a:lstStyle/>
                <a:p>
                  <a:pPr>
                    <a:defRPr sz="13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dLbl>
              <c:idx val="1"/>
              <c:layout>
                <c:manualLayout>
                  <c:x val="-7.0669633818558827E-3"/>
                  <c:y val="-0.31431376077314443"/>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2"/>
              <c:layout>
                <c:manualLayout>
                  <c:x val="8.0161919143729807E-3"/>
                  <c:y val="1.5175908292873581E-2"/>
                </c:manualLayout>
              </c:layout>
              <c:tx>
                <c:rich>
                  <a:bodyPr/>
                  <a:lstStyle/>
                  <a:p>
                    <a:r>
                      <a:rPr lang="ru-RU" dirty="0" smtClean="0"/>
                      <a:t>Налог на имущество организаций</a:t>
                    </a:r>
                    <a:endParaRPr lang="ru-RU" dirty="0"/>
                  </a:p>
                </c:rich>
              </c:tx>
              <c:dLblPos val="bestFit"/>
              <c:showLegendKey val="0"/>
              <c:showVal val="0"/>
              <c:showCatName val="1"/>
              <c:showSerName val="0"/>
              <c:showPercent val="0"/>
              <c:showBubbleSize val="0"/>
              <c:extLst>
                <c:ext xmlns:c15="http://schemas.microsoft.com/office/drawing/2012/chart" uri="{CE6537A1-D6FC-4f65-9D91-7224C49458BB}">
                  <c15:layout>
                    <c:manualLayout>
                      <c:w val="0.27853229806421875"/>
                      <c:h val="0.1103383499394376"/>
                    </c:manualLayout>
                  </c15:layout>
                </c:ext>
              </c:extLst>
            </c:dLbl>
            <c:dLbl>
              <c:idx val="3"/>
              <c:layout>
                <c:manualLayout>
                  <c:x val="-5.1572934117590327E-2"/>
                  <c:y val="6.2374505813717306E-2"/>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4"/>
              <c:layout>
                <c:manualLayout>
                  <c:x val="4.1517170346584463E-3"/>
                  <c:y val="-0.10605602050890024"/>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dLbl>
              <c:idx val="5"/>
              <c:layout>
                <c:manualLayout>
                  <c:x val="4.1517170346584463E-3"/>
                  <c:y val="-7.2942884371635458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0281011017141345"/>
                      <c:h val="0.21422416479469761"/>
                    </c:manualLayout>
                  </c15:layout>
                </c:ext>
              </c:extLst>
            </c:dLbl>
            <c:dLbl>
              <c:idx val="6"/>
              <c:layout>
                <c:manualLayout>
                  <c:x val="6.302894890947143E-2"/>
                  <c:y val="-0.20002858760950668"/>
                </c:manualLayout>
              </c:layout>
              <c:dLblPos val="bestFit"/>
              <c:showLegendKey val="0"/>
              <c:showVal val="0"/>
              <c:showCatName val="1"/>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0"/>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'Слайд 3'!$B$3:$B$9</c:f>
              <c:strCache>
                <c:ptCount val="7"/>
                <c:pt idx="0">
                  <c:v>Налог на доходы физических лиц</c:v>
                </c:pt>
                <c:pt idx="1">
                  <c:v>Налог на прибыль организаций</c:v>
                </c:pt>
                <c:pt idx="2">
                  <c:v>Налог на имущестово организаций</c:v>
                </c:pt>
                <c:pt idx="3">
                  <c:v>Акцизы</c:v>
                </c:pt>
                <c:pt idx="4">
                  <c:v>Прочие налоговые и неналоговые доходы </c:v>
                </c:pt>
                <c:pt idx="5">
                  <c:v>Налог, взимаемый в связи с применением упрощенной системы налогообложения</c:v>
                </c:pt>
                <c:pt idx="6">
                  <c:v>Транспортный налог</c:v>
                </c:pt>
              </c:strCache>
            </c:strRef>
          </c:cat>
          <c:val>
            <c:numRef>
              <c:f>'Слайд 3'!$C$3:$C$9</c:f>
              <c:numCache>
                <c:formatCode>#,##0.0</c:formatCode>
                <c:ptCount val="7"/>
                <c:pt idx="0">
                  <c:v>14705.2</c:v>
                </c:pt>
                <c:pt idx="1">
                  <c:v>13536.2</c:v>
                </c:pt>
                <c:pt idx="2">
                  <c:v>7545.3</c:v>
                </c:pt>
                <c:pt idx="3">
                  <c:v>5703.2</c:v>
                </c:pt>
                <c:pt idx="4">
                  <c:v>3175</c:v>
                </c:pt>
                <c:pt idx="5">
                  <c:v>1813.5</c:v>
                </c:pt>
                <c:pt idx="6">
                  <c:v>1286.8</c:v>
                </c:pt>
              </c:numCache>
            </c:numRef>
          </c:val>
        </c:ser>
        <c:dLbls>
          <c:showLegendKey val="0"/>
          <c:showVal val="1"/>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F75C2-8B5B-41B1-BA1F-3F8633931540}" type="doc">
      <dgm:prSet loTypeId="urn:microsoft.com/office/officeart/2005/8/layout/cycle4#2" loCatId="cycle" qsTypeId="urn:microsoft.com/office/officeart/2005/8/quickstyle/3d1" qsCatId="3D" csTypeId="urn:microsoft.com/office/officeart/2005/8/colors/colorful1#2" csCatId="colorful" phldr="1"/>
      <dgm:spPr/>
      <dgm:t>
        <a:bodyPr/>
        <a:lstStyle/>
        <a:p>
          <a:endParaRPr lang="ru-RU"/>
        </a:p>
      </dgm:t>
    </dgm:pt>
    <dgm:pt modelId="{4D672456-C649-4B2D-A027-0628DD1996D3}">
      <dgm:prSet phldrT="[Текст]"/>
      <dgm:spPr>
        <a:gradFill rotWithShape="0">
          <a:gsLst>
            <a:gs pos="0">
              <a:srgbClr val="9B2D2A"/>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ru-RU" dirty="0" smtClean="0"/>
            <a:t>Налог на доходы физических лиц</a:t>
          </a:r>
          <a:endParaRPr lang="ru-RU" dirty="0"/>
        </a:p>
      </dgm:t>
    </dgm:pt>
    <dgm:pt modelId="{53D7AA63-0E96-47DD-85F7-BE7DF4135F52}" type="parTrans" cxnId="{C7726E35-7B5D-4CD5-A6F1-8625E3E96511}">
      <dgm:prSet/>
      <dgm:spPr/>
      <dgm:t>
        <a:bodyPr/>
        <a:lstStyle/>
        <a:p>
          <a:endParaRPr lang="ru-RU"/>
        </a:p>
      </dgm:t>
    </dgm:pt>
    <dgm:pt modelId="{D88D532E-347E-4077-B87D-8885AE9273DC}" type="sibTrans" cxnId="{C7726E35-7B5D-4CD5-A6F1-8625E3E96511}">
      <dgm:prSet/>
      <dgm:spPr/>
      <dgm:t>
        <a:bodyPr/>
        <a:lstStyle/>
        <a:p>
          <a:endParaRPr lang="ru-RU"/>
        </a:p>
      </dgm:t>
    </dgm:pt>
    <dgm:pt modelId="{C4B0FB32-96B1-4D18-B5E5-D8914B87D52D}">
      <dgm:prSet phldrT="[Текст]" custT="1"/>
      <dgm:spPr/>
      <dgm:t>
        <a:bodyPr/>
        <a:lstStyle/>
        <a:p>
          <a:r>
            <a:rPr lang="ru-RU" sz="1400" dirty="0" smtClean="0"/>
            <a:t>Ставка налога 13%,          </a:t>
          </a:r>
          <a:r>
            <a:rPr lang="ru-RU" sz="1200" dirty="0" smtClean="0"/>
            <a:t>в отдельных случаях:</a:t>
          </a:r>
          <a:endParaRPr lang="ru-RU" sz="1200" dirty="0"/>
        </a:p>
      </dgm:t>
    </dgm:pt>
    <dgm:pt modelId="{A7020433-3F77-440A-9F68-6EE8E8EC5A29}" type="parTrans" cxnId="{D1D3D875-232B-4008-9D04-D5EBA24BF3FD}">
      <dgm:prSet/>
      <dgm:spPr/>
      <dgm:t>
        <a:bodyPr/>
        <a:lstStyle/>
        <a:p>
          <a:endParaRPr lang="ru-RU"/>
        </a:p>
      </dgm:t>
    </dgm:pt>
    <dgm:pt modelId="{472A4D2D-24A6-4FDE-8779-95DBD0ED6C0C}" type="sibTrans" cxnId="{D1D3D875-232B-4008-9D04-D5EBA24BF3FD}">
      <dgm:prSet/>
      <dgm:spPr/>
      <dgm:t>
        <a:bodyPr/>
        <a:lstStyle/>
        <a:p>
          <a:endParaRPr lang="ru-RU"/>
        </a:p>
      </dgm:t>
    </dgm:pt>
    <dgm:pt modelId="{E94258E3-7A93-498F-9D84-6925AA0064BA}">
      <dgm:prSet phldrT="[Текст]"/>
      <dgm:spPr/>
      <dgm:t>
        <a:bodyPr/>
        <a:lstStyle/>
        <a:p>
          <a:r>
            <a:rPr lang="ru-RU" dirty="0" smtClean="0"/>
            <a:t>Налог на имущество физических лиц</a:t>
          </a:r>
          <a:endParaRPr lang="ru-RU" dirty="0"/>
        </a:p>
      </dgm:t>
    </dgm:pt>
    <dgm:pt modelId="{0B11C7D5-A7F6-4F8E-A8C5-FD0E7EC7FAC2}" type="parTrans" cxnId="{1F28DBBE-72B2-4F51-B26F-E146FE97C4A5}">
      <dgm:prSet/>
      <dgm:spPr/>
      <dgm:t>
        <a:bodyPr/>
        <a:lstStyle/>
        <a:p>
          <a:endParaRPr lang="ru-RU"/>
        </a:p>
      </dgm:t>
    </dgm:pt>
    <dgm:pt modelId="{726245AC-3F63-4FE1-973D-8D338D4B5DFE}" type="sibTrans" cxnId="{1F28DBBE-72B2-4F51-B26F-E146FE97C4A5}">
      <dgm:prSet/>
      <dgm:spPr/>
      <dgm:t>
        <a:bodyPr/>
        <a:lstStyle/>
        <a:p>
          <a:endParaRPr lang="ru-RU"/>
        </a:p>
      </dgm:t>
    </dgm:pt>
    <dgm:pt modelId="{E97D13F0-34CB-4036-8A97-526B43CD5CC1}">
      <dgm:prSet phldrT="[Текст]" custT="1"/>
      <dgm:spPr/>
      <dgm:t>
        <a:bodyPr/>
        <a:lstStyle/>
        <a:p>
          <a:r>
            <a:rPr lang="ru-RU" sz="1000" dirty="0" smtClean="0"/>
            <a:t>Ставка налога при инвентаризационной стоимости имущества:</a:t>
          </a:r>
          <a:endParaRPr lang="ru-RU" sz="1000" dirty="0"/>
        </a:p>
      </dgm:t>
    </dgm:pt>
    <dgm:pt modelId="{BD9D9B3A-B0BA-4122-BFE4-A7209C1A52A6}" type="parTrans" cxnId="{C5FD17EB-BBDD-4698-B93B-1DC2E1C3A50C}">
      <dgm:prSet/>
      <dgm:spPr/>
      <dgm:t>
        <a:bodyPr/>
        <a:lstStyle/>
        <a:p>
          <a:endParaRPr lang="ru-RU"/>
        </a:p>
      </dgm:t>
    </dgm:pt>
    <dgm:pt modelId="{41D67B2C-D2E2-4C34-A32B-2CFC85025AC9}" type="sibTrans" cxnId="{C5FD17EB-BBDD-4698-B93B-1DC2E1C3A50C}">
      <dgm:prSet/>
      <dgm:spPr/>
      <dgm:t>
        <a:bodyPr/>
        <a:lstStyle/>
        <a:p>
          <a:endParaRPr lang="ru-RU"/>
        </a:p>
      </dgm:t>
    </dgm:pt>
    <dgm:pt modelId="{A4B20F4A-46C9-49ED-A593-2F2EE2D3558A}">
      <dgm:prSet phldrT="[Текст]"/>
      <dgm:spPr/>
      <dgm:t>
        <a:bodyPr/>
        <a:lstStyle/>
        <a:p>
          <a:r>
            <a:rPr lang="ru-RU" dirty="0" smtClean="0"/>
            <a:t>Земельный налог	</a:t>
          </a:r>
          <a:endParaRPr lang="ru-RU" dirty="0"/>
        </a:p>
      </dgm:t>
    </dgm:pt>
    <dgm:pt modelId="{0EA5888F-C5DA-4390-8750-7235F0D7FF16}" type="parTrans" cxnId="{1E5E93B1-3BD8-480A-BB71-1DD422EA2DD3}">
      <dgm:prSet/>
      <dgm:spPr/>
      <dgm:t>
        <a:bodyPr/>
        <a:lstStyle/>
        <a:p>
          <a:endParaRPr lang="ru-RU"/>
        </a:p>
      </dgm:t>
    </dgm:pt>
    <dgm:pt modelId="{DB38CD84-6256-43FE-9CE5-0818A8D9DFCF}" type="sibTrans" cxnId="{1E5E93B1-3BD8-480A-BB71-1DD422EA2DD3}">
      <dgm:prSet/>
      <dgm:spPr/>
      <dgm:t>
        <a:bodyPr/>
        <a:lstStyle/>
        <a:p>
          <a:endParaRPr lang="ru-RU"/>
        </a:p>
      </dgm:t>
    </dgm:pt>
    <dgm:pt modelId="{245640CD-2016-4608-990B-F8136BA7EE39}">
      <dgm:prSet phldrT="[Текст]" custT="1"/>
      <dgm:spPr/>
      <dgm:t>
        <a:bodyPr/>
        <a:lstStyle/>
        <a:p>
          <a:r>
            <a:rPr lang="ru-RU" sz="1200" dirty="0" smtClean="0"/>
            <a:t>Ставка налога от кадастровой стоимости земельного участка:</a:t>
          </a:r>
          <a:endParaRPr lang="ru-RU" sz="1200" dirty="0"/>
        </a:p>
      </dgm:t>
    </dgm:pt>
    <dgm:pt modelId="{22723E4C-3EFC-4526-9996-385F57DDAF10}" type="parTrans" cxnId="{CC83FD95-470D-4040-9818-60F52BC6316B}">
      <dgm:prSet/>
      <dgm:spPr/>
      <dgm:t>
        <a:bodyPr/>
        <a:lstStyle/>
        <a:p>
          <a:endParaRPr lang="ru-RU"/>
        </a:p>
      </dgm:t>
    </dgm:pt>
    <dgm:pt modelId="{313D1732-5966-4463-B0C7-2B9D755D069B}" type="sibTrans" cxnId="{CC83FD95-470D-4040-9818-60F52BC6316B}">
      <dgm:prSet/>
      <dgm:spPr/>
      <dgm:t>
        <a:bodyPr/>
        <a:lstStyle/>
        <a:p>
          <a:endParaRPr lang="ru-RU"/>
        </a:p>
      </dgm:t>
    </dgm:pt>
    <dgm:pt modelId="{41B31062-B467-4869-AA02-C891062E91C3}">
      <dgm:prSet phldrT="[Текст]"/>
      <dgm:spPr/>
      <dgm:t>
        <a:bodyPr/>
        <a:lstStyle/>
        <a:p>
          <a:r>
            <a:rPr lang="ru-RU" dirty="0" smtClean="0"/>
            <a:t>Транспортный налог</a:t>
          </a:r>
          <a:endParaRPr lang="ru-RU" dirty="0"/>
        </a:p>
      </dgm:t>
    </dgm:pt>
    <dgm:pt modelId="{D1DD952E-36A5-4E13-B72A-A2828DB158BF}" type="parTrans" cxnId="{FBF2E021-0BD2-4FBA-BA94-E4FD286C6220}">
      <dgm:prSet/>
      <dgm:spPr/>
      <dgm:t>
        <a:bodyPr/>
        <a:lstStyle/>
        <a:p>
          <a:endParaRPr lang="ru-RU"/>
        </a:p>
      </dgm:t>
    </dgm:pt>
    <dgm:pt modelId="{C114C464-2AF5-4DA1-A326-CE22AA609FF8}" type="sibTrans" cxnId="{FBF2E021-0BD2-4FBA-BA94-E4FD286C6220}">
      <dgm:prSet/>
      <dgm:spPr/>
      <dgm:t>
        <a:bodyPr/>
        <a:lstStyle/>
        <a:p>
          <a:endParaRPr lang="ru-RU"/>
        </a:p>
      </dgm:t>
    </dgm:pt>
    <dgm:pt modelId="{50440F27-43D1-4C91-A012-07A7FC6208AF}">
      <dgm:prSet phldrT="[Текст]" custT="1"/>
      <dgm:spPr/>
      <dgm:t>
        <a:bodyPr/>
        <a:lstStyle/>
        <a:p>
          <a:r>
            <a:rPr lang="ru-RU" sz="1000" dirty="0" smtClean="0"/>
            <a:t>Основные ставки налога (на легковые автомобили  с мощностью двигателя):</a:t>
          </a:r>
          <a:endParaRPr lang="ru-RU" sz="1000" dirty="0"/>
        </a:p>
      </dgm:t>
    </dgm:pt>
    <dgm:pt modelId="{EE1CDB41-1408-46BA-AC70-7DEF297E5414}" type="parTrans" cxnId="{7A6B7A0D-A636-41C8-96C0-149219846086}">
      <dgm:prSet/>
      <dgm:spPr/>
      <dgm:t>
        <a:bodyPr/>
        <a:lstStyle/>
        <a:p>
          <a:endParaRPr lang="ru-RU"/>
        </a:p>
      </dgm:t>
    </dgm:pt>
    <dgm:pt modelId="{FFE2AB20-CF45-4D85-8C13-557CD89FA2D9}" type="sibTrans" cxnId="{7A6B7A0D-A636-41C8-96C0-149219846086}">
      <dgm:prSet/>
      <dgm:spPr/>
      <dgm:t>
        <a:bodyPr/>
        <a:lstStyle/>
        <a:p>
          <a:endParaRPr lang="ru-RU"/>
        </a:p>
      </dgm:t>
    </dgm:pt>
    <dgm:pt modelId="{BB3D16B3-D736-490E-8334-C537FE7DCDFF}">
      <dgm:prSet phldrT="[Текст]" custT="1"/>
      <dgm:spPr/>
      <dgm:t>
        <a:bodyPr/>
        <a:lstStyle/>
        <a:p>
          <a:r>
            <a:rPr lang="ru-RU" sz="1000" dirty="0" smtClean="0"/>
            <a:t>до 100 л.с. -15 руб.</a:t>
          </a:r>
          <a:endParaRPr lang="ru-RU" sz="1000" dirty="0"/>
        </a:p>
      </dgm:t>
    </dgm:pt>
    <dgm:pt modelId="{AF17ECD6-7327-4206-AC47-69E1ED0F4F1B}" type="parTrans" cxnId="{75F7FB86-4BDC-4DB7-BD42-D51770A59660}">
      <dgm:prSet/>
      <dgm:spPr/>
      <dgm:t>
        <a:bodyPr/>
        <a:lstStyle/>
        <a:p>
          <a:endParaRPr lang="ru-RU"/>
        </a:p>
      </dgm:t>
    </dgm:pt>
    <dgm:pt modelId="{62FEF5B2-E4A2-44EF-9D80-B1990725AAD5}" type="sibTrans" cxnId="{75F7FB86-4BDC-4DB7-BD42-D51770A59660}">
      <dgm:prSet/>
      <dgm:spPr/>
      <dgm:t>
        <a:bodyPr/>
        <a:lstStyle/>
        <a:p>
          <a:endParaRPr lang="ru-RU"/>
        </a:p>
      </dgm:t>
    </dgm:pt>
    <dgm:pt modelId="{1D587770-A5C3-4D17-89C5-E24837D2DC4F}">
      <dgm:prSet phldrT="[Текст]" custT="1"/>
      <dgm:spPr/>
      <dgm:t>
        <a:bodyPr/>
        <a:lstStyle/>
        <a:p>
          <a:r>
            <a:rPr lang="ru-RU" sz="1000" dirty="0" smtClean="0"/>
            <a:t>100-150 л.с. – 25 руб.</a:t>
          </a:r>
          <a:endParaRPr lang="ru-RU" sz="1000" dirty="0"/>
        </a:p>
      </dgm:t>
    </dgm:pt>
    <dgm:pt modelId="{B28E99AC-4934-449F-9BA5-746AA71905BF}" type="parTrans" cxnId="{A46712AA-33C2-4FA8-A385-A76F091FAD0A}">
      <dgm:prSet/>
      <dgm:spPr/>
      <dgm:t>
        <a:bodyPr/>
        <a:lstStyle/>
        <a:p>
          <a:endParaRPr lang="ru-RU"/>
        </a:p>
      </dgm:t>
    </dgm:pt>
    <dgm:pt modelId="{3E2E87A2-B194-40B0-A1EB-4CBB9AB95E51}" type="sibTrans" cxnId="{A46712AA-33C2-4FA8-A385-A76F091FAD0A}">
      <dgm:prSet/>
      <dgm:spPr/>
      <dgm:t>
        <a:bodyPr/>
        <a:lstStyle/>
        <a:p>
          <a:endParaRPr lang="ru-RU"/>
        </a:p>
      </dgm:t>
    </dgm:pt>
    <dgm:pt modelId="{672A1434-2AE7-4395-AEEE-7A8CBE8D4415}">
      <dgm:prSet phldrT="[Текст]" custT="1"/>
      <dgm:spPr/>
      <dgm:t>
        <a:bodyPr/>
        <a:lstStyle/>
        <a:p>
          <a:r>
            <a:rPr lang="ru-RU" sz="1000" dirty="0" smtClean="0"/>
            <a:t>150-200 л.с. – 50 руб.</a:t>
          </a:r>
          <a:endParaRPr lang="ru-RU" sz="1000" dirty="0"/>
        </a:p>
      </dgm:t>
    </dgm:pt>
    <dgm:pt modelId="{790AC5C2-E47F-4A2E-804E-136767743614}" type="parTrans" cxnId="{5CE68788-5055-4B41-8E90-0FDF24D9DD58}">
      <dgm:prSet/>
      <dgm:spPr/>
      <dgm:t>
        <a:bodyPr/>
        <a:lstStyle/>
        <a:p>
          <a:endParaRPr lang="ru-RU"/>
        </a:p>
      </dgm:t>
    </dgm:pt>
    <dgm:pt modelId="{B3BA93C4-8FA5-4990-8525-110C9CCD85B0}" type="sibTrans" cxnId="{5CE68788-5055-4B41-8E90-0FDF24D9DD58}">
      <dgm:prSet/>
      <dgm:spPr/>
      <dgm:t>
        <a:bodyPr/>
        <a:lstStyle/>
        <a:p>
          <a:endParaRPr lang="ru-RU"/>
        </a:p>
      </dgm:t>
    </dgm:pt>
    <dgm:pt modelId="{6B8C0EF9-2BAA-4865-81DF-94739DAA046C}">
      <dgm:prSet phldrT="[Текст]" custT="1"/>
      <dgm:spPr/>
      <dgm:t>
        <a:bodyPr/>
        <a:lstStyle/>
        <a:p>
          <a:r>
            <a:rPr lang="ru-RU" sz="1000" dirty="0" smtClean="0"/>
            <a:t>200-250 л.с. – 75 руб.</a:t>
          </a:r>
          <a:endParaRPr lang="ru-RU" sz="1000" dirty="0"/>
        </a:p>
      </dgm:t>
    </dgm:pt>
    <dgm:pt modelId="{9FCCAEB3-2D94-460F-9F99-3B2275735387}" type="parTrans" cxnId="{4A3ABA95-0C2D-43F4-9524-EB5CCECFE06C}">
      <dgm:prSet/>
      <dgm:spPr/>
      <dgm:t>
        <a:bodyPr/>
        <a:lstStyle/>
        <a:p>
          <a:endParaRPr lang="ru-RU"/>
        </a:p>
      </dgm:t>
    </dgm:pt>
    <dgm:pt modelId="{480E529D-F666-4BF7-913F-9490B9D8AA64}" type="sibTrans" cxnId="{4A3ABA95-0C2D-43F4-9524-EB5CCECFE06C}">
      <dgm:prSet/>
      <dgm:spPr/>
      <dgm:t>
        <a:bodyPr/>
        <a:lstStyle/>
        <a:p>
          <a:endParaRPr lang="ru-RU"/>
        </a:p>
      </dgm:t>
    </dgm:pt>
    <dgm:pt modelId="{CB813830-0CCC-4B18-9EBB-6CB02739A9E8}">
      <dgm:prSet phldrT="[Текст]" custT="1"/>
      <dgm:spPr/>
      <dgm:t>
        <a:bodyPr/>
        <a:lstStyle/>
        <a:p>
          <a:r>
            <a:rPr lang="ru-RU" sz="1000" dirty="0" smtClean="0"/>
            <a:t>Свыше 250 л.с. – 150 руб.</a:t>
          </a:r>
          <a:endParaRPr lang="ru-RU" sz="1000" dirty="0"/>
        </a:p>
      </dgm:t>
    </dgm:pt>
    <dgm:pt modelId="{0E9ECBB0-E5B1-459A-84FA-D8585C736737}" type="parTrans" cxnId="{1541691B-B9CE-4E6A-B248-FA4647B39C0C}">
      <dgm:prSet/>
      <dgm:spPr/>
      <dgm:t>
        <a:bodyPr/>
        <a:lstStyle/>
        <a:p>
          <a:endParaRPr lang="ru-RU"/>
        </a:p>
      </dgm:t>
    </dgm:pt>
    <dgm:pt modelId="{FB098D62-63A5-4FB9-B6E0-15322C7F1A1C}" type="sibTrans" cxnId="{1541691B-B9CE-4E6A-B248-FA4647B39C0C}">
      <dgm:prSet/>
      <dgm:spPr/>
      <dgm:t>
        <a:bodyPr/>
        <a:lstStyle/>
        <a:p>
          <a:endParaRPr lang="ru-RU"/>
        </a:p>
      </dgm:t>
    </dgm:pt>
    <dgm:pt modelId="{21A40C87-0A62-426D-9C06-3CBD3B22DDBB}">
      <dgm:prSet phldrT="[Текст]" custT="1"/>
      <dgm:spPr/>
      <dgm:t>
        <a:bodyPr/>
        <a:lstStyle/>
        <a:p>
          <a:r>
            <a:rPr lang="ru-RU" sz="1200" dirty="0" smtClean="0"/>
            <a:t>0,3% - для земельных участков </a:t>
          </a:r>
          <a:r>
            <a:rPr lang="ru-RU" sz="1200" dirty="0" err="1" smtClean="0"/>
            <a:t>сельхозиспользования</a:t>
          </a:r>
          <a:r>
            <a:rPr lang="ru-RU" sz="1200" dirty="0" smtClean="0"/>
            <a:t> (в т.ч участки для ИЖС),</a:t>
          </a:r>
          <a:endParaRPr lang="ru-RU" sz="1200" dirty="0"/>
        </a:p>
      </dgm:t>
    </dgm:pt>
    <dgm:pt modelId="{34B0F3E3-101F-4775-B81B-9CEC1681DDA5}" type="parTrans" cxnId="{31FCBF26-ACAC-43D8-8D92-D7F42FD621BC}">
      <dgm:prSet/>
      <dgm:spPr/>
      <dgm:t>
        <a:bodyPr/>
        <a:lstStyle/>
        <a:p>
          <a:endParaRPr lang="ru-RU"/>
        </a:p>
      </dgm:t>
    </dgm:pt>
    <dgm:pt modelId="{0897473F-21E1-4118-B49E-5945200B967C}" type="sibTrans" cxnId="{31FCBF26-ACAC-43D8-8D92-D7F42FD621BC}">
      <dgm:prSet/>
      <dgm:spPr/>
      <dgm:t>
        <a:bodyPr/>
        <a:lstStyle/>
        <a:p>
          <a:endParaRPr lang="ru-RU"/>
        </a:p>
      </dgm:t>
    </dgm:pt>
    <dgm:pt modelId="{43B76714-576E-407E-80C4-2FE205E91364}">
      <dgm:prSet phldrT="[Текст]" custT="1"/>
      <dgm:spPr/>
      <dgm:t>
        <a:bodyPr/>
        <a:lstStyle/>
        <a:p>
          <a:r>
            <a:rPr lang="ru-RU" sz="1000" dirty="0" smtClean="0"/>
            <a:t>до 0,1% - до 300 тыс.руб.;  </a:t>
          </a:r>
          <a:endParaRPr lang="ru-RU" sz="1000" dirty="0"/>
        </a:p>
      </dgm:t>
    </dgm:pt>
    <dgm:pt modelId="{38CC8EBB-3044-4408-BEA7-168B9BDDBBE5}" type="parTrans" cxnId="{4D45BF4E-0032-4F32-9839-9F28F085C443}">
      <dgm:prSet/>
      <dgm:spPr/>
      <dgm:t>
        <a:bodyPr/>
        <a:lstStyle/>
        <a:p>
          <a:endParaRPr lang="ru-RU"/>
        </a:p>
      </dgm:t>
    </dgm:pt>
    <dgm:pt modelId="{5C956B26-CD9F-4567-A6B9-F963298F3DC8}" type="sibTrans" cxnId="{4D45BF4E-0032-4F32-9839-9F28F085C443}">
      <dgm:prSet/>
      <dgm:spPr/>
      <dgm:t>
        <a:bodyPr/>
        <a:lstStyle/>
        <a:p>
          <a:endParaRPr lang="ru-RU"/>
        </a:p>
      </dgm:t>
    </dgm:pt>
    <dgm:pt modelId="{3B7F9C65-0747-47E5-A08B-2D9D79A78CA4}">
      <dgm:prSet phldrT="[Текст]" custT="1"/>
      <dgm:spPr/>
      <dgm:t>
        <a:bodyPr/>
        <a:lstStyle/>
        <a:p>
          <a:r>
            <a:rPr lang="ru-RU" sz="1000" dirty="0" smtClean="0"/>
            <a:t>от 0,1 до 0,3% - от 300 до 500 тыс.руб.;</a:t>
          </a:r>
          <a:endParaRPr lang="ru-RU" sz="1000" dirty="0"/>
        </a:p>
      </dgm:t>
    </dgm:pt>
    <dgm:pt modelId="{9E259FCE-F86C-40EB-93A3-5742F146FEA1}" type="parTrans" cxnId="{75E4CD7A-1A7F-40E9-AFB0-F7A52A6C725A}">
      <dgm:prSet/>
      <dgm:spPr/>
      <dgm:t>
        <a:bodyPr/>
        <a:lstStyle/>
        <a:p>
          <a:endParaRPr lang="ru-RU"/>
        </a:p>
      </dgm:t>
    </dgm:pt>
    <dgm:pt modelId="{EEE06794-7EA3-44BC-AB7A-B607F382AB80}" type="sibTrans" cxnId="{75E4CD7A-1A7F-40E9-AFB0-F7A52A6C725A}">
      <dgm:prSet/>
      <dgm:spPr/>
      <dgm:t>
        <a:bodyPr/>
        <a:lstStyle/>
        <a:p>
          <a:endParaRPr lang="ru-RU"/>
        </a:p>
      </dgm:t>
    </dgm:pt>
    <dgm:pt modelId="{24DA609C-12CC-4053-8856-84E59353FEC3}">
      <dgm:prSet phldrT="[Текст]" custT="1"/>
      <dgm:spPr/>
      <dgm:t>
        <a:bodyPr/>
        <a:lstStyle/>
        <a:p>
          <a:r>
            <a:rPr lang="ru-RU" sz="1000" dirty="0" smtClean="0"/>
            <a:t> от 0,3 до 2% -  свыше 500 тыс.руб.</a:t>
          </a:r>
          <a:endParaRPr lang="ru-RU" sz="1000" dirty="0"/>
        </a:p>
      </dgm:t>
    </dgm:pt>
    <dgm:pt modelId="{B9BD010D-5E93-4DEB-980E-57C8EF9C7495}" type="parTrans" cxnId="{D4AF67E8-21CD-49CD-AAD5-C0003053EE5D}">
      <dgm:prSet/>
      <dgm:spPr/>
      <dgm:t>
        <a:bodyPr/>
        <a:lstStyle/>
        <a:p>
          <a:endParaRPr lang="ru-RU"/>
        </a:p>
      </dgm:t>
    </dgm:pt>
    <dgm:pt modelId="{C5D54858-ED7D-44D8-BE41-909BCCB7DC5D}" type="sibTrans" cxnId="{D4AF67E8-21CD-49CD-AAD5-C0003053EE5D}">
      <dgm:prSet/>
      <dgm:spPr/>
      <dgm:t>
        <a:bodyPr/>
        <a:lstStyle/>
        <a:p>
          <a:endParaRPr lang="ru-RU"/>
        </a:p>
      </dgm:t>
    </dgm:pt>
    <dgm:pt modelId="{1002CBBE-1357-4CF1-97ED-F328F868889C}">
      <dgm:prSet phldrT="[Текст]" custT="1"/>
      <dgm:spPr/>
      <dgm:t>
        <a:bodyPr/>
        <a:lstStyle/>
        <a:p>
          <a:r>
            <a:rPr lang="ru-RU" sz="1400" dirty="0" smtClean="0"/>
            <a:t>30% </a:t>
          </a:r>
          <a:r>
            <a:rPr lang="ru-RU" sz="1100" dirty="0" smtClean="0"/>
            <a:t>(с доходов физических лиц, не являющихся налоговыми резидентами РФ), </a:t>
          </a:r>
          <a:endParaRPr lang="ru-RU" sz="1100" dirty="0"/>
        </a:p>
      </dgm:t>
    </dgm:pt>
    <dgm:pt modelId="{06A795AC-939F-4E44-A425-E076F1A93D15}" type="parTrans" cxnId="{160A9524-FA94-426F-9557-7D559B5C39FD}">
      <dgm:prSet/>
      <dgm:spPr/>
      <dgm:t>
        <a:bodyPr/>
        <a:lstStyle/>
        <a:p>
          <a:endParaRPr lang="ru-RU"/>
        </a:p>
      </dgm:t>
    </dgm:pt>
    <dgm:pt modelId="{A46E36F8-C323-46C5-BF75-14FF264FFCDB}" type="sibTrans" cxnId="{160A9524-FA94-426F-9557-7D559B5C39FD}">
      <dgm:prSet/>
      <dgm:spPr/>
      <dgm:t>
        <a:bodyPr/>
        <a:lstStyle/>
        <a:p>
          <a:endParaRPr lang="ru-RU"/>
        </a:p>
      </dgm:t>
    </dgm:pt>
    <dgm:pt modelId="{C69F698B-7C4F-4A13-9290-0F64ABECAC4D}">
      <dgm:prSet phldrT="[Текст]" custT="1"/>
      <dgm:spPr/>
      <dgm:t>
        <a:bodyPr/>
        <a:lstStyle/>
        <a:p>
          <a:r>
            <a:rPr lang="ru-RU" sz="1400" dirty="0" smtClean="0"/>
            <a:t>35% </a:t>
          </a:r>
          <a:r>
            <a:rPr lang="ru-RU" sz="1100" dirty="0" smtClean="0"/>
            <a:t>(с выигрышей и призов)</a:t>
          </a:r>
          <a:endParaRPr lang="ru-RU" sz="1100" dirty="0"/>
        </a:p>
      </dgm:t>
    </dgm:pt>
    <dgm:pt modelId="{2455D270-88C1-43D8-A81A-413963F5A8AD}" type="parTrans" cxnId="{450B5F83-95A3-41EF-89F6-6052A98ACB28}">
      <dgm:prSet/>
      <dgm:spPr/>
      <dgm:t>
        <a:bodyPr/>
        <a:lstStyle/>
        <a:p>
          <a:endParaRPr lang="ru-RU"/>
        </a:p>
      </dgm:t>
    </dgm:pt>
    <dgm:pt modelId="{4930FF58-9834-412A-8F0F-016872246A42}" type="sibTrans" cxnId="{450B5F83-95A3-41EF-89F6-6052A98ACB28}">
      <dgm:prSet/>
      <dgm:spPr/>
      <dgm:t>
        <a:bodyPr/>
        <a:lstStyle/>
        <a:p>
          <a:endParaRPr lang="ru-RU"/>
        </a:p>
      </dgm:t>
    </dgm:pt>
    <dgm:pt modelId="{7EA4FF1E-A884-4104-B885-A84EC2EBDA6D}">
      <dgm:prSet phldrT="[Текст]" custT="1"/>
      <dgm:spPr/>
      <dgm:t>
        <a:bodyPr/>
        <a:lstStyle/>
        <a:p>
          <a:r>
            <a:rPr lang="ru-RU" sz="1200" dirty="0" smtClean="0"/>
            <a:t>   1,5% - по другим земельных участкам</a:t>
          </a:r>
          <a:endParaRPr lang="ru-RU" sz="1200" dirty="0"/>
        </a:p>
      </dgm:t>
    </dgm:pt>
    <dgm:pt modelId="{097ECF71-8F95-4917-A918-3383A0C14EEF}" type="parTrans" cxnId="{2207E9DA-60D7-4141-9CBA-67C64B15E67F}">
      <dgm:prSet/>
      <dgm:spPr/>
      <dgm:t>
        <a:bodyPr/>
        <a:lstStyle/>
        <a:p>
          <a:endParaRPr lang="ru-RU"/>
        </a:p>
      </dgm:t>
    </dgm:pt>
    <dgm:pt modelId="{76FA966D-9DFB-4FBF-BCEC-7D35140A1FA4}" type="sibTrans" cxnId="{2207E9DA-60D7-4141-9CBA-67C64B15E67F}">
      <dgm:prSet/>
      <dgm:spPr/>
      <dgm:t>
        <a:bodyPr/>
        <a:lstStyle/>
        <a:p>
          <a:endParaRPr lang="ru-RU"/>
        </a:p>
      </dgm:t>
    </dgm:pt>
    <dgm:pt modelId="{32BAB220-0860-4902-9A97-384CF0EB42A9}" type="pres">
      <dgm:prSet presAssocID="{BA8F75C2-8B5B-41B1-BA1F-3F8633931540}" presName="cycleMatrixDiagram" presStyleCnt="0">
        <dgm:presLayoutVars>
          <dgm:chMax val="1"/>
          <dgm:dir/>
          <dgm:animLvl val="lvl"/>
          <dgm:resizeHandles val="exact"/>
        </dgm:presLayoutVars>
      </dgm:prSet>
      <dgm:spPr/>
      <dgm:t>
        <a:bodyPr/>
        <a:lstStyle/>
        <a:p>
          <a:endParaRPr lang="ru-RU"/>
        </a:p>
      </dgm:t>
    </dgm:pt>
    <dgm:pt modelId="{FEE42D88-7137-4DCE-9304-EDED5123E33A}" type="pres">
      <dgm:prSet presAssocID="{BA8F75C2-8B5B-41B1-BA1F-3F8633931540}" presName="children" presStyleCnt="0"/>
      <dgm:spPr/>
    </dgm:pt>
    <dgm:pt modelId="{8692FB7D-6B07-4051-A4A0-17858F0E155D}" type="pres">
      <dgm:prSet presAssocID="{BA8F75C2-8B5B-41B1-BA1F-3F8633931540}" presName="child1group" presStyleCnt="0"/>
      <dgm:spPr/>
    </dgm:pt>
    <dgm:pt modelId="{174A5BD3-ECC1-47AD-A641-5D519409A38D}" type="pres">
      <dgm:prSet presAssocID="{BA8F75C2-8B5B-41B1-BA1F-3F8633931540}" presName="child1" presStyleLbl="bgAcc1" presStyleIdx="0" presStyleCnt="4" custScaleX="116086" custScaleY="114822" custLinFactNeighborX="-23064" custLinFactNeighborY="17291"/>
      <dgm:spPr/>
      <dgm:t>
        <a:bodyPr/>
        <a:lstStyle/>
        <a:p>
          <a:endParaRPr lang="ru-RU"/>
        </a:p>
      </dgm:t>
    </dgm:pt>
    <dgm:pt modelId="{7D18A504-DE64-4F44-82D6-900FB57E1A4C}" type="pres">
      <dgm:prSet presAssocID="{BA8F75C2-8B5B-41B1-BA1F-3F8633931540}" presName="child1Text" presStyleLbl="bgAcc1" presStyleIdx="0" presStyleCnt="4">
        <dgm:presLayoutVars>
          <dgm:bulletEnabled val="1"/>
        </dgm:presLayoutVars>
      </dgm:prSet>
      <dgm:spPr/>
      <dgm:t>
        <a:bodyPr/>
        <a:lstStyle/>
        <a:p>
          <a:endParaRPr lang="ru-RU"/>
        </a:p>
      </dgm:t>
    </dgm:pt>
    <dgm:pt modelId="{5C3BCE79-B076-4600-8834-D56C5A3C4DC5}" type="pres">
      <dgm:prSet presAssocID="{BA8F75C2-8B5B-41B1-BA1F-3F8633931540}" presName="child2group" presStyleCnt="0"/>
      <dgm:spPr/>
    </dgm:pt>
    <dgm:pt modelId="{EFE646D9-E254-4F92-A26F-F551E2C2E679}" type="pres">
      <dgm:prSet presAssocID="{BA8F75C2-8B5B-41B1-BA1F-3F8633931540}" presName="child2" presStyleLbl="bgAcc1" presStyleIdx="1" presStyleCnt="4" custLinFactNeighborX="19153" custLinFactNeighborY="4382"/>
      <dgm:spPr/>
      <dgm:t>
        <a:bodyPr/>
        <a:lstStyle/>
        <a:p>
          <a:endParaRPr lang="ru-RU"/>
        </a:p>
      </dgm:t>
    </dgm:pt>
    <dgm:pt modelId="{6FC1492F-9DB5-490A-9D01-0B20B56773B6}" type="pres">
      <dgm:prSet presAssocID="{BA8F75C2-8B5B-41B1-BA1F-3F8633931540}" presName="child2Text" presStyleLbl="bgAcc1" presStyleIdx="1" presStyleCnt="4">
        <dgm:presLayoutVars>
          <dgm:bulletEnabled val="1"/>
        </dgm:presLayoutVars>
      </dgm:prSet>
      <dgm:spPr/>
      <dgm:t>
        <a:bodyPr/>
        <a:lstStyle/>
        <a:p>
          <a:endParaRPr lang="ru-RU"/>
        </a:p>
      </dgm:t>
    </dgm:pt>
    <dgm:pt modelId="{8220D810-4FC5-4173-BA05-EDBF07039C5A}" type="pres">
      <dgm:prSet presAssocID="{BA8F75C2-8B5B-41B1-BA1F-3F8633931540}" presName="child3group" presStyleCnt="0"/>
      <dgm:spPr/>
    </dgm:pt>
    <dgm:pt modelId="{D6B95C13-EC5B-4048-9E72-DEA8BF8981D4}" type="pres">
      <dgm:prSet presAssocID="{BA8F75C2-8B5B-41B1-BA1F-3F8633931540}" presName="child3" presStyleLbl="bgAcc1" presStyleIdx="2" presStyleCnt="4" custScaleX="131794" custScaleY="125708" custLinFactNeighborX="24413" custLinFactNeighborY="-11029"/>
      <dgm:spPr/>
      <dgm:t>
        <a:bodyPr/>
        <a:lstStyle/>
        <a:p>
          <a:endParaRPr lang="ru-RU"/>
        </a:p>
      </dgm:t>
    </dgm:pt>
    <dgm:pt modelId="{56A00978-25F0-4DB2-8612-D210B871F33D}" type="pres">
      <dgm:prSet presAssocID="{BA8F75C2-8B5B-41B1-BA1F-3F8633931540}" presName="child3Text" presStyleLbl="bgAcc1" presStyleIdx="2" presStyleCnt="4">
        <dgm:presLayoutVars>
          <dgm:bulletEnabled val="1"/>
        </dgm:presLayoutVars>
      </dgm:prSet>
      <dgm:spPr/>
      <dgm:t>
        <a:bodyPr/>
        <a:lstStyle/>
        <a:p>
          <a:endParaRPr lang="ru-RU"/>
        </a:p>
      </dgm:t>
    </dgm:pt>
    <dgm:pt modelId="{B471C5C1-9477-4A17-AB09-CA9CD4B81E7B}" type="pres">
      <dgm:prSet presAssocID="{BA8F75C2-8B5B-41B1-BA1F-3F8633931540}" presName="child4group" presStyleCnt="0"/>
      <dgm:spPr/>
    </dgm:pt>
    <dgm:pt modelId="{A6DED499-DD66-4F03-8CDC-9839F92DF71E}" type="pres">
      <dgm:prSet presAssocID="{BA8F75C2-8B5B-41B1-BA1F-3F8633931540}" presName="child4" presStyleLbl="bgAcc1" presStyleIdx="3" presStyleCnt="4" custScaleY="121921" custLinFactNeighborX="-23494" custLinFactNeighborY="-55"/>
      <dgm:spPr/>
      <dgm:t>
        <a:bodyPr/>
        <a:lstStyle/>
        <a:p>
          <a:endParaRPr lang="ru-RU"/>
        </a:p>
      </dgm:t>
    </dgm:pt>
    <dgm:pt modelId="{77689586-159E-4797-9880-6EA08FCBB036}" type="pres">
      <dgm:prSet presAssocID="{BA8F75C2-8B5B-41B1-BA1F-3F8633931540}" presName="child4Text" presStyleLbl="bgAcc1" presStyleIdx="3" presStyleCnt="4">
        <dgm:presLayoutVars>
          <dgm:bulletEnabled val="1"/>
        </dgm:presLayoutVars>
      </dgm:prSet>
      <dgm:spPr/>
      <dgm:t>
        <a:bodyPr/>
        <a:lstStyle/>
        <a:p>
          <a:endParaRPr lang="ru-RU"/>
        </a:p>
      </dgm:t>
    </dgm:pt>
    <dgm:pt modelId="{8384AD5C-63FF-4952-A92F-B0D0D804EEA7}" type="pres">
      <dgm:prSet presAssocID="{BA8F75C2-8B5B-41B1-BA1F-3F8633931540}" presName="childPlaceholder" presStyleCnt="0"/>
      <dgm:spPr/>
    </dgm:pt>
    <dgm:pt modelId="{3D2EBB91-29E8-495F-8F65-80A96882CA36}" type="pres">
      <dgm:prSet presAssocID="{BA8F75C2-8B5B-41B1-BA1F-3F8633931540}" presName="circle" presStyleCnt="0"/>
      <dgm:spPr/>
    </dgm:pt>
    <dgm:pt modelId="{A81F5523-AF9B-406D-B43A-3A4934BDFB87}" type="pres">
      <dgm:prSet presAssocID="{BA8F75C2-8B5B-41B1-BA1F-3F8633931540}" presName="quadrant1" presStyleLbl="node1" presStyleIdx="0" presStyleCnt="4">
        <dgm:presLayoutVars>
          <dgm:chMax val="1"/>
          <dgm:bulletEnabled val="1"/>
        </dgm:presLayoutVars>
      </dgm:prSet>
      <dgm:spPr/>
      <dgm:t>
        <a:bodyPr/>
        <a:lstStyle/>
        <a:p>
          <a:endParaRPr lang="ru-RU"/>
        </a:p>
      </dgm:t>
    </dgm:pt>
    <dgm:pt modelId="{4E10BE9C-0AD5-4E03-8CAC-711850BAC958}" type="pres">
      <dgm:prSet presAssocID="{BA8F75C2-8B5B-41B1-BA1F-3F8633931540}" presName="quadrant2" presStyleLbl="node1" presStyleIdx="1" presStyleCnt="4">
        <dgm:presLayoutVars>
          <dgm:chMax val="1"/>
          <dgm:bulletEnabled val="1"/>
        </dgm:presLayoutVars>
      </dgm:prSet>
      <dgm:spPr/>
      <dgm:t>
        <a:bodyPr/>
        <a:lstStyle/>
        <a:p>
          <a:endParaRPr lang="ru-RU"/>
        </a:p>
      </dgm:t>
    </dgm:pt>
    <dgm:pt modelId="{67E84023-27CA-46E0-B1E1-67DDB12A9D6B}" type="pres">
      <dgm:prSet presAssocID="{BA8F75C2-8B5B-41B1-BA1F-3F8633931540}" presName="quadrant3" presStyleLbl="node1" presStyleIdx="2" presStyleCnt="4" custLinFactNeighborX="-2309" custLinFactNeighborY="850">
        <dgm:presLayoutVars>
          <dgm:chMax val="1"/>
          <dgm:bulletEnabled val="1"/>
        </dgm:presLayoutVars>
      </dgm:prSet>
      <dgm:spPr/>
      <dgm:t>
        <a:bodyPr/>
        <a:lstStyle/>
        <a:p>
          <a:endParaRPr lang="ru-RU"/>
        </a:p>
      </dgm:t>
    </dgm:pt>
    <dgm:pt modelId="{7E70F5F3-3826-40E8-BAB6-C39A14C0B0AF}" type="pres">
      <dgm:prSet presAssocID="{BA8F75C2-8B5B-41B1-BA1F-3F8633931540}" presName="quadrant4" presStyleLbl="node1" presStyleIdx="3" presStyleCnt="4">
        <dgm:presLayoutVars>
          <dgm:chMax val="1"/>
          <dgm:bulletEnabled val="1"/>
        </dgm:presLayoutVars>
      </dgm:prSet>
      <dgm:spPr/>
      <dgm:t>
        <a:bodyPr/>
        <a:lstStyle/>
        <a:p>
          <a:endParaRPr lang="ru-RU"/>
        </a:p>
      </dgm:t>
    </dgm:pt>
    <dgm:pt modelId="{DBDEF255-78C1-4612-A897-EE16B0728B8C}" type="pres">
      <dgm:prSet presAssocID="{BA8F75C2-8B5B-41B1-BA1F-3F8633931540}" presName="quadrantPlaceholder" presStyleCnt="0"/>
      <dgm:spPr/>
    </dgm:pt>
    <dgm:pt modelId="{F2CB4FF3-5D83-4182-9580-A35BBA850C67}" type="pres">
      <dgm:prSet presAssocID="{BA8F75C2-8B5B-41B1-BA1F-3F8633931540}" presName="center1" presStyleLbl="fgShp" presStyleIdx="0" presStyleCnt="2"/>
      <dgm:spPr/>
    </dgm:pt>
    <dgm:pt modelId="{2F91637B-914C-4322-A9EC-BACF268A3921}" type="pres">
      <dgm:prSet presAssocID="{BA8F75C2-8B5B-41B1-BA1F-3F8633931540}" presName="center2" presStyleLbl="fgShp" presStyleIdx="1" presStyleCnt="2"/>
      <dgm:spPr/>
    </dgm:pt>
  </dgm:ptLst>
  <dgm:cxnLst>
    <dgm:cxn modelId="{4A3ABA95-0C2D-43F4-9524-EB5CCECFE06C}" srcId="{41B31062-B467-4869-AA02-C891062E91C3}" destId="{6B8C0EF9-2BAA-4865-81DF-94739DAA046C}" srcOrd="4" destOrd="0" parTransId="{9FCCAEB3-2D94-460F-9F99-3B2275735387}" sibTransId="{480E529D-F666-4BF7-913F-9490B9D8AA64}"/>
    <dgm:cxn modelId="{A6C2DB38-0292-4184-B1C1-D92E70F10150}" type="presOf" srcId="{C69F698B-7C4F-4A13-9290-0F64ABECAC4D}" destId="{174A5BD3-ECC1-47AD-A641-5D519409A38D}" srcOrd="0" destOrd="2" presId="urn:microsoft.com/office/officeart/2005/8/layout/cycle4#2"/>
    <dgm:cxn modelId="{274319B0-15DF-41A5-B354-E79B2583B713}" type="presOf" srcId="{CB813830-0CCC-4B18-9EBB-6CB02739A9E8}" destId="{77689586-159E-4797-9880-6EA08FCBB036}" srcOrd="1" destOrd="5" presId="urn:microsoft.com/office/officeart/2005/8/layout/cycle4#2"/>
    <dgm:cxn modelId="{FBF2E021-0BD2-4FBA-BA94-E4FD286C6220}" srcId="{BA8F75C2-8B5B-41B1-BA1F-3F8633931540}" destId="{41B31062-B467-4869-AA02-C891062E91C3}" srcOrd="3" destOrd="0" parTransId="{D1DD952E-36A5-4E13-B72A-A2828DB158BF}" sibTransId="{C114C464-2AF5-4DA1-A326-CE22AA609FF8}"/>
    <dgm:cxn modelId="{505A40F8-CC32-4546-87CD-E79ED658EDF0}" type="presOf" srcId="{21A40C87-0A62-426D-9C06-3CBD3B22DDBB}" destId="{56A00978-25F0-4DB2-8612-D210B871F33D}" srcOrd="1" destOrd="1" presId="urn:microsoft.com/office/officeart/2005/8/layout/cycle4#2"/>
    <dgm:cxn modelId="{960E8A99-BC6B-4235-A3FD-0BA332DBADE9}" type="presOf" srcId="{245640CD-2016-4608-990B-F8136BA7EE39}" destId="{D6B95C13-EC5B-4048-9E72-DEA8BF8981D4}" srcOrd="0" destOrd="0" presId="urn:microsoft.com/office/officeart/2005/8/layout/cycle4#2"/>
    <dgm:cxn modelId="{DD3DDADB-6B0C-4DA2-AA80-DAFAD35D7ED5}" type="presOf" srcId="{24DA609C-12CC-4053-8856-84E59353FEC3}" destId="{EFE646D9-E254-4F92-A26F-F551E2C2E679}" srcOrd="0" destOrd="3" presId="urn:microsoft.com/office/officeart/2005/8/layout/cycle4#2"/>
    <dgm:cxn modelId="{D3044B6A-E6DA-4FA6-B092-4287CEB30DEC}" type="presOf" srcId="{1D587770-A5C3-4D17-89C5-E24837D2DC4F}" destId="{A6DED499-DD66-4F03-8CDC-9839F92DF71E}" srcOrd="0" destOrd="2" presId="urn:microsoft.com/office/officeart/2005/8/layout/cycle4#2"/>
    <dgm:cxn modelId="{A46712AA-33C2-4FA8-A385-A76F091FAD0A}" srcId="{41B31062-B467-4869-AA02-C891062E91C3}" destId="{1D587770-A5C3-4D17-89C5-E24837D2DC4F}" srcOrd="2" destOrd="0" parTransId="{B28E99AC-4934-449F-9BA5-746AA71905BF}" sibTransId="{3E2E87A2-B194-40B0-A1EB-4CBB9AB95E51}"/>
    <dgm:cxn modelId="{7A6B7A0D-A636-41C8-96C0-149219846086}" srcId="{41B31062-B467-4869-AA02-C891062E91C3}" destId="{50440F27-43D1-4C91-A012-07A7FC6208AF}" srcOrd="0" destOrd="0" parTransId="{EE1CDB41-1408-46BA-AC70-7DEF297E5414}" sibTransId="{FFE2AB20-CF45-4D85-8C13-557CD89FA2D9}"/>
    <dgm:cxn modelId="{A3560BDB-3E2D-4B6E-80B3-041942762EED}" type="presOf" srcId="{7EA4FF1E-A884-4104-B885-A84EC2EBDA6D}" destId="{D6B95C13-EC5B-4048-9E72-DEA8BF8981D4}" srcOrd="0" destOrd="2" presId="urn:microsoft.com/office/officeart/2005/8/layout/cycle4#2"/>
    <dgm:cxn modelId="{C5FD17EB-BBDD-4698-B93B-1DC2E1C3A50C}" srcId="{E94258E3-7A93-498F-9D84-6925AA0064BA}" destId="{E97D13F0-34CB-4036-8A97-526B43CD5CC1}" srcOrd="0" destOrd="0" parTransId="{BD9D9B3A-B0BA-4122-BFE4-A7209C1A52A6}" sibTransId="{41D67B2C-D2E2-4C34-A32B-2CFC85025AC9}"/>
    <dgm:cxn modelId="{46E8EC05-0C27-43E5-9E79-7DAA2CAA635D}" type="presOf" srcId="{A4B20F4A-46C9-49ED-A593-2F2EE2D3558A}" destId="{67E84023-27CA-46E0-B1E1-67DDB12A9D6B}" srcOrd="0" destOrd="0" presId="urn:microsoft.com/office/officeart/2005/8/layout/cycle4#2"/>
    <dgm:cxn modelId="{6B123407-A956-498B-977C-AED204F4BAFB}" type="presOf" srcId="{C69F698B-7C4F-4A13-9290-0F64ABECAC4D}" destId="{7D18A504-DE64-4F44-82D6-900FB57E1A4C}" srcOrd="1" destOrd="2" presId="urn:microsoft.com/office/officeart/2005/8/layout/cycle4#2"/>
    <dgm:cxn modelId="{450B5F83-95A3-41EF-89F6-6052A98ACB28}" srcId="{4D672456-C649-4B2D-A027-0628DD1996D3}" destId="{C69F698B-7C4F-4A13-9290-0F64ABECAC4D}" srcOrd="2" destOrd="0" parTransId="{2455D270-88C1-43D8-A81A-413963F5A8AD}" sibTransId="{4930FF58-9834-412A-8F0F-016872246A42}"/>
    <dgm:cxn modelId="{4576FCAD-BFCF-476A-8A0C-FC538529C054}" type="presOf" srcId="{43B76714-576E-407E-80C4-2FE205E91364}" destId="{EFE646D9-E254-4F92-A26F-F551E2C2E679}" srcOrd="0" destOrd="1" presId="urn:microsoft.com/office/officeart/2005/8/layout/cycle4#2"/>
    <dgm:cxn modelId="{CC83FD95-470D-4040-9818-60F52BC6316B}" srcId="{A4B20F4A-46C9-49ED-A593-2F2EE2D3558A}" destId="{245640CD-2016-4608-990B-F8136BA7EE39}" srcOrd="0" destOrd="0" parTransId="{22723E4C-3EFC-4526-9996-385F57DDAF10}" sibTransId="{313D1732-5966-4463-B0C7-2B9D755D069B}"/>
    <dgm:cxn modelId="{27F60339-865E-4B5E-A725-876C0500BF09}" type="presOf" srcId="{E97D13F0-34CB-4036-8A97-526B43CD5CC1}" destId="{6FC1492F-9DB5-490A-9D01-0B20B56773B6}" srcOrd="1" destOrd="0" presId="urn:microsoft.com/office/officeart/2005/8/layout/cycle4#2"/>
    <dgm:cxn modelId="{C077DCE8-3905-4C5E-AE9E-75F5F89CCD21}" type="presOf" srcId="{E94258E3-7A93-498F-9D84-6925AA0064BA}" destId="{4E10BE9C-0AD5-4E03-8CAC-711850BAC958}" srcOrd="0" destOrd="0" presId="urn:microsoft.com/office/officeart/2005/8/layout/cycle4#2"/>
    <dgm:cxn modelId="{81301B26-AF79-4A20-9D70-D10C6128FB37}" type="presOf" srcId="{245640CD-2016-4608-990B-F8136BA7EE39}" destId="{56A00978-25F0-4DB2-8612-D210B871F33D}" srcOrd="1" destOrd="0" presId="urn:microsoft.com/office/officeart/2005/8/layout/cycle4#2"/>
    <dgm:cxn modelId="{A0FDFBDD-27C1-4375-98E5-A6C0D6C900F3}" type="presOf" srcId="{4D672456-C649-4B2D-A027-0628DD1996D3}" destId="{A81F5523-AF9B-406D-B43A-3A4934BDFB87}" srcOrd="0" destOrd="0" presId="urn:microsoft.com/office/officeart/2005/8/layout/cycle4#2"/>
    <dgm:cxn modelId="{A2B209B5-8BE4-452B-9A52-99F21EBBC4F8}" type="presOf" srcId="{672A1434-2AE7-4395-AEEE-7A8CBE8D4415}" destId="{77689586-159E-4797-9880-6EA08FCBB036}" srcOrd="1" destOrd="3" presId="urn:microsoft.com/office/officeart/2005/8/layout/cycle4#2"/>
    <dgm:cxn modelId="{EF53CD88-116A-4263-8E08-648784084F04}" type="presOf" srcId="{41B31062-B467-4869-AA02-C891062E91C3}" destId="{7E70F5F3-3826-40E8-BAB6-C39A14C0B0AF}" srcOrd="0" destOrd="0" presId="urn:microsoft.com/office/officeart/2005/8/layout/cycle4#2"/>
    <dgm:cxn modelId="{D1D3D875-232B-4008-9D04-D5EBA24BF3FD}" srcId="{4D672456-C649-4B2D-A027-0628DD1996D3}" destId="{C4B0FB32-96B1-4D18-B5E5-D8914B87D52D}" srcOrd="0" destOrd="0" parTransId="{A7020433-3F77-440A-9F68-6EE8E8EC5A29}" sibTransId="{472A4D2D-24A6-4FDE-8779-95DBD0ED6C0C}"/>
    <dgm:cxn modelId="{4155D910-B3F4-4A2D-9F31-E4F99D35CB4A}" type="presOf" srcId="{24DA609C-12CC-4053-8856-84E59353FEC3}" destId="{6FC1492F-9DB5-490A-9D01-0B20B56773B6}" srcOrd="1" destOrd="3" presId="urn:microsoft.com/office/officeart/2005/8/layout/cycle4#2"/>
    <dgm:cxn modelId="{1E5E93B1-3BD8-480A-BB71-1DD422EA2DD3}" srcId="{BA8F75C2-8B5B-41B1-BA1F-3F8633931540}" destId="{A4B20F4A-46C9-49ED-A593-2F2EE2D3558A}" srcOrd="2" destOrd="0" parTransId="{0EA5888F-C5DA-4390-8750-7235F0D7FF16}" sibTransId="{DB38CD84-6256-43FE-9CE5-0818A8D9DFCF}"/>
    <dgm:cxn modelId="{91EB11C8-CCE7-4ED5-8826-A6869D9B390F}" type="presOf" srcId="{21A40C87-0A62-426D-9C06-3CBD3B22DDBB}" destId="{D6B95C13-EC5B-4048-9E72-DEA8BF8981D4}" srcOrd="0" destOrd="1" presId="urn:microsoft.com/office/officeart/2005/8/layout/cycle4#2"/>
    <dgm:cxn modelId="{3226D121-DF6B-4D73-839E-E0E22F16A1C6}" type="presOf" srcId="{1002CBBE-1357-4CF1-97ED-F328F868889C}" destId="{7D18A504-DE64-4F44-82D6-900FB57E1A4C}" srcOrd="1" destOrd="1" presId="urn:microsoft.com/office/officeart/2005/8/layout/cycle4#2"/>
    <dgm:cxn modelId="{A093EF23-11EE-4202-AC4D-966D8058B467}" type="presOf" srcId="{43B76714-576E-407E-80C4-2FE205E91364}" destId="{6FC1492F-9DB5-490A-9D01-0B20B56773B6}" srcOrd="1" destOrd="1" presId="urn:microsoft.com/office/officeart/2005/8/layout/cycle4#2"/>
    <dgm:cxn modelId="{3976CD80-6718-4164-8BE8-43155350B24A}" type="presOf" srcId="{C4B0FB32-96B1-4D18-B5E5-D8914B87D52D}" destId="{174A5BD3-ECC1-47AD-A641-5D519409A38D}" srcOrd="0" destOrd="0" presId="urn:microsoft.com/office/officeart/2005/8/layout/cycle4#2"/>
    <dgm:cxn modelId="{B83292EF-CC2C-44C6-9FDD-FA4852A4D704}" type="presOf" srcId="{50440F27-43D1-4C91-A012-07A7FC6208AF}" destId="{A6DED499-DD66-4F03-8CDC-9839F92DF71E}" srcOrd="0" destOrd="0" presId="urn:microsoft.com/office/officeart/2005/8/layout/cycle4#2"/>
    <dgm:cxn modelId="{75E4CD7A-1A7F-40E9-AFB0-F7A52A6C725A}" srcId="{E94258E3-7A93-498F-9D84-6925AA0064BA}" destId="{3B7F9C65-0747-47E5-A08B-2D9D79A78CA4}" srcOrd="2" destOrd="0" parTransId="{9E259FCE-F86C-40EB-93A3-5742F146FEA1}" sibTransId="{EEE06794-7EA3-44BC-AB7A-B607F382AB80}"/>
    <dgm:cxn modelId="{9435328A-1A38-4AB7-85DB-8CA7A4695963}" type="presOf" srcId="{BB3D16B3-D736-490E-8334-C537FE7DCDFF}" destId="{A6DED499-DD66-4F03-8CDC-9839F92DF71E}" srcOrd="0" destOrd="1" presId="urn:microsoft.com/office/officeart/2005/8/layout/cycle4#2"/>
    <dgm:cxn modelId="{4A25AC42-0BB7-425A-BF39-FA7FB69B0B93}" type="presOf" srcId="{6B8C0EF9-2BAA-4865-81DF-94739DAA046C}" destId="{77689586-159E-4797-9880-6EA08FCBB036}" srcOrd="1" destOrd="4" presId="urn:microsoft.com/office/officeart/2005/8/layout/cycle4#2"/>
    <dgm:cxn modelId="{176C3194-8C08-428F-A970-69D6D4BEAC03}" type="presOf" srcId="{1D587770-A5C3-4D17-89C5-E24837D2DC4F}" destId="{77689586-159E-4797-9880-6EA08FCBB036}" srcOrd="1" destOrd="2" presId="urn:microsoft.com/office/officeart/2005/8/layout/cycle4#2"/>
    <dgm:cxn modelId="{61B59084-F321-4707-A422-6ED1E4FE5C82}" type="presOf" srcId="{7EA4FF1E-A884-4104-B885-A84EC2EBDA6D}" destId="{56A00978-25F0-4DB2-8612-D210B871F33D}" srcOrd="1" destOrd="2" presId="urn:microsoft.com/office/officeart/2005/8/layout/cycle4#2"/>
    <dgm:cxn modelId="{420E9A84-7353-4674-B561-2BD2F14807E0}" type="presOf" srcId="{1002CBBE-1357-4CF1-97ED-F328F868889C}" destId="{174A5BD3-ECC1-47AD-A641-5D519409A38D}" srcOrd="0" destOrd="1" presId="urn:microsoft.com/office/officeart/2005/8/layout/cycle4#2"/>
    <dgm:cxn modelId="{A73DA615-816F-454E-BE7C-D3CA312B4222}" type="presOf" srcId="{E97D13F0-34CB-4036-8A97-526B43CD5CC1}" destId="{EFE646D9-E254-4F92-A26F-F551E2C2E679}" srcOrd="0" destOrd="0" presId="urn:microsoft.com/office/officeart/2005/8/layout/cycle4#2"/>
    <dgm:cxn modelId="{D807913B-3E1A-4803-8236-5A5308BC907A}" type="presOf" srcId="{50440F27-43D1-4C91-A012-07A7FC6208AF}" destId="{77689586-159E-4797-9880-6EA08FCBB036}" srcOrd="1" destOrd="0" presId="urn:microsoft.com/office/officeart/2005/8/layout/cycle4#2"/>
    <dgm:cxn modelId="{1541691B-B9CE-4E6A-B248-FA4647B39C0C}" srcId="{41B31062-B467-4869-AA02-C891062E91C3}" destId="{CB813830-0CCC-4B18-9EBB-6CB02739A9E8}" srcOrd="5" destOrd="0" parTransId="{0E9ECBB0-E5B1-459A-84FA-D8585C736737}" sibTransId="{FB098D62-63A5-4FB9-B6E0-15322C7F1A1C}"/>
    <dgm:cxn modelId="{5CACE819-1C15-4AE8-8775-38E3E2423354}" type="presOf" srcId="{672A1434-2AE7-4395-AEEE-7A8CBE8D4415}" destId="{A6DED499-DD66-4F03-8CDC-9839F92DF71E}" srcOrd="0" destOrd="3" presId="urn:microsoft.com/office/officeart/2005/8/layout/cycle4#2"/>
    <dgm:cxn modelId="{160A9524-FA94-426F-9557-7D559B5C39FD}" srcId="{4D672456-C649-4B2D-A027-0628DD1996D3}" destId="{1002CBBE-1357-4CF1-97ED-F328F868889C}" srcOrd="1" destOrd="0" parTransId="{06A795AC-939F-4E44-A425-E076F1A93D15}" sibTransId="{A46E36F8-C323-46C5-BF75-14FF264FFCDB}"/>
    <dgm:cxn modelId="{038B231A-2230-4FF5-B973-3D0BC730ABCF}" type="presOf" srcId="{BB3D16B3-D736-490E-8334-C537FE7DCDFF}" destId="{77689586-159E-4797-9880-6EA08FCBB036}" srcOrd="1" destOrd="1" presId="urn:microsoft.com/office/officeart/2005/8/layout/cycle4#2"/>
    <dgm:cxn modelId="{99BF4569-1621-495C-96AC-72FED2FA9A06}" type="presOf" srcId="{CB813830-0CCC-4B18-9EBB-6CB02739A9E8}" destId="{A6DED499-DD66-4F03-8CDC-9839F92DF71E}" srcOrd="0" destOrd="5" presId="urn:microsoft.com/office/officeart/2005/8/layout/cycle4#2"/>
    <dgm:cxn modelId="{D4AF67E8-21CD-49CD-AAD5-C0003053EE5D}" srcId="{E94258E3-7A93-498F-9D84-6925AA0064BA}" destId="{24DA609C-12CC-4053-8856-84E59353FEC3}" srcOrd="3" destOrd="0" parTransId="{B9BD010D-5E93-4DEB-980E-57C8EF9C7495}" sibTransId="{C5D54858-ED7D-44D8-BE41-909BCCB7DC5D}"/>
    <dgm:cxn modelId="{A0FC05AD-8D6B-4A3B-8C97-5A6A0BA3F4F6}" type="presOf" srcId="{BA8F75C2-8B5B-41B1-BA1F-3F8633931540}" destId="{32BAB220-0860-4902-9A97-384CF0EB42A9}" srcOrd="0" destOrd="0" presId="urn:microsoft.com/office/officeart/2005/8/layout/cycle4#2"/>
    <dgm:cxn modelId="{5CE68788-5055-4B41-8E90-0FDF24D9DD58}" srcId="{41B31062-B467-4869-AA02-C891062E91C3}" destId="{672A1434-2AE7-4395-AEEE-7A8CBE8D4415}" srcOrd="3" destOrd="0" parTransId="{790AC5C2-E47F-4A2E-804E-136767743614}" sibTransId="{B3BA93C4-8FA5-4990-8525-110C9CCD85B0}"/>
    <dgm:cxn modelId="{2207E9DA-60D7-4141-9CBA-67C64B15E67F}" srcId="{A4B20F4A-46C9-49ED-A593-2F2EE2D3558A}" destId="{7EA4FF1E-A884-4104-B885-A84EC2EBDA6D}" srcOrd="2" destOrd="0" parTransId="{097ECF71-8F95-4917-A918-3383A0C14EEF}" sibTransId="{76FA966D-9DFB-4FBF-BCEC-7D35140A1FA4}"/>
    <dgm:cxn modelId="{4D45BF4E-0032-4F32-9839-9F28F085C443}" srcId="{E94258E3-7A93-498F-9D84-6925AA0064BA}" destId="{43B76714-576E-407E-80C4-2FE205E91364}" srcOrd="1" destOrd="0" parTransId="{38CC8EBB-3044-4408-BEA7-168B9BDDBBE5}" sibTransId="{5C956B26-CD9F-4567-A6B9-F963298F3DC8}"/>
    <dgm:cxn modelId="{C7726E35-7B5D-4CD5-A6F1-8625E3E96511}" srcId="{BA8F75C2-8B5B-41B1-BA1F-3F8633931540}" destId="{4D672456-C649-4B2D-A027-0628DD1996D3}" srcOrd="0" destOrd="0" parTransId="{53D7AA63-0E96-47DD-85F7-BE7DF4135F52}" sibTransId="{D88D532E-347E-4077-B87D-8885AE9273DC}"/>
    <dgm:cxn modelId="{9C60A378-F53A-4E0C-85E5-DC72BEC192BF}" type="presOf" srcId="{C4B0FB32-96B1-4D18-B5E5-D8914B87D52D}" destId="{7D18A504-DE64-4F44-82D6-900FB57E1A4C}" srcOrd="1" destOrd="0" presId="urn:microsoft.com/office/officeart/2005/8/layout/cycle4#2"/>
    <dgm:cxn modelId="{6CBCC26B-17EA-49B9-8AED-8BF0EEB504D7}" type="presOf" srcId="{6B8C0EF9-2BAA-4865-81DF-94739DAA046C}" destId="{A6DED499-DD66-4F03-8CDC-9839F92DF71E}" srcOrd="0" destOrd="4" presId="urn:microsoft.com/office/officeart/2005/8/layout/cycle4#2"/>
    <dgm:cxn modelId="{75F7FB86-4BDC-4DB7-BD42-D51770A59660}" srcId="{41B31062-B467-4869-AA02-C891062E91C3}" destId="{BB3D16B3-D736-490E-8334-C537FE7DCDFF}" srcOrd="1" destOrd="0" parTransId="{AF17ECD6-7327-4206-AC47-69E1ED0F4F1B}" sibTransId="{62FEF5B2-E4A2-44EF-9D80-B1990725AAD5}"/>
    <dgm:cxn modelId="{C2BF13C8-4626-4C01-9531-54CB4FA6FA84}" type="presOf" srcId="{3B7F9C65-0747-47E5-A08B-2D9D79A78CA4}" destId="{EFE646D9-E254-4F92-A26F-F551E2C2E679}" srcOrd="0" destOrd="2" presId="urn:microsoft.com/office/officeart/2005/8/layout/cycle4#2"/>
    <dgm:cxn modelId="{1F28DBBE-72B2-4F51-B26F-E146FE97C4A5}" srcId="{BA8F75C2-8B5B-41B1-BA1F-3F8633931540}" destId="{E94258E3-7A93-498F-9D84-6925AA0064BA}" srcOrd="1" destOrd="0" parTransId="{0B11C7D5-A7F6-4F8E-A8C5-FD0E7EC7FAC2}" sibTransId="{726245AC-3F63-4FE1-973D-8D338D4B5DFE}"/>
    <dgm:cxn modelId="{E6FE20FD-C60A-4DFB-A008-BC0C4BF5D010}" type="presOf" srcId="{3B7F9C65-0747-47E5-A08B-2D9D79A78CA4}" destId="{6FC1492F-9DB5-490A-9D01-0B20B56773B6}" srcOrd="1" destOrd="2" presId="urn:microsoft.com/office/officeart/2005/8/layout/cycle4#2"/>
    <dgm:cxn modelId="{31FCBF26-ACAC-43D8-8D92-D7F42FD621BC}" srcId="{A4B20F4A-46C9-49ED-A593-2F2EE2D3558A}" destId="{21A40C87-0A62-426D-9C06-3CBD3B22DDBB}" srcOrd="1" destOrd="0" parTransId="{34B0F3E3-101F-4775-B81B-9CEC1681DDA5}" sibTransId="{0897473F-21E1-4118-B49E-5945200B967C}"/>
    <dgm:cxn modelId="{84596DBC-AEB1-4695-AFD9-D6EC4A2CB22B}" type="presParOf" srcId="{32BAB220-0860-4902-9A97-384CF0EB42A9}" destId="{FEE42D88-7137-4DCE-9304-EDED5123E33A}" srcOrd="0" destOrd="0" presId="urn:microsoft.com/office/officeart/2005/8/layout/cycle4#2"/>
    <dgm:cxn modelId="{3F038E47-AFE1-4580-87BB-FF187F9B47ED}" type="presParOf" srcId="{FEE42D88-7137-4DCE-9304-EDED5123E33A}" destId="{8692FB7D-6B07-4051-A4A0-17858F0E155D}" srcOrd="0" destOrd="0" presId="urn:microsoft.com/office/officeart/2005/8/layout/cycle4#2"/>
    <dgm:cxn modelId="{8F7B0C5F-25E8-4A02-AE5A-B0C78C576447}" type="presParOf" srcId="{8692FB7D-6B07-4051-A4A0-17858F0E155D}" destId="{174A5BD3-ECC1-47AD-A641-5D519409A38D}" srcOrd="0" destOrd="0" presId="urn:microsoft.com/office/officeart/2005/8/layout/cycle4#2"/>
    <dgm:cxn modelId="{75787ABC-A571-46FF-B21F-87A74486EC73}" type="presParOf" srcId="{8692FB7D-6B07-4051-A4A0-17858F0E155D}" destId="{7D18A504-DE64-4F44-82D6-900FB57E1A4C}" srcOrd="1" destOrd="0" presId="urn:microsoft.com/office/officeart/2005/8/layout/cycle4#2"/>
    <dgm:cxn modelId="{22212D1D-B6D8-45CC-9B06-84A3FAEFF2C1}" type="presParOf" srcId="{FEE42D88-7137-4DCE-9304-EDED5123E33A}" destId="{5C3BCE79-B076-4600-8834-D56C5A3C4DC5}" srcOrd="1" destOrd="0" presId="urn:microsoft.com/office/officeart/2005/8/layout/cycle4#2"/>
    <dgm:cxn modelId="{02DFD4DD-022F-4CBB-B0D8-4FA5669CC0DB}" type="presParOf" srcId="{5C3BCE79-B076-4600-8834-D56C5A3C4DC5}" destId="{EFE646D9-E254-4F92-A26F-F551E2C2E679}" srcOrd="0" destOrd="0" presId="urn:microsoft.com/office/officeart/2005/8/layout/cycle4#2"/>
    <dgm:cxn modelId="{A7FB0375-9B0A-4B57-AAE3-415882909DB3}" type="presParOf" srcId="{5C3BCE79-B076-4600-8834-D56C5A3C4DC5}" destId="{6FC1492F-9DB5-490A-9D01-0B20B56773B6}" srcOrd="1" destOrd="0" presId="urn:microsoft.com/office/officeart/2005/8/layout/cycle4#2"/>
    <dgm:cxn modelId="{FB2EC54A-20AF-42A8-AB7E-8C0EE8B688A0}" type="presParOf" srcId="{FEE42D88-7137-4DCE-9304-EDED5123E33A}" destId="{8220D810-4FC5-4173-BA05-EDBF07039C5A}" srcOrd="2" destOrd="0" presId="urn:microsoft.com/office/officeart/2005/8/layout/cycle4#2"/>
    <dgm:cxn modelId="{D8845548-DBF2-43D2-8CB6-7016D468C421}" type="presParOf" srcId="{8220D810-4FC5-4173-BA05-EDBF07039C5A}" destId="{D6B95C13-EC5B-4048-9E72-DEA8BF8981D4}" srcOrd="0" destOrd="0" presId="urn:microsoft.com/office/officeart/2005/8/layout/cycle4#2"/>
    <dgm:cxn modelId="{D5139EF5-DF2C-4C9A-8697-CBEB6EE09F9D}" type="presParOf" srcId="{8220D810-4FC5-4173-BA05-EDBF07039C5A}" destId="{56A00978-25F0-4DB2-8612-D210B871F33D}" srcOrd="1" destOrd="0" presId="urn:microsoft.com/office/officeart/2005/8/layout/cycle4#2"/>
    <dgm:cxn modelId="{BFCA26B2-A300-45DD-88EA-CE94D00A0005}" type="presParOf" srcId="{FEE42D88-7137-4DCE-9304-EDED5123E33A}" destId="{B471C5C1-9477-4A17-AB09-CA9CD4B81E7B}" srcOrd="3" destOrd="0" presId="urn:microsoft.com/office/officeart/2005/8/layout/cycle4#2"/>
    <dgm:cxn modelId="{AAD6E178-37D0-442B-86E0-9BDC8D99C5DD}" type="presParOf" srcId="{B471C5C1-9477-4A17-AB09-CA9CD4B81E7B}" destId="{A6DED499-DD66-4F03-8CDC-9839F92DF71E}" srcOrd="0" destOrd="0" presId="urn:microsoft.com/office/officeart/2005/8/layout/cycle4#2"/>
    <dgm:cxn modelId="{66061D11-BE6D-4B6F-97E0-50C3AA6F59E0}" type="presParOf" srcId="{B471C5C1-9477-4A17-AB09-CA9CD4B81E7B}" destId="{77689586-159E-4797-9880-6EA08FCBB036}" srcOrd="1" destOrd="0" presId="urn:microsoft.com/office/officeart/2005/8/layout/cycle4#2"/>
    <dgm:cxn modelId="{9142367C-155E-4FB9-B623-2214D1089B34}" type="presParOf" srcId="{FEE42D88-7137-4DCE-9304-EDED5123E33A}" destId="{8384AD5C-63FF-4952-A92F-B0D0D804EEA7}" srcOrd="4" destOrd="0" presId="urn:microsoft.com/office/officeart/2005/8/layout/cycle4#2"/>
    <dgm:cxn modelId="{75A3BF03-EE6F-4C3D-A2EB-BD7E128EC496}" type="presParOf" srcId="{32BAB220-0860-4902-9A97-384CF0EB42A9}" destId="{3D2EBB91-29E8-495F-8F65-80A96882CA36}" srcOrd="1" destOrd="0" presId="urn:microsoft.com/office/officeart/2005/8/layout/cycle4#2"/>
    <dgm:cxn modelId="{4EA3BA22-5685-429E-A926-9EDA9333A5E9}" type="presParOf" srcId="{3D2EBB91-29E8-495F-8F65-80A96882CA36}" destId="{A81F5523-AF9B-406D-B43A-3A4934BDFB87}" srcOrd="0" destOrd="0" presId="urn:microsoft.com/office/officeart/2005/8/layout/cycle4#2"/>
    <dgm:cxn modelId="{B8F244E1-36A9-49F0-8136-4B589FB85A1E}" type="presParOf" srcId="{3D2EBB91-29E8-495F-8F65-80A96882CA36}" destId="{4E10BE9C-0AD5-4E03-8CAC-711850BAC958}" srcOrd="1" destOrd="0" presId="urn:microsoft.com/office/officeart/2005/8/layout/cycle4#2"/>
    <dgm:cxn modelId="{82DC982E-5D1D-4549-AC3E-F4912AD4D233}" type="presParOf" srcId="{3D2EBB91-29E8-495F-8F65-80A96882CA36}" destId="{67E84023-27CA-46E0-B1E1-67DDB12A9D6B}" srcOrd="2" destOrd="0" presId="urn:microsoft.com/office/officeart/2005/8/layout/cycle4#2"/>
    <dgm:cxn modelId="{EEF14835-BC12-445B-9A82-BF4F3DEC0E2B}" type="presParOf" srcId="{3D2EBB91-29E8-495F-8F65-80A96882CA36}" destId="{7E70F5F3-3826-40E8-BAB6-C39A14C0B0AF}" srcOrd="3" destOrd="0" presId="urn:microsoft.com/office/officeart/2005/8/layout/cycle4#2"/>
    <dgm:cxn modelId="{8F035EE8-389F-48AA-A34F-4F4B64EABFD3}" type="presParOf" srcId="{3D2EBB91-29E8-495F-8F65-80A96882CA36}" destId="{DBDEF255-78C1-4612-A897-EE16B0728B8C}" srcOrd="4" destOrd="0" presId="urn:microsoft.com/office/officeart/2005/8/layout/cycle4#2"/>
    <dgm:cxn modelId="{FC8B9860-2F84-4E27-86D8-0566CC9678DE}" type="presParOf" srcId="{32BAB220-0860-4902-9A97-384CF0EB42A9}" destId="{F2CB4FF3-5D83-4182-9580-A35BBA850C67}" srcOrd="2" destOrd="0" presId="urn:microsoft.com/office/officeart/2005/8/layout/cycle4#2"/>
    <dgm:cxn modelId="{A1748CCD-D883-4D62-A2E1-5B89B404DB42}" type="presParOf" srcId="{32BAB220-0860-4902-9A97-384CF0EB42A9}" destId="{2F91637B-914C-4322-A9EC-BACF268A3921}" srcOrd="3" destOrd="0" presId="urn:microsoft.com/office/officeart/2005/8/layout/cycle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61CDA1-BC81-4ACC-BE22-2831DCC895EE}" type="doc">
      <dgm:prSet loTypeId="urn:microsoft.com/office/officeart/2005/8/layout/funnel1" loCatId="process" qsTypeId="urn:microsoft.com/office/officeart/2005/8/quickstyle/simple1#1" qsCatId="simple" csTypeId="urn:microsoft.com/office/officeart/2005/8/colors/colorful5" csCatId="colorful" phldr="1"/>
      <dgm:spPr/>
      <dgm:t>
        <a:bodyPr/>
        <a:lstStyle/>
        <a:p>
          <a:endParaRPr lang="ru-RU"/>
        </a:p>
      </dgm:t>
    </dgm:pt>
    <dgm:pt modelId="{FD3B6F9C-2E59-4A25-8705-47DC07D993BC}">
      <dgm:prSet phldrT="[Текст]"/>
      <dgm:spPr>
        <a:solidFill>
          <a:schemeClr val="bg1">
            <a:lumMod val="65000"/>
          </a:schemeClr>
        </a:solidFill>
      </dgm:spPr>
      <dgm:t>
        <a:bodyPr/>
        <a:lstStyle/>
        <a:p>
          <a:r>
            <a:rPr lang="ru-RU" dirty="0" smtClean="0"/>
            <a:t>0</a:t>
          </a:r>
          <a:endParaRPr lang="ru-RU" dirty="0"/>
        </a:p>
      </dgm:t>
    </dgm:pt>
    <dgm:pt modelId="{03BECA85-9738-47AD-98E7-823559609199}" type="parTrans" cxnId="{38C81998-A6FB-4891-A942-220E747BECCA}">
      <dgm:prSet/>
      <dgm:spPr/>
      <dgm:t>
        <a:bodyPr/>
        <a:lstStyle/>
        <a:p>
          <a:endParaRPr lang="ru-RU"/>
        </a:p>
      </dgm:t>
    </dgm:pt>
    <dgm:pt modelId="{F36B2F4A-8198-4358-90BC-F485AE7DC93E}" type="sibTrans" cxnId="{38C81998-A6FB-4891-A942-220E747BECCA}">
      <dgm:prSet/>
      <dgm:spPr/>
      <dgm:t>
        <a:bodyPr/>
        <a:lstStyle/>
        <a:p>
          <a:endParaRPr lang="ru-RU"/>
        </a:p>
      </dgm:t>
    </dgm:pt>
    <dgm:pt modelId="{78678E29-605B-467C-8E6F-8A3A019A49FD}">
      <dgm:prSet phldrT="[Текст]" custT="1"/>
      <dgm:spPr/>
      <dgm:t>
        <a:bodyPr/>
        <a:lstStyle/>
        <a:p>
          <a:r>
            <a:rPr lang="ru-RU" sz="2000" b="1" dirty="0" smtClean="0"/>
            <a:t>Федеральный бюджет </a:t>
          </a:r>
        </a:p>
        <a:p>
          <a:r>
            <a:rPr lang="ru-RU" sz="1400" dirty="0" smtClean="0"/>
            <a:t>(в основном формируется за счет налога на добавленную стоимость, налога на добычу полезных ископаемых, таможенных пошлин и др.)</a:t>
          </a:r>
          <a:endParaRPr lang="ru-RU" sz="1400" dirty="0"/>
        </a:p>
      </dgm:t>
    </dgm:pt>
    <dgm:pt modelId="{3BD0C633-02E9-4E61-A320-25BD6393FFF4}" type="parTrans" cxnId="{9832421A-7219-4DB4-A186-DC02DF080BD8}">
      <dgm:prSet/>
      <dgm:spPr/>
      <dgm:t>
        <a:bodyPr/>
        <a:lstStyle/>
        <a:p>
          <a:endParaRPr lang="ru-RU"/>
        </a:p>
      </dgm:t>
    </dgm:pt>
    <dgm:pt modelId="{7497AC6A-38B3-4DDB-9ECD-8A70F83226EE}" type="sibTrans" cxnId="{9832421A-7219-4DB4-A186-DC02DF080BD8}">
      <dgm:prSet/>
      <dgm:spPr/>
      <dgm:t>
        <a:bodyPr/>
        <a:lstStyle/>
        <a:p>
          <a:endParaRPr lang="ru-RU"/>
        </a:p>
      </dgm:t>
    </dgm:pt>
    <dgm:pt modelId="{2C77847C-6AF0-44CC-95B7-CD7881AD1DCB}" type="pres">
      <dgm:prSet presAssocID="{CE61CDA1-BC81-4ACC-BE22-2831DCC895EE}" presName="Name0" presStyleCnt="0">
        <dgm:presLayoutVars>
          <dgm:chMax val="4"/>
          <dgm:resizeHandles val="exact"/>
        </dgm:presLayoutVars>
      </dgm:prSet>
      <dgm:spPr/>
      <dgm:t>
        <a:bodyPr/>
        <a:lstStyle/>
        <a:p>
          <a:endParaRPr lang="ru-RU"/>
        </a:p>
      </dgm:t>
    </dgm:pt>
    <dgm:pt modelId="{ECAFFC8E-5E76-4904-A68D-9B8042E39F71}" type="pres">
      <dgm:prSet presAssocID="{CE61CDA1-BC81-4ACC-BE22-2831DCC895EE}" presName="ellipse" presStyleLbl="trBgShp" presStyleIdx="0" presStyleCnt="1"/>
      <dgm:spPr/>
    </dgm:pt>
    <dgm:pt modelId="{895B1CA5-C715-43CD-A40F-D6DAF3003130}" type="pres">
      <dgm:prSet presAssocID="{CE61CDA1-BC81-4ACC-BE22-2831DCC895EE}" presName="arrow1" presStyleLbl="fgShp" presStyleIdx="0" presStyleCnt="1"/>
      <dgm:spPr/>
    </dgm:pt>
    <dgm:pt modelId="{FABDB3E1-3580-4B3E-8482-8E06519623D0}" type="pres">
      <dgm:prSet presAssocID="{CE61CDA1-BC81-4ACC-BE22-2831DCC895EE}" presName="rectangle" presStyleLbl="revTx" presStyleIdx="0" presStyleCnt="1" custScaleX="166667" custScaleY="193034" custLinFactY="100000" custLinFactNeighborX="0" custLinFactNeighborY="116292">
        <dgm:presLayoutVars>
          <dgm:bulletEnabled val="1"/>
        </dgm:presLayoutVars>
      </dgm:prSet>
      <dgm:spPr/>
      <dgm:t>
        <a:bodyPr/>
        <a:lstStyle/>
        <a:p>
          <a:endParaRPr lang="ru-RU"/>
        </a:p>
      </dgm:t>
    </dgm:pt>
    <dgm:pt modelId="{3FBF37A0-F6C1-4812-BCB9-A66F81FB1E32}" type="pres">
      <dgm:prSet presAssocID="{78678E29-605B-467C-8E6F-8A3A019A49FD}" presName="item1" presStyleLbl="node1" presStyleIdx="0" presStyleCnt="1" custLinFactNeighborX="18990" custLinFactNeighborY="-30587">
        <dgm:presLayoutVars>
          <dgm:bulletEnabled val="1"/>
        </dgm:presLayoutVars>
      </dgm:prSet>
      <dgm:spPr/>
      <dgm:t>
        <a:bodyPr/>
        <a:lstStyle/>
        <a:p>
          <a:endParaRPr lang="ru-RU"/>
        </a:p>
      </dgm:t>
    </dgm:pt>
    <dgm:pt modelId="{375513F9-2A5C-49E2-B337-11D37CC6C692}" type="pres">
      <dgm:prSet presAssocID="{CE61CDA1-BC81-4ACC-BE22-2831DCC895EE}" presName="funnel" presStyleLbl="trAlignAcc1" presStyleIdx="0" presStyleCnt="1" custScaleX="121951" custScaleY="137620"/>
      <dgm:spPr/>
    </dgm:pt>
  </dgm:ptLst>
  <dgm:cxnLst>
    <dgm:cxn modelId="{38C81998-A6FB-4891-A942-220E747BECCA}" srcId="{CE61CDA1-BC81-4ACC-BE22-2831DCC895EE}" destId="{FD3B6F9C-2E59-4A25-8705-47DC07D993BC}" srcOrd="0" destOrd="0" parTransId="{03BECA85-9738-47AD-98E7-823559609199}" sibTransId="{F36B2F4A-8198-4358-90BC-F485AE7DC93E}"/>
    <dgm:cxn modelId="{30D91F66-2C3C-4E4E-9950-D38FED0AFDFF}" type="presOf" srcId="{CE61CDA1-BC81-4ACC-BE22-2831DCC895EE}" destId="{2C77847C-6AF0-44CC-95B7-CD7881AD1DCB}" srcOrd="0" destOrd="0" presId="urn:microsoft.com/office/officeart/2005/8/layout/funnel1"/>
    <dgm:cxn modelId="{E7D98F82-196D-4B0E-9962-63621D30925A}" type="presOf" srcId="{78678E29-605B-467C-8E6F-8A3A019A49FD}" destId="{FABDB3E1-3580-4B3E-8482-8E06519623D0}" srcOrd="0" destOrd="0" presId="urn:microsoft.com/office/officeart/2005/8/layout/funnel1"/>
    <dgm:cxn modelId="{9832421A-7219-4DB4-A186-DC02DF080BD8}" srcId="{CE61CDA1-BC81-4ACC-BE22-2831DCC895EE}" destId="{78678E29-605B-467C-8E6F-8A3A019A49FD}" srcOrd="1" destOrd="0" parTransId="{3BD0C633-02E9-4E61-A320-25BD6393FFF4}" sibTransId="{7497AC6A-38B3-4DDB-9ECD-8A70F83226EE}"/>
    <dgm:cxn modelId="{037A8C0A-9D34-4F0B-9565-C8DCC5B33A9A}" type="presOf" srcId="{FD3B6F9C-2E59-4A25-8705-47DC07D993BC}" destId="{3FBF37A0-F6C1-4812-BCB9-A66F81FB1E32}" srcOrd="0" destOrd="0" presId="urn:microsoft.com/office/officeart/2005/8/layout/funnel1"/>
    <dgm:cxn modelId="{EF5BD502-EB02-43A7-B52E-29A9DBF747CB}" type="presParOf" srcId="{2C77847C-6AF0-44CC-95B7-CD7881AD1DCB}" destId="{ECAFFC8E-5E76-4904-A68D-9B8042E39F71}" srcOrd="0" destOrd="0" presId="urn:microsoft.com/office/officeart/2005/8/layout/funnel1"/>
    <dgm:cxn modelId="{F616AA26-2738-49B7-85DD-AD2E9ECE559C}" type="presParOf" srcId="{2C77847C-6AF0-44CC-95B7-CD7881AD1DCB}" destId="{895B1CA5-C715-43CD-A40F-D6DAF3003130}" srcOrd="1" destOrd="0" presId="urn:microsoft.com/office/officeart/2005/8/layout/funnel1"/>
    <dgm:cxn modelId="{17F995E9-DB45-40FF-B0A6-5310AE16EF9A}" type="presParOf" srcId="{2C77847C-6AF0-44CC-95B7-CD7881AD1DCB}" destId="{FABDB3E1-3580-4B3E-8482-8E06519623D0}" srcOrd="2" destOrd="0" presId="urn:microsoft.com/office/officeart/2005/8/layout/funnel1"/>
    <dgm:cxn modelId="{1EF997BC-5AB3-4346-B77D-F30596BC4389}" type="presParOf" srcId="{2C77847C-6AF0-44CC-95B7-CD7881AD1DCB}" destId="{3FBF37A0-F6C1-4812-BCB9-A66F81FB1E32}" srcOrd="3" destOrd="0" presId="urn:microsoft.com/office/officeart/2005/8/layout/funnel1"/>
    <dgm:cxn modelId="{853C2DB1-F539-4701-88A1-7FDE3600E2F0}" type="presParOf" srcId="{2C77847C-6AF0-44CC-95B7-CD7881AD1DCB}" destId="{375513F9-2A5C-49E2-B337-11D37CC6C692}" srcOrd="4"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61CDA1-BC81-4ACC-BE22-2831DCC895EE}" type="doc">
      <dgm:prSet loTypeId="urn:microsoft.com/office/officeart/2005/8/layout/funnel1" loCatId="process" qsTypeId="urn:microsoft.com/office/officeart/2005/8/quickstyle/simple1#2" qsCatId="simple" csTypeId="urn:microsoft.com/office/officeart/2005/8/colors/colorful5" csCatId="colorful" phldr="1"/>
      <dgm:spPr/>
      <dgm:t>
        <a:bodyPr/>
        <a:lstStyle/>
        <a:p>
          <a:endParaRPr lang="ru-RU"/>
        </a:p>
      </dgm:t>
    </dgm:pt>
    <dgm:pt modelId="{FD3B6F9C-2E59-4A25-8705-47DC07D993BC}">
      <dgm:prSet phldrT="[Текст]"/>
      <dgm:spPr>
        <a:solidFill>
          <a:srgbClr val="9B2D2A"/>
        </a:solidFill>
      </dgm:spPr>
      <dgm:t>
        <a:bodyPr/>
        <a:lstStyle/>
        <a:p>
          <a:r>
            <a:rPr lang="ru-RU" dirty="0" smtClean="0"/>
            <a:t>70%</a:t>
          </a:r>
          <a:endParaRPr lang="ru-RU" dirty="0"/>
        </a:p>
      </dgm:t>
    </dgm:pt>
    <dgm:pt modelId="{03BECA85-9738-47AD-98E7-823559609199}" type="parTrans" cxnId="{38C81998-A6FB-4891-A942-220E747BECCA}">
      <dgm:prSet/>
      <dgm:spPr/>
      <dgm:t>
        <a:bodyPr/>
        <a:lstStyle/>
        <a:p>
          <a:endParaRPr lang="ru-RU"/>
        </a:p>
      </dgm:t>
    </dgm:pt>
    <dgm:pt modelId="{F36B2F4A-8198-4358-90BC-F485AE7DC93E}" type="sibTrans" cxnId="{38C81998-A6FB-4891-A942-220E747BECCA}">
      <dgm:prSet/>
      <dgm:spPr/>
      <dgm:t>
        <a:bodyPr/>
        <a:lstStyle/>
        <a:p>
          <a:endParaRPr lang="ru-RU"/>
        </a:p>
      </dgm:t>
    </dgm:pt>
    <dgm:pt modelId="{E0341E78-A1CD-4AFE-9305-22B04F42A1F3}">
      <dgm:prSet phldrT="[Текст]"/>
      <dgm:spPr>
        <a:solidFill>
          <a:srgbClr val="2787A0"/>
        </a:solidFill>
      </dgm:spPr>
      <dgm:t>
        <a:bodyPr/>
        <a:lstStyle/>
        <a:p>
          <a:r>
            <a:rPr lang="ru-RU" dirty="0" smtClean="0"/>
            <a:t>100%</a:t>
          </a:r>
          <a:endParaRPr lang="ru-RU" dirty="0"/>
        </a:p>
      </dgm:t>
    </dgm:pt>
    <dgm:pt modelId="{66CCCC1B-94A5-41EE-9817-AD4239400A33}" type="parTrans" cxnId="{07E58223-84B4-4404-8A38-848C97F46674}">
      <dgm:prSet/>
      <dgm:spPr/>
      <dgm:t>
        <a:bodyPr/>
        <a:lstStyle/>
        <a:p>
          <a:endParaRPr lang="ru-RU"/>
        </a:p>
      </dgm:t>
    </dgm:pt>
    <dgm:pt modelId="{98A36059-94A5-4FAD-A800-FEAC82C177A0}" type="sibTrans" cxnId="{07E58223-84B4-4404-8A38-848C97F46674}">
      <dgm:prSet/>
      <dgm:spPr/>
      <dgm:t>
        <a:bodyPr/>
        <a:lstStyle/>
        <a:p>
          <a:endParaRPr lang="ru-RU"/>
        </a:p>
      </dgm:t>
    </dgm:pt>
    <dgm:pt modelId="{5BE2D73D-5068-4015-BC7D-E3D1068E8BEB}">
      <dgm:prSet phldrT="[Текст]" custT="1"/>
      <dgm:spPr/>
      <dgm:t>
        <a:bodyPr/>
        <a:lstStyle/>
        <a:p>
          <a:r>
            <a:rPr lang="ru-RU" sz="2000" b="1" dirty="0" smtClean="0"/>
            <a:t>Бюджет субъекта Российской Федерации</a:t>
          </a:r>
          <a:endParaRPr lang="ru-RU" sz="2000" b="1" dirty="0"/>
        </a:p>
      </dgm:t>
    </dgm:pt>
    <dgm:pt modelId="{89C74332-9D4D-4A42-B4B8-CCE78A1615D3}" type="parTrans" cxnId="{1C354B70-8262-4816-A6AE-FAFEE2BF947B}">
      <dgm:prSet/>
      <dgm:spPr/>
      <dgm:t>
        <a:bodyPr/>
        <a:lstStyle/>
        <a:p>
          <a:endParaRPr lang="ru-RU"/>
        </a:p>
      </dgm:t>
    </dgm:pt>
    <dgm:pt modelId="{91304501-2479-4F40-9AE1-CCB5C00A7902}" type="sibTrans" cxnId="{1C354B70-8262-4816-A6AE-FAFEE2BF947B}">
      <dgm:prSet/>
      <dgm:spPr/>
      <dgm:t>
        <a:bodyPr/>
        <a:lstStyle/>
        <a:p>
          <a:endParaRPr lang="ru-RU"/>
        </a:p>
      </dgm:t>
    </dgm:pt>
    <dgm:pt modelId="{2C77847C-6AF0-44CC-95B7-CD7881AD1DCB}" type="pres">
      <dgm:prSet presAssocID="{CE61CDA1-BC81-4ACC-BE22-2831DCC895EE}" presName="Name0" presStyleCnt="0">
        <dgm:presLayoutVars>
          <dgm:chMax val="4"/>
          <dgm:resizeHandles val="exact"/>
        </dgm:presLayoutVars>
      </dgm:prSet>
      <dgm:spPr/>
      <dgm:t>
        <a:bodyPr/>
        <a:lstStyle/>
        <a:p>
          <a:endParaRPr lang="ru-RU"/>
        </a:p>
      </dgm:t>
    </dgm:pt>
    <dgm:pt modelId="{ECAFFC8E-5E76-4904-A68D-9B8042E39F71}" type="pres">
      <dgm:prSet presAssocID="{CE61CDA1-BC81-4ACC-BE22-2831DCC895EE}" presName="ellipse" presStyleLbl="trBgShp" presStyleIdx="0" presStyleCnt="1"/>
      <dgm:spPr/>
    </dgm:pt>
    <dgm:pt modelId="{895B1CA5-C715-43CD-A40F-D6DAF3003130}" type="pres">
      <dgm:prSet presAssocID="{CE61CDA1-BC81-4ACC-BE22-2831DCC895EE}" presName="arrow1" presStyleLbl="fgShp" presStyleIdx="0" presStyleCnt="1"/>
      <dgm:spPr/>
    </dgm:pt>
    <dgm:pt modelId="{FABDB3E1-3580-4B3E-8482-8E06519623D0}" type="pres">
      <dgm:prSet presAssocID="{CE61CDA1-BC81-4ACC-BE22-2831DCC895EE}" presName="rectangle" presStyleLbl="revTx" presStyleIdx="0" presStyleCnt="1" custScaleX="166667" custLinFactY="62777" custLinFactNeighborX="0" custLinFactNeighborY="100000">
        <dgm:presLayoutVars>
          <dgm:bulletEnabled val="1"/>
        </dgm:presLayoutVars>
      </dgm:prSet>
      <dgm:spPr/>
      <dgm:t>
        <a:bodyPr/>
        <a:lstStyle/>
        <a:p>
          <a:endParaRPr lang="ru-RU"/>
        </a:p>
      </dgm:t>
    </dgm:pt>
    <dgm:pt modelId="{050F39B6-A380-4A98-8DA6-586823D5916B}" type="pres">
      <dgm:prSet presAssocID="{E0341E78-A1CD-4AFE-9305-22B04F42A1F3}" presName="item1" presStyleLbl="node1" presStyleIdx="0" presStyleCnt="2" custScaleX="138482" custScaleY="143361" custLinFactY="-5908" custLinFactNeighborX="44976" custLinFactNeighborY="-100000">
        <dgm:presLayoutVars>
          <dgm:bulletEnabled val="1"/>
        </dgm:presLayoutVars>
      </dgm:prSet>
      <dgm:spPr/>
      <dgm:t>
        <a:bodyPr/>
        <a:lstStyle/>
        <a:p>
          <a:endParaRPr lang="ru-RU"/>
        </a:p>
      </dgm:t>
    </dgm:pt>
    <dgm:pt modelId="{2CDB3F53-9B03-455E-B4BE-A6E57239247F}" type="pres">
      <dgm:prSet presAssocID="{5BE2D73D-5068-4015-BC7D-E3D1068E8BEB}" presName="item2" presStyleLbl="node1" presStyleIdx="1" presStyleCnt="2" custScaleX="121680" custScaleY="116802" custLinFactNeighborX="8130" custLinFactNeighborY="-20046">
        <dgm:presLayoutVars>
          <dgm:bulletEnabled val="1"/>
        </dgm:presLayoutVars>
      </dgm:prSet>
      <dgm:spPr/>
      <dgm:t>
        <a:bodyPr/>
        <a:lstStyle/>
        <a:p>
          <a:endParaRPr lang="ru-RU"/>
        </a:p>
      </dgm:t>
    </dgm:pt>
    <dgm:pt modelId="{375513F9-2A5C-49E2-B337-11D37CC6C692}" type="pres">
      <dgm:prSet presAssocID="{CE61CDA1-BC81-4ACC-BE22-2831DCC895EE}" presName="funnel" presStyleLbl="trAlignAcc1" presStyleIdx="0" presStyleCnt="1" custScaleX="127874" custScaleY="142564" custLinFactNeighborX="-523" custLinFactNeighborY="1092"/>
      <dgm:spPr/>
    </dgm:pt>
  </dgm:ptLst>
  <dgm:cxnLst>
    <dgm:cxn modelId="{07E58223-84B4-4404-8A38-848C97F46674}" srcId="{CE61CDA1-BC81-4ACC-BE22-2831DCC895EE}" destId="{E0341E78-A1CD-4AFE-9305-22B04F42A1F3}" srcOrd="1" destOrd="0" parTransId="{66CCCC1B-94A5-41EE-9817-AD4239400A33}" sibTransId="{98A36059-94A5-4FAD-A800-FEAC82C177A0}"/>
    <dgm:cxn modelId="{C06BA2A0-4989-43DB-AD31-72068D898BAA}" type="presOf" srcId="{E0341E78-A1CD-4AFE-9305-22B04F42A1F3}" destId="{050F39B6-A380-4A98-8DA6-586823D5916B}" srcOrd="0" destOrd="0" presId="urn:microsoft.com/office/officeart/2005/8/layout/funnel1"/>
    <dgm:cxn modelId="{594DF0E5-19A8-4881-AEC9-AD0A093CF075}" type="presOf" srcId="{FD3B6F9C-2E59-4A25-8705-47DC07D993BC}" destId="{2CDB3F53-9B03-455E-B4BE-A6E57239247F}" srcOrd="0" destOrd="0" presId="urn:microsoft.com/office/officeart/2005/8/layout/funnel1"/>
    <dgm:cxn modelId="{F19C7973-FA4A-479C-B58D-ECD6A56AE8C6}" type="presOf" srcId="{CE61CDA1-BC81-4ACC-BE22-2831DCC895EE}" destId="{2C77847C-6AF0-44CC-95B7-CD7881AD1DCB}" srcOrd="0" destOrd="0" presId="urn:microsoft.com/office/officeart/2005/8/layout/funnel1"/>
    <dgm:cxn modelId="{B3C83318-658F-4681-947E-0E77BD6A206E}" type="presOf" srcId="{5BE2D73D-5068-4015-BC7D-E3D1068E8BEB}" destId="{FABDB3E1-3580-4B3E-8482-8E06519623D0}" srcOrd="0" destOrd="0" presId="urn:microsoft.com/office/officeart/2005/8/layout/funnel1"/>
    <dgm:cxn modelId="{1C354B70-8262-4816-A6AE-FAFEE2BF947B}" srcId="{CE61CDA1-BC81-4ACC-BE22-2831DCC895EE}" destId="{5BE2D73D-5068-4015-BC7D-E3D1068E8BEB}" srcOrd="2" destOrd="0" parTransId="{89C74332-9D4D-4A42-B4B8-CCE78A1615D3}" sibTransId="{91304501-2479-4F40-9AE1-CCB5C00A7902}"/>
    <dgm:cxn modelId="{38C81998-A6FB-4891-A942-220E747BECCA}" srcId="{CE61CDA1-BC81-4ACC-BE22-2831DCC895EE}" destId="{FD3B6F9C-2E59-4A25-8705-47DC07D993BC}" srcOrd="0" destOrd="0" parTransId="{03BECA85-9738-47AD-98E7-823559609199}" sibTransId="{F36B2F4A-8198-4358-90BC-F485AE7DC93E}"/>
    <dgm:cxn modelId="{34BDABCF-A0DB-49F1-AD2C-DEBA9BAE7D85}" type="presParOf" srcId="{2C77847C-6AF0-44CC-95B7-CD7881AD1DCB}" destId="{ECAFFC8E-5E76-4904-A68D-9B8042E39F71}" srcOrd="0" destOrd="0" presId="urn:microsoft.com/office/officeart/2005/8/layout/funnel1"/>
    <dgm:cxn modelId="{29D679C5-98C4-4C7D-BA53-977530B61D16}" type="presParOf" srcId="{2C77847C-6AF0-44CC-95B7-CD7881AD1DCB}" destId="{895B1CA5-C715-43CD-A40F-D6DAF3003130}" srcOrd="1" destOrd="0" presId="urn:microsoft.com/office/officeart/2005/8/layout/funnel1"/>
    <dgm:cxn modelId="{2D9911A1-2AE8-4FAB-B649-84EEB0B747D2}" type="presParOf" srcId="{2C77847C-6AF0-44CC-95B7-CD7881AD1DCB}" destId="{FABDB3E1-3580-4B3E-8482-8E06519623D0}" srcOrd="2" destOrd="0" presId="urn:microsoft.com/office/officeart/2005/8/layout/funnel1"/>
    <dgm:cxn modelId="{BAE9CEBD-BC5E-411C-BB04-F564958B1793}" type="presParOf" srcId="{2C77847C-6AF0-44CC-95B7-CD7881AD1DCB}" destId="{050F39B6-A380-4A98-8DA6-586823D5916B}" srcOrd="3" destOrd="0" presId="urn:microsoft.com/office/officeart/2005/8/layout/funnel1"/>
    <dgm:cxn modelId="{5A5F19DE-0EAA-4E80-BC41-FB4218348D44}" type="presParOf" srcId="{2C77847C-6AF0-44CC-95B7-CD7881AD1DCB}" destId="{2CDB3F53-9B03-455E-B4BE-A6E57239247F}" srcOrd="4" destOrd="0" presId="urn:microsoft.com/office/officeart/2005/8/layout/funnel1"/>
    <dgm:cxn modelId="{EDB5A90F-485B-4E8E-8BA1-CD2005E33239}" type="presParOf" srcId="{2C77847C-6AF0-44CC-95B7-CD7881AD1DCB}" destId="{375513F9-2A5C-49E2-B337-11D37CC6C692}" srcOrd="5"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61CDA1-BC81-4ACC-BE22-2831DCC895EE}" type="doc">
      <dgm:prSet loTypeId="urn:microsoft.com/office/officeart/2005/8/layout/funnel1" loCatId="process" qsTypeId="urn:microsoft.com/office/officeart/2005/8/quickstyle/simple1#3" qsCatId="simple" csTypeId="urn:microsoft.com/office/officeart/2005/8/colors/colorful5" csCatId="colorful" phldr="1"/>
      <dgm:spPr/>
      <dgm:t>
        <a:bodyPr/>
        <a:lstStyle/>
        <a:p>
          <a:endParaRPr lang="ru-RU"/>
        </a:p>
      </dgm:t>
    </dgm:pt>
    <dgm:pt modelId="{FD3B6F9C-2E59-4A25-8705-47DC07D993BC}">
      <dgm:prSet phldrT="[Текст]"/>
      <dgm:spPr>
        <a:solidFill>
          <a:srgbClr val="769535"/>
        </a:solidFill>
      </dgm:spPr>
      <dgm:t>
        <a:bodyPr/>
        <a:lstStyle/>
        <a:p>
          <a:r>
            <a:rPr lang="ru-RU" dirty="0" smtClean="0"/>
            <a:t>100%</a:t>
          </a:r>
          <a:endParaRPr lang="ru-RU" dirty="0"/>
        </a:p>
      </dgm:t>
    </dgm:pt>
    <dgm:pt modelId="{03BECA85-9738-47AD-98E7-823559609199}" type="parTrans" cxnId="{38C81998-A6FB-4891-A942-220E747BECCA}">
      <dgm:prSet/>
      <dgm:spPr/>
      <dgm:t>
        <a:bodyPr/>
        <a:lstStyle/>
        <a:p>
          <a:endParaRPr lang="ru-RU"/>
        </a:p>
      </dgm:t>
    </dgm:pt>
    <dgm:pt modelId="{F36B2F4A-8198-4358-90BC-F485AE7DC93E}" type="sibTrans" cxnId="{38C81998-A6FB-4891-A942-220E747BECCA}">
      <dgm:prSet/>
      <dgm:spPr/>
      <dgm:t>
        <a:bodyPr/>
        <a:lstStyle/>
        <a:p>
          <a:endParaRPr lang="ru-RU"/>
        </a:p>
      </dgm:t>
    </dgm:pt>
    <dgm:pt modelId="{E0341E78-A1CD-4AFE-9305-22B04F42A1F3}">
      <dgm:prSet phldrT="[Текст]"/>
      <dgm:spPr>
        <a:solidFill>
          <a:srgbClr val="5D417E"/>
        </a:solidFill>
      </dgm:spPr>
      <dgm:t>
        <a:bodyPr/>
        <a:lstStyle/>
        <a:p>
          <a:r>
            <a:rPr lang="ru-RU" dirty="0" smtClean="0"/>
            <a:t>100%</a:t>
          </a:r>
          <a:endParaRPr lang="ru-RU" dirty="0"/>
        </a:p>
      </dgm:t>
    </dgm:pt>
    <dgm:pt modelId="{66CCCC1B-94A5-41EE-9817-AD4239400A33}" type="parTrans" cxnId="{07E58223-84B4-4404-8A38-848C97F46674}">
      <dgm:prSet/>
      <dgm:spPr/>
      <dgm:t>
        <a:bodyPr/>
        <a:lstStyle/>
        <a:p>
          <a:endParaRPr lang="ru-RU"/>
        </a:p>
      </dgm:t>
    </dgm:pt>
    <dgm:pt modelId="{98A36059-94A5-4FAD-A800-FEAC82C177A0}" type="sibTrans" cxnId="{07E58223-84B4-4404-8A38-848C97F46674}">
      <dgm:prSet/>
      <dgm:spPr/>
      <dgm:t>
        <a:bodyPr/>
        <a:lstStyle/>
        <a:p>
          <a:endParaRPr lang="ru-RU"/>
        </a:p>
      </dgm:t>
    </dgm:pt>
    <dgm:pt modelId="{5BE2D73D-5068-4015-BC7D-E3D1068E8BEB}">
      <dgm:prSet phldrT="[Текст]" custT="1"/>
      <dgm:spPr/>
      <dgm:t>
        <a:bodyPr/>
        <a:lstStyle/>
        <a:p>
          <a:r>
            <a:rPr lang="ru-RU" sz="2000" b="1" dirty="0" smtClean="0"/>
            <a:t>Местный бюджет</a:t>
          </a:r>
          <a:endParaRPr lang="ru-RU" sz="2000" b="1" dirty="0"/>
        </a:p>
      </dgm:t>
    </dgm:pt>
    <dgm:pt modelId="{89C74332-9D4D-4A42-B4B8-CCE78A1615D3}" type="parTrans" cxnId="{1C354B70-8262-4816-A6AE-FAFEE2BF947B}">
      <dgm:prSet/>
      <dgm:spPr/>
      <dgm:t>
        <a:bodyPr/>
        <a:lstStyle/>
        <a:p>
          <a:endParaRPr lang="ru-RU"/>
        </a:p>
      </dgm:t>
    </dgm:pt>
    <dgm:pt modelId="{91304501-2479-4F40-9AE1-CCB5C00A7902}" type="sibTrans" cxnId="{1C354B70-8262-4816-A6AE-FAFEE2BF947B}">
      <dgm:prSet/>
      <dgm:spPr/>
      <dgm:t>
        <a:bodyPr/>
        <a:lstStyle/>
        <a:p>
          <a:endParaRPr lang="ru-RU"/>
        </a:p>
      </dgm:t>
    </dgm:pt>
    <dgm:pt modelId="{612732CC-3911-4D11-9824-EE109AE6B60D}">
      <dgm:prSet phldrT="[Текст]"/>
      <dgm:spPr>
        <a:solidFill>
          <a:srgbClr val="9B2D2A"/>
        </a:solidFill>
      </dgm:spPr>
      <dgm:t>
        <a:bodyPr/>
        <a:lstStyle/>
        <a:p>
          <a:r>
            <a:rPr lang="ru-RU" dirty="0" smtClean="0"/>
            <a:t>30%</a:t>
          </a:r>
          <a:endParaRPr lang="ru-RU" dirty="0"/>
        </a:p>
      </dgm:t>
    </dgm:pt>
    <dgm:pt modelId="{83C81EAB-554C-45F8-A618-9DB0055251A7}" type="parTrans" cxnId="{4FAF80BA-833A-4011-96A0-A1BDEBF73616}">
      <dgm:prSet/>
      <dgm:spPr/>
      <dgm:t>
        <a:bodyPr/>
        <a:lstStyle/>
        <a:p>
          <a:endParaRPr lang="ru-RU"/>
        </a:p>
      </dgm:t>
    </dgm:pt>
    <dgm:pt modelId="{75B3ED6F-C9D9-409A-9067-787923A7F822}" type="sibTrans" cxnId="{4FAF80BA-833A-4011-96A0-A1BDEBF73616}">
      <dgm:prSet/>
      <dgm:spPr/>
      <dgm:t>
        <a:bodyPr/>
        <a:lstStyle/>
        <a:p>
          <a:endParaRPr lang="ru-RU"/>
        </a:p>
      </dgm:t>
    </dgm:pt>
    <dgm:pt modelId="{2C77847C-6AF0-44CC-95B7-CD7881AD1DCB}" type="pres">
      <dgm:prSet presAssocID="{CE61CDA1-BC81-4ACC-BE22-2831DCC895EE}" presName="Name0" presStyleCnt="0">
        <dgm:presLayoutVars>
          <dgm:chMax val="4"/>
          <dgm:resizeHandles val="exact"/>
        </dgm:presLayoutVars>
      </dgm:prSet>
      <dgm:spPr/>
      <dgm:t>
        <a:bodyPr/>
        <a:lstStyle/>
        <a:p>
          <a:endParaRPr lang="ru-RU"/>
        </a:p>
      </dgm:t>
    </dgm:pt>
    <dgm:pt modelId="{ECAFFC8E-5E76-4904-A68D-9B8042E39F71}" type="pres">
      <dgm:prSet presAssocID="{CE61CDA1-BC81-4ACC-BE22-2831DCC895EE}" presName="ellipse" presStyleLbl="trBgShp" presStyleIdx="0" presStyleCnt="1"/>
      <dgm:spPr/>
    </dgm:pt>
    <dgm:pt modelId="{895B1CA5-C715-43CD-A40F-D6DAF3003130}" type="pres">
      <dgm:prSet presAssocID="{CE61CDA1-BC81-4ACC-BE22-2831DCC895EE}" presName="arrow1" presStyleLbl="fgShp" presStyleIdx="0" presStyleCnt="1"/>
      <dgm:spPr/>
    </dgm:pt>
    <dgm:pt modelId="{FABDB3E1-3580-4B3E-8482-8E06519623D0}" type="pres">
      <dgm:prSet presAssocID="{CE61CDA1-BC81-4ACC-BE22-2831DCC895EE}" presName="rectangle" presStyleLbl="revTx" presStyleIdx="0" presStyleCnt="1" custScaleX="166667" custLinFactY="62777" custLinFactNeighborX="0" custLinFactNeighborY="100000">
        <dgm:presLayoutVars>
          <dgm:bulletEnabled val="1"/>
        </dgm:presLayoutVars>
      </dgm:prSet>
      <dgm:spPr/>
      <dgm:t>
        <a:bodyPr/>
        <a:lstStyle/>
        <a:p>
          <a:endParaRPr lang="ru-RU"/>
        </a:p>
      </dgm:t>
    </dgm:pt>
    <dgm:pt modelId="{050F39B6-A380-4A98-8DA6-586823D5916B}" type="pres">
      <dgm:prSet presAssocID="{E0341E78-A1CD-4AFE-9305-22B04F42A1F3}" presName="item1" presStyleLbl="node1" presStyleIdx="0" presStyleCnt="3" custScaleX="143361" custScaleY="138482" custLinFactNeighborX="-30905" custLinFactNeighborY="-63416">
        <dgm:presLayoutVars>
          <dgm:bulletEnabled val="1"/>
        </dgm:presLayoutVars>
      </dgm:prSet>
      <dgm:spPr/>
      <dgm:t>
        <a:bodyPr/>
        <a:lstStyle/>
        <a:p>
          <a:endParaRPr lang="ru-RU"/>
        </a:p>
      </dgm:t>
    </dgm:pt>
    <dgm:pt modelId="{0AA9E370-2354-4D81-9122-17F16FA4A35B}" type="pres">
      <dgm:prSet presAssocID="{612732CC-3911-4D11-9824-EE109AE6B60D}" presName="item2" presStyleLbl="node1" presStyleIdx="1" presStyleCnt="3" custScaleX="143362" custScaleY="137069" custLinFactX="46612" custLinFactNeighborX="100000" custLinFactNeighborY="-78099">
        <dgm:presLayoutVars>
          <dgm:bulletEnabled val="1"/>
        </dgm:presLayoutVars>
      </dgm:prSet>
      <dgm:spPr/>
      <dgm:t>
        <a:bodyPr/>
        <a:lstStyle/>
        <a:p>
          <a:endParaRPr lang="ru-RU"/>
        </a:p>
      </dgm:t>
    </dgm:pt>
    <dgm:pt modelId="{FF51A7F4-8574-4226-AFD0-03999C4088A6}" type="pres">
      <dgm:prSet presAssocID="{5BE2D73D-5068-4015-BC7D-E3D1068E8BEB}" presName="item3" presStyleLbl="node1" presStyleIdx="2" presStyleCnt="3" custScaleX="143361" custScaleY="143361" custLinFactNeighborX="-83252" custLinFactNeighborY="-70178">
        <dgm:presLayoutVars>
          <dgm:bulletEnabled val="1"/>
        </dgm:presLayoutVars>
      </dgm:prSet>
      <dgm:spPr/>
      <dgm:t>
        <a:bodyPr/>
        <a:lstStyle/>
        <a:p>
          <a:endParaRPr lang="ru-RU"/>
        </a:p>
      </dgm:t>
    </dgm:pt>
    <dgm:pt modelId="{375513F9-2A5C-49E2-B337-11D37CC6C692}" type="pres">
      <dgm:prSet presAssocID="{CE61CDA1-BC81-4ACC-BE22-2831DCC895EE}" presName="funnel" presStyleLbl="trAlignAcc1" presStyleIdx="0" presStyleCnt="1" custScaleX="136935" custScaleY="149740" custLinFactNeighborX="-523" custLinFactNeighborY="1092"/>
      <dgm:spPr/>
    </dgm:pt>
  </dgm:ptLst>
  <dgm:cxnLst>
    <dgm:cxn modelId="{07E58223-84B4-4404-8A38-848C97F46674}" srcId="{CE61CDA1-BC81-4ACC-BE22-2831DCC895EE}" destId="{E0341E78-A1CD-4AFE-9305-22B04F42A1F3}" srcOrd="1" destOrd="0" parTransId="{66CCCC1B-94A5-41EE-9817-AD4239400A33}" sibTransId="{98A36059-94A5-4FAD-A800-FEAC82C177A0}"/>
    <dgm:cxn modelId="{3B9C1634-C78C-4015-9DB1-7546D275E8CD}" type="presOf" srcId="{CE61CDA1-BC81-4ACC-BE22-2831DCC895EE}" destId="{2C77847C-6AF0-44CC-95B7-CD7881AD1DCB}" srcOrd="0" destOrd="0" presId="urn:microsoft.com/office/officeart/2005/8/layout/funnel1"/>
    <dgm:cxn modelId="{03B1C0DF-BA5E-4A16-9BE0-1EDCB54E35B4}" type="presOf" srcId="{FD3B6F9C-2E59-4A25-8705-47DC07D993BC}" destId="{FF51A7F4-8574-4226-AFD0-03999C4088A6}" srcOrd="0" destOrd="0" presId="urn:microsoft.com/office/officeart/2005/8/layout/funnel1"/>
    <dgm:cxn modelId="{30FC98D3-23E0-44E6-BDCE-E3B6D69D7B1C}" type="presOf" srcId="{5BE2D73D-5068-4015-BC7D-E3D1068E8BEB}" destId="{FABDB3E1-3580-4B3E-8482-8E06519623D0}" srcOrd="0" destOrd="0" presId="urn:microsoft.com/office/officeart/2005/8/layout/funnel1"/>
    <dgm:cxn modelId="{4FAF80BA-833A-4011-96A0-A1BDEBF73616}" srcId="{CE61CDA1-BC81-4ACC-BE22-2831DCC895EE}" destId="{612732CC-3911-4D11-9824-EE109AE6B60D}" srcOrd="2" destOrd="0" parTransId="{83C81EAB-554C-45F8-A618-9DB0055251A7}" sibTransId="{75B3ED6F-C9D9-409A-9067-787923A7F822}"/>
    <dgm:cxn modelId="{A4DF70FB-A6A6-4365-8A81-36B4EA34C08A}" type="presOf" srcId="{612732CC-3911-4D11-9824-EE109AE6B60D}" destId="{050F39B6-A380-4A98-8DA6-586823D5916B}" srcOrd="0" destOrd="0" presId="urn:microsoft.com/office/officeart/2005/8/layout/funnel1"/>
    <dgm:cxn modelId="{3836C2E8-BF24-461C-BCA9-29ACDA463818}" type="presOf" srcId="{E0341E78-A1CD-4AFE-9305-22B04F42A1F3}" destId="{0AA9E370-2354-4D81-9122-17F16FA4A35B}" srcOrd="0" destOrd="0" presId="urn:microsoft.com/office/officeart/2005/8/layout/funnel1"/>
    <dgm:cxn modelId="{1C354B70-8262-4816-A6AE-FAFEE2BF947B}" srcId="{CE61CDA1-BC81-4ACC-BE22-2831DCC895EE}" destId="{5BE2D73D-5068-4015-BC7D-E3D1068E8BEB}" srcOrd="3" destOrd="0" parTransId="{89C74332-9D4D-4A42-B4B8-CCE78A1615D3}" sibTransId="{91304501-2479-4F40-9AE1-CCB5C00A7902}"/>
    <dgm:cxn modelId="{38C81998-A6FB-4891-A942-220E747BECCA}" srcId="{CE61CDA1-BC81-4ACC-BE22-2831DCC895EE}" destId="{FD3B6F9C-2E59-4A25-8705-47DC07D993BC}" srcOrd="0" destOrd="0" parTransId="{03BECA85-9738-47AD-98E7-823559609199}" sibTransId="{F36B2F4A-8198-4358-90BC-F485AE7DC93E}"/>
    <dgm:cxn modelId="{9F558B33-85FD-402E-85DD-923FCB0A75A8}" type="presParOf" srcId="{2C77847C-6AF0-44CC-95B7-CD7881AD1DCB}" destId="{ECAFFC8E-5E76-4904-A68D-9B8042E39F71}" srcOrd="0" destOrd="0" presId="urn:microsoft.com/office/officeart/2005/8/layout/funnel1"/>
    <dgm:cxn modelId="{8D6B6E64-F1B2-4DC8-B2B3-0707DDE5E47A}" type="presParOf" srcId="{2C77847C-6AF0-44CC-95B7-CD7881AD1DCB}" destId="{895B1CA5-C715-43CD-A40F-D6DAF3003130}" srcOrd="1" destOrd="0" presId="urn:microsoft.com/office/officeart/2005/8/layout/funnel1"/>
    <dgm:cxn modelId="{EBF0A3B8-C270-4E3A-B32E-102B3A118A3B}" type="presParOf" srcId="{2C77847C-6AF0-44CC-95B7-CD7881AD1DCB}" destId="{FABDB3E1-3580-4B3E-8482-8E06519623D0}" srcOrd="2" destOrd="0" presId="urn:microsoft.com/office/officeart/2005/8/layout/funnel1"/>
    <dgm:cxn modelId="{EEE3E914-E576-4632-BB12-3D3399485C90}" type="presParOf" srcId="{2C77847C-6AF0-44CC-95B7-CD7881AD1DCB}" destId="{050F39B6-A380-4A98-8DA6-586823D5916B}" srcOrd="3" destOrd="0" presId="urn:microsoft.com/office/officeart/2005/8/layout/funnel1"/>
    <dgm:cxn modelId="{2842D491-5DD8-4A46-9518-35A37A66D057}" type="presParOf" srcId="{2C77847C-6AF0-44CC-95B7-CD7881AD1DCB}" destId="{0AA9E370-2354-4D81-9122-17F16FA4A35B}" srcOrd="4" destOrd="0" presId="urn:microsoft.com/office/officeart/2005/8/layout/funnel1"/>
    <dgm:cxn modelId="{FCF0D99C-9025-4C8C-8C5C-3204DC2DD0DF}" type="presParOf" srcId="{2C77847C-6AF0-44CC-95B7-CD7881AD1DCB}" destId="{FF51A7F4-8574-4226-AFD0-03999C4088A6}" srcOrd="5" destOrd="0" presId="urn:microsoft.com/office/officeart/2005/8/layout/funnel1"/>
    <dgm:cxn modelId="{ACDC0720-5CD9-46BC-A4DC-FEEBEF5443A3}" type="presParOf" srcId="{2C77847C-6AF0-44CC-95B7-CD7881AD1DCB}" destId="{375513F9-2A5C-49E2-B337-11D37CC6C692}" srcOrd="6" destOrd="0" presId="urn:microsoft.com/office/officeart/2005/8/layout/funnel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2">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emf"/></Relationships>
</file>

<file path=ppt/drawings/drawing1.xml><?xml version="1.0" encoding="utf-8"?>
<c:userShapes xmlns:c="http://schemas.openxmlformats.org/drawingml/2006/chart">
  <cdr:relSizeAnchor xmlns:cdr="http://schemas.openxmlformats.org/drawingml/2006/chartDrawing">
    <cdr:from>
      <cdr:x>0.49821</cdr:x>
      <cdr:y>0.19911</cdr:y>
    </cdr:from>
    <cdr:to>
      <cdr:x>0.61591</cdr:x>
      <cdr:y>0.25833</cdr:y>
    </cdr:to>
    <cdr:sp macro="" textlink="">
      <cdr:nvSpPr>
        <cdr:cNvPr id="2" name="TextBox 1"/>
        <cdr:cNvSpPr txBox="1"/>
      </cdr:nvSpPr>
      <cdr:spPr>
        <a:xfrm xmlns:a="http://schemas.openxmlformats.org/drawingml/2006/main">
          <a:off x="4572000" y="1210542"/>
          <a:ext cx="108012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anose="02020603050405020304" pitchFamily="18" charset="0"/>
              <a:cs typeface="Times New Roman" panose="02020603050405020304" pitchFamily="18" charset="0"/>
            </a:rPr>
            <a:t>30,8 %</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0.70222</cdr:x>
      <cdr:y>0.36493</cdr:y>
    </cdr:from>
    <cdr:to>
      <cdr:x>0.80422</cdr:x>
      <cdr:y>0.44784</cdr:y>
    </cdr:to>
    <cdr:sp macro="" textlink="">
      <cdr:nvSpPr>
        <cdr:cNvPr id="3" name="TextBox 2"/>
        <cdr:cNvSpPr txBox="1"/>
      </cdr:nvSpPr>
      <cdr:spPr>
        <a:xfrm xmlns:a="http://schemas.openxmlformats.org/drawingml/2006/main">
          <a:off x="6444208" y="2218654"/>
          <a:ext cx="936104"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anose="02020603050405020304" pitchFamily="18" charset="0"/>
              <a:cs typeface="Times New Roman" panose="02020603050405020304" pitchFamily="18" charset="0"/>
            </a:rPr>
            <a:t>28,8 %</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0.49822</cdr:x>
      <cdr:y>0.55443</cdr:y>
    </cdr:from>
    <cdr:to>
      <cdr:x>0.60807</cdr:x>
      <cdr:y>0.60181</cdr:y>
    </cdr:to>
    <cdr:sp macro="" textlink="">
      <cdr:nvSpPr>
        <cdr:cNvPr id="4" name="TextBox 3"/>
        <cdr:cNvSpPr txBox="1"/>
      </cdr:nvSpPr>
      <cdr:spPr>
        <a:xfrm xmlns:a="http://schemas.openxmlformats.org/drawingml/2006/main">
          <a:off x="4572124" y="3370782"/>
          <a:ext cx="100811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anose="02020603050405020304" pitchFamily="18" charset="0"/>
              <a:cs typeface="Times New Roman" panose="02020603050405020304" pitchFamily="18" charset="0"/>
            </a:rPr>
            <a:t>15,8 %</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0.26281</cdr:x>
      <cdr:y>0.48337</cdr:y>
    </cdr:from>
    <cdr:to>
      <cdr:x>0.37266</cdr:x>
      <cdr:y>0.54259</cdr:y>
    </cdr:to>
    <cdr:sp macro="" textlink="">
      <cdr:nvSpPr>
        <cdr:cNvPr id="5" name="TextBox 4"/>
        <cdr:cNvSpPr txBox="1"/>
      </cdr:nvSpPr>
      <cdr:spPr>
        <a:xfrm xmlns:a="http://schemas.openxmlformats.org/drawingml/2006/main">
          <a:off x="2411760" y="2938734"/>
          <a:ext cx="1008112"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anose="02020603050405020304" pitchFamily="18" charset="0"/>
              <a:cs typeface="Times New Roman" panose="02020603050405020304" pitchFamily="18" charset="0"/>
            </a:rPr>
            <a:t>11,5 %</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0.19638</cdr:x>
      <cdr:y>0.37901</cdr:y>
    </cdr:from>
    <cdr:to>
      <cdr:x>0.32978</cdr:x>
      <cdr:y>0.42638</cdr:y>
    </cdr:to>
    <cdr:sp macro="" textlink="">
      <cdr:nvSpPr>
        <cdr:cNvPr id="6" name="TextBox 5"/>
        <cdr:cNvSpPr txBox="1"/>
      </cdr:nvSpPr>
      <cdr:spPr>
        <a:xfrm xmlns:a="http://schemas.openxmlformats.org/drawingml/2006/main">
          <a:off x="1802161" y="2304256"/>
          <a:ext cx="1224201" cy="2879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anose="02020603050405020304" pitchFamily="18" charset="0"/>
              <a:cs typeface="Times New Roman" panose="02020603050405020304" pitchFamily="18" charset="0"/>
            </a:rPr>
            <a:t>6,6 %</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0.21207</cdr:x>
      <cdr:y>0.2961</cdr:y>
    </cdr:from>
    <cdr:to>
      <cdr:x>0.31407</cdr:x>
      <cdr:y>0.35532</cdr:y>
    </cdr:to>
    <cdr:sp macro="" textlink="">
      <cdr:nvSpPr>
        <cdr:cNvPr id="7" name="TextBox 6"/>
        <cdr:cNvSpPr txBox="1"/>
      </cdr:nvSpPr>
      <cdr:spPr>
        <a:xfrm xmlns:a="http://schemas.openxmlformats.org/drawingml/2006/main">
          <a:off x="1946177" y="1800200"/>
          <a:ext cx="936047"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anose="02020603050405020304" pitchFamily="18" charset="0"/>
              <a:cs typeface="Times New Roman" panose="02020603050405020304" pitchFamily="18" charset="0"/>
            </a:rPr>
            <a:t>3,8 %</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0.23561</cdr:x>
      <cdr:y>0.24872</cdr:y>
    </cdr:from>
    <cdr:to>
      <cdr:x>0.31407</cdr:x>
      <cdr:y>0.30794</cdr:y>
    </cdr:to>
    <cdr:sp macro="" textlink="">
      <cdr:nvSpPr>
        <cdr:cNvPr id="8" name="TextBox 7"/>
        <cdr:cNvSpPr txBox="1"/>
      </cdr:nvSpPr>
      <cdr:spPr>
        <a:xfrm xmlns:a="http://schemas.openxmlformats.org/drawingml/2006/main">
          <a:off x="2162201" y="1512168"/>
          <a:ext cx="720022"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600" b="1" dirty="0" smtClean="0">
              <a:latin typeface="Times New Roman" panose="02020603050405020304" pitchFamily="18" charset="0"/>
              <a:cs typeface="Times New Roman" panose="02020603050405020304" pitchFamily="18" charset="0"/>
            </a:rPr>
            <a:t>2,7 %</a:t>
          </a:r>
          <a:endParaRPr lang="ru-RU" sz="1600" b="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4FE644A-1B27-4E7D-89CD-566FD1AD4514}" type="datetimeFigureOut">
              <a:rPr lang="ru-RU"/>
              <a:pPr>
                <a:defRPr/>
              </a:pPr>
              <a:t>28.12.2016</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16463"/>
            <a:ext cx="5438775" cy="4465637"/>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D658E95-D1F9-4C55-9A25-105ABD77237C}" type="slidenum">
              <a:rPr lang="ru-RU"/>
              <a:pPr>
                <a:defRPr/>
              </a:pPr>
              <a:t>‹#›</a:t>
            </a:fld>
            <a:endParaRPr lang="ru-RU"/>
          </a:p>
        </p:txBody>
      </p:sp>
    </p:spTree>
    <p:extLst>
      <p:ext uri="{BB962C8B-B14F-4D97-AF65-F5344CB8AC3E}">
        <p14:creationId xmlns:p14="http://schemas.microsoft.com/office/powerpoint/2010/main" val="10327739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Rot="1" noChangeAspect="1" noTextEdit="1"/>
          </p:cNvSpPr>
          <p:nvPr>
            <p:ph type="sldImg"/>
          </p:nvPr>
        </p:nvSpPr>
        <p:spPr bwMode="auto">
          <a:noFill/>
          <a:ln>
            <a:solidFill>
              <a:srgbClr val="000000"/>
            </a:solidFill>
            <a:miter lim="800000"/>
            <a:headEnd/>
            <a:tailEnd/>
          </a:ln>
        </p:spPr>
      </p:sp>
      <p:sp>
        <p:nvSpPr>
          <p:cNvPr id="231426" name="Rectangle 3"/>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val="362602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09" name="Образ слайда 1"/>
          <p:cNvSpPr>
            <a:spLocks noGrp="1" noRot="1" noChangeAspect="1"/>
          </p:cNvSpPr>
          <p:nvPr>
            <p:ph type="sldImg"/>
          </p:nvPr>
        </p:nvSpPr>
        <p:spPr bwMode="auto">
          <a:xfrm>
            <a:off x="915988" y="744538"/>
            <a:ext cx="4965700" cy="3724275"/>
          </a:xfrm>
          <a:noFill/>
          <a:ln>
            <a:solidFill>
              <a:srgbClr val="000000"/>
            </a:solidFill>
            <a:miter lim="800000"/>
            <a:headEnd/>
            <a:tailEnd/>
          </a:ln>
        </p:spPr>
      </p:sp>
      <p:sp>
        <p:nvSpPr>
          <p:cNvPr id="175821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48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F54D260-E243-448C-8670-5D5908492767}" type="slidenum">
              <a:rPr lang="ru-RU">
                <a:solidFill>
                  <a:prstClr val="black"/>
                </a:solidFill>
              </a:rPr>
              <a:pPr>
                <a:defRPr/>
              </a:pPr>
              <a:t>55</a:t>
            </a:fld>
            <a:endParaRPr lang="ru-RU">
              <a:solidFill>
                <a:prstClr val="black"/>
              </a:solidFill>
            </a:endParaRPr>
          </a:p>
        </p:txBody>
      </p:sp>
    </p:spTree>
    <p:extLst>
      <p:ext uri="{BB962C8B-B14F-4D97-AF65-F5344CB8AC3E}">
        <p14:creationId xmlns:p14="http://schemas.microsoft.com/office/powerpoint/2010/main" val="787102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7" name="Образ слайда 1"/>
          <p:cNvSpPr>
            <a:spLocks noGrp="1" noRot="1" noChangeAspect="1"/>
          </p:cNvSpPr>
          <p:nvPr>
            <p:ph type="sldImg"/>
          </p:nvPr>
        </p:nvSpPr>
        <p:spPr bwMode="auto">
          <a:xfrm>
            <a:off x="915988" y="744538"/>
            <a:ext cx="4965700" cy="3724275"/>
          </a:xfrm>
          <a:noFill/>
          <a:ln>
            <a:solidFill>
              <a:srgbClr val="000000"/>
            </a:solidFill>
            <a:miter lim="800000"/>
            <a:headEnd/>
            <a:tailEnd/>
          </a:ln>
        </p:spPr>
      </p:sp>
      <p:sp>
        <p:nvSpPr>
          <p:cNvPr id="17602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48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9E5772C-7AA4-4FC5-9DF2-E48DC7DE5B80}" type="slidenum">
              <a:rPr lang="ru-RU">
                <a:solidFill>
                  <a:prstClr val="black"/>
                </a:solidFill>
              </a:rPr>
              <a:pPr>
                <a:defRPr/>
              </a:pPr>
              <a:t>56</a:t>
            </a:fld>
            <a:endParaRPr lang="ru-RU">
              <a:solidFill>
                <a:prstClr val="black"/>
              </a:solidFill>
            </a:endParaRPr>
          </a:p>
        </p:txBody>
      </p:sp>
    </p:spTree>
    <p:extLst>
      <p:ext uri="{BB962C8B-B14F-4D97-AF65-F5344CB8AC3E}">
        <p14:creationId xmlns:p14="http://schemas.microsoft.com/office/powerpoint/2010/main" val="219332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A2C17B-58C2-497B-8471-59327FD8E044}" type="slidenum">
              <a:rPr lang="ru-RU" smtClean="0">
                <a:solidFill>
                  <a:prstClr val="black"/>
                </a:solidFill>
              </a:rPr>
              <a:pPr/>
              <a:t>58</a:t>
            </a:fld>
            <a:endParaRPr lang="ru-RU">
              <a:solidFill>
                <a:prstClr val="black"/>
              </a:solidFill>
            </a:endParaRPr>
          </a:p>
        </p:txBody>
      </p:sp>
    </p:spTree>
    <p:extLst>
      <p:ext uri="{BB962C8B-B14F-4D97-AF65-F5344CB8AC3E}">
        <p14:creationId xmlns:p14="http://schemas.microsoft.com/office/powerpoint/2010/main" val="2806364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7" name="Образ слайда 1"/>
          <p:cNvSpPr>
            <a:spLocks noGrp="1" noRot="1" noChangeAspect="1"/>
          </p:cNvSpPr>
          <p:nvPr>
            <p:ph type="sldImg"/>
          </p:nvPr>
        </p:nvSpPr>
        <p:spPr bwMode="auto">
          <a:xfrm>
            <a:off x="917575" y="744538"/>
            <a:ext cx="4962525" cy="3721100"/>
          </a:xfrm>
          <a:noFill/>
          <a:ln>
            <a:solidFill>
              <a:srgbClr val="000000"/>
            </a:solidFill>
            <a:miter lim="800000"/>
            <a:headEnd/>
            <a:tailEnd/>
          </a:ln>
        </p:spPr>
      </p:sp>
      <p:sp>
        <p:nvSpPr>
          <p:cNvPr id="176537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253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D3849DF-58AF-4190-8CC1-3B75EA06105E}" type="slidenum">
              <a:rPr lang="ru-RU">
                <a:solidFill>
                  <a:prstClr val="black"/>
                </a:solidFill>
              </a:rPr>
              <a:pPr>
                <a:defRPr/>
              </a:pPr>
              <a:t>59</a:t>
            </a:fld>
            <a:endParaRPr lang="ru-RU">
              <a:solidFill>
                <a:prstClr val="black"/>
              </a:solidFill>
            </a:endParaRPr>
          </a:p>
        </p:txBody>
      </p:sp>
    </p:spTree>
    <p:extLst>
      <p:ext uri="{BB962C8B-B14F-4D97-AF65-F5344CB8AC3E}">
        <p14:creationId xmlns:p14="http://schemas.microsoft.com/office/powerpoint/2010/main" val="118154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5" name="Образ слайда 1"/>
          <p:cNvSpPr>
            <a:spLocks noGrp="1" noRot="1" noChangeAspect="1"/>
          </p:cNvSpPr>
          <p:nvPr>
            <p:ph type="sldImg"/>
          </p:nvPr>
        </p:nvSpPr>
        <p:spPr bwMode="auto">
          <a:xfrm>
            <a:off x="917575" y="744538"/>
            <a:ext cx="4962525" cy="3721100"/>
          </a:xfrm>
          <a:noFill/>
          <a:ln>
            <a:solidFill>
              <a:srgbClr val="000000"/>
            </a:solidFill>
            <a:miter lim="800000"/>
            <a:headEnd/>
            <a:tailEnd/>
          </a:ln>
        </p:spPr>
      </p:sp>
      <p:sp>
        <p:nvSpPr>
          <p:cNvPr id="17674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2531"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A3D4DB8-1111-4B7C-865A-7AC65B25B655}" type="slidenum">
              <a:rPr lang="ru-RU">
                <a:solidFill>
                  <a:prstClr val="black"/>
                </a:solidFill>
              </a:rPr>
              <a:pPr>
                <a:defRPr/>
              </a:pPr>
              <a:t>60</a:t>
            </a:fld>
            <a:endParaRPr lang="ru-RU">
              <a:solidFill>
                <a:prstClr val="black"/>
              </a:solidFill>
            </a:endParaRPr>
          </a:p>
        </p:txBody>
      </p:sp>
    </p:spTree>
    <p:extLst>
      <p:ext uri="{BB962C8B-B14F-4D97-AF65-F5344CB8AC3E}">
        <p14:creationId xmlns:p14="http://schemas.microsoft.com/office/powerpoint/2010/main" val="297343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69" name="Образ слайда 1"/>
          <p:cNvSpPr>
            <a:spLocks noGrp="1" noRot="1" noChangeAspect="1" noTextEdit="1"/>
          </p:cNvSpPr>
          <p:nvPr>
            <p:ph type="sldImg"/>
          </p:nvPr>
        </p:nvSpPr>
        <p:spPr bwMode="auto">
          <a:xfrm>
            <a:off x="915988" y="744538"/>
            <a:ext cx="4965700" cy="3725862"/>
          </a:xfrm>
          <a:noFill/>
          <a:ln>
            <a:solidFill>
              <a:srgbClr val="000000"/>
            </a:solidFill>
            <a:miter lim="800000"/>
            <a:headEnd/>
            <a:tailEnd/>
          </a:ln>
        </p:spPr>
      </p:sp>
      <p:sp>
        <p:nvSpPr>
          <p:cNvPr id="177357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latin typeface="Arial" charset="0"/>
            </a:endParaRPr>
          </a:p>
        </p:txBody>
      </p:sp>
      <p:sp>
        <p:nvSpPr>
          <p:cNvPr id="177357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27100" fontAlgn="base">
              <a:spcBef>
                <a:spcPct val="0"/>
              </a:spcBef>
              <a:spcAft>
                <a:spcPct val="0"/>
              </a:spcAft>
            </a:pPr>
            <a:fld id="{D6BFB75D-A8B4-48C0-BCFE-D1E18F668EDF}" type="slidenum">
              <a:rPr lang="ru-RU" smtClean="0">
                <a:solidFill>
                  <a:srgbClr val="000000"/>
                </a:solidFill>
                <a:latin typeface="Arial" charset="0"/>
                <a:cs typeface="Arial" charset="0"/>
              </a:rPr>
              <a:pPr defTabSz="927100" fontAlgn="base">
                <a:spcBef>
                  <a:spcPct val="0"/>
                </a:spcBef>
                <a:spcAft>
                  <a:spcPct val="0"/>
                </a:spcAft>
              </a:pPr>
              <a:t>67</a:t>
            </a:fld>
            <a:endParaRPr lang="ru-RU" smtClean="0">
              <a:solidFill>
                <a:srgbClr val="000000"/>
              </a:solidFill>
              <a:latin typeface="Arial" charset="0"/>
              <a:cs typeface="Arial" charset="0"/>
            </a:endParaRPr>
          </a:p>
        </p:txBody>
      </p:sp>
      <p:sp>
        <p:nvSpPr>
          <p:cNvPr id="256004" name="Верхний колонтитул 4"/>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ru-RU" smtClean="0">
              <a:solidFill>
                <a:srgbClr val="000000"/>
              </a:solidFill>
            </a:endParaRPr>
          </a:p>
        </p:txBody>
      </p:sp>
    </p:spTree>
    <p:extLst>
      <p:ext uri="{BB962C8B-B14F-4D97-AF65-F5344CB8AC3E}">
        <p14:creationId xmlns:p14="http://schemas.microsoft.com/office/powerpoint/2010/main" val="327944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29" name="Образ слайда 1"/>
          <p:cNvSpPr>
            <a:spLocks noGrp="1" noRot="1" noChangeAspect="1" noTextEdit="1"/>
          </p:cNvSpPr>
          <p:nvPr>
            <p:ph type="sldImg"/>
          </p:nvPr>
        </p:nvSpPr>
        <p:spPr bwMode="auto">
          <a:noFill/>
          <a:ln>
            <a:solidFill>
              <a:srgbClr val="000000"/>
            </a:solidFill>
            <a:miter lim="800000"/>
            <a:headEnd/>
            <a:tailEnd/>
          </a:ln>
        </p:spPr>
      </p:sp>
      <p:sp>
        <p:nvSpPr>
          <p:cNvPr id="178893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7889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BF417A-8FD8-43D3-8B56-C2CF2721E068}" type="slidenum">
              <a:rPr lang="ru-RU" altLang="ru-RU" smtClean="0">
                <a:solidFill>
                  <a:srgbClr val="000000"/>
                </a:solidFill>
                <a:latin typeface="Arial" charset="0"/>
              </a:rPr>
              <a:pPr fontAlgn="base">
                <a:spcBef>
                  <a:spcPct val="0"/>
                </a:spcBef>
                <a:spcAft>
                  <a:spcPct val="0"/>
                </a:spcAft>
              </a:pPr>
              <a:t>85</a:t>
            </a:fld>
            <a:endParaRPr lang="ru-RU" altLang="ru-RU" smtClean="0">
              <a:solidFill>
                <a:srgbClr val="000000"/>
              </a:solidFill>
              <a:latin typeface="Arial" charset="0"/>
            </a:endParaRPr>
          </a:p>
        </p:txBody>
      </p:sp>
    </p:spTree>
    <p:extLst>
      <p:ext uri="{BB962C8B-B14F-4D97-AF65-F5344CB8AC3E}">
        <p14:creationId xmlns:p14="http://schemas.microsoft.com/office/powerpoint/2010/main" val="410770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Rot="1" noChangeAspect="1" noTextEdit="1"/>
          </p:cNvSpPr>
          <p:nvPr>
            <p:ph type="sldImg"/>
          </p:nvPr>
        </p:nvSpPr>
        <p:spPr bwMode="auto">
          <a:noFill/>
          <a:ln>
            <a:solidFill>
              <a:srgbClr val="000000"/>
            </a:solidFill>
            <a:miter lim="800000"/>
            <a:headEnd/>
            <a:tailEnd/>
          </a:ln>
        </p:spPr>
      </p:sp>
      <p:sp>
        <p:nvSpPr>
          <p:cNvPr id="233474" name="Rectangle 3"/>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val="130308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TextEdit="1"/>
          </p:cNvSpPr>
          <p:nvPr>
            <p:ph type="sldImg"/>
          </p:nvPr>
        </p:nvSpPr>
        <p:spPr bwMode="auto">
          <a:noFill/>
          <a:ln>
            <a:solidFill>
              <a:srgbClr val="000000"/>
            </a:solidFill>
            <a:miter lim="800000"/>
            <a:headEnd/>
            <a:tailEnd/>
          </a:ln>
        </p:spPr>
      </p:sp>
      <p:sp>
        <p:nvSpPr>
          <p:cNvPr id="235522" name="Rectangle 3"/>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Tree>
    <p:extLst>
      <p:ext uri="{BB962C8B-B14F-4D97-AF65-F5344CB8AC3E}">
        <p14:creationId xmlns:p14="http://schemas.microsoft.com/office/powerpoint/2010/main" val="305498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Образ слайда 1"/>
          <p:cNvSpPr>
            <a:spLocks noGrp="1" noRot="1" noChangeAspect="1" noTextEdit="1"/>
          </p:cNvSpPr>
          <p:nvPr>
            <p:ph type="sldImg"/>
          </p:nvPr>
        </p:nvSpPr>
        <p:spPr bwMode="auto">
          <a:noFill/>
          <a:ln>
            <a:solidFill>
              <a:srgbClr val="000000"/>
            </a:solidFill>
            <a:miter lim="800000"/>
            <a:headEnd/>
            <a:tailEnd/>
          </a:ln>
        </p:spPr>
      </p:sp>
      <p:sp>
        <p:nvSpPr>
          <p:cNvPr id="24166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A3BF521D-1D78-41C7-86EA-D52EAB30CC6D}" type="slidenum">
              <a:rPr lang="ru-RU" smtClean="0"/>
              <a:pPr>
                <a:defRPr/>
              </a:pPr>
              <a:t>16</a:t>
            </a:fld>
            <a:endParaRPr lang="ru-RU"/>
          </a:p>
        </p:txBody>
      </p:sp>
    </p:spTree>
    <p:extLst>
      <p:ext uri="{BB962C8B-B14F-4D97-AF65-F5344CB8AC3E}">
        <p14:creationId xmlns:p14="http://schemas.microsoft.com/office/powerpoint/2010/main" val="321363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p:cNvSpPr>
            <a:spLocks noGrp="1" noRot="1" noChangeAspect="1" noTextEdit="1"/>
          </p:cNvSpPr>
          <p:nvPr>
            <p:ph type="sldImg"/>
          </p:nvPr>
        </p:nvSpPr>
        <p:spPr bwMode="auto">
          <a:noFill/>
          <a:ln>
            <a:solidFill>
              <a:srgbClr val="000000"/>
            </a:solidFill>
            <a:miter lim="800000"/>
            <a:headEnd/>
            <a:tailEnd/>
          </a:ln>
        </p:spPr>
      </p:sp>
      <p:sp>
        <p:nvSpPr>
          <p:cNvPr id="717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7172" name="Номер слайда 3"/>
          <p:cNvSpPr>
            <a:spLocks noGrp="1"/>
          </p:cNvSpPr>
          <p:nvPr>
            <p:ph type="sldNum" sz="quarter" idx="5"/>
          </p:nvPr>
        </p:nvSpPr>
        <p:spPr bwMode="auto">
          <a:noFill/>
          <a:ln>
            <a:miter lim="800000"/>
            <a:headEnd/>
            <a:tailEnd/>
          </a:ln>
        </p:spPr>
        <p:txBody>
          <a:bodyPr/>
          <a:lstStyle/>
          <a:p>
            <a:fld id="{246A55A4-56F3-4DC1-BDE9-D216C50D1AAC}" type="slidenum">
              <a:rPr lang="ru-RU" altLang="ru-RU"/>
              <a:pPr/>
              <a:t>19</a:t>
            </a:fld>
            <a:endParaRPr lang="ru-RU" altLang="ru-RU"/>
          </a:p>
        </p:txBody>
      </p:sp>
    </p:spTree>
    <p:extLst>
      <p:ext uri="{BB962C8B-B14F-4D97-AF65-F5344CB8AC3E}">
        <p14:creationId xmlns:p14="http://schemas.microsoft.com/office/powerpoint/2010/main" val="267230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Образ слайда 1"/>
          <p:cNvSpPr>
            <a:spLocks noGrp="1" noRot="1" noChangeAspect="1"/>
          </p:cNvSpPr>
          <p:nvPr>
            <p:ph type="sldImg"/>
          </p:nvPr>
        </p:nvSpPr>
        <p:spPr bwMode="auto">
          <a:xfrm>
            <a:off x="915988" y="744538"/>
            <a:ext cx="4965700" cy="3724275"/>
          </a:xfrm>
          <a:noFill/>
          <a:ln>
            <a:solidFill>
              <a:srgbClr val="000000"/>
            </a:solidFill>
            <a:miter lim="800000"/>
            <a:headEnd/>
            <a:tailEnd/>
          </a:ln>
        </p:spPr>
      </p:sp>
      <p:sp>
        <p:nvSpPr>
          <p:cNvPr id="245762"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F7E57030-CD7B-4F58-BE94-65179765F76E}" type="slidenum">
              <a:rPr lang="ru-RU" smtClean="0">
                <a:solidFill>
                  <a:prstClr val="black"/>
                </a:solidFill>
              </a:rPr>
              <a:pPr>
                <a:defRPr/>
              </a:pPr>
              <a:t>24</a:t>
            </a:fld>
            <a:endParaRPr lang="ru-RU">
              <a:solidFill>
                <a:prstClr val="black"/>
              </a:solidFill>
            </a:endParaRPr>
          </a:p>
        </p:txBody>
      </p:sp>
    </p:spTree>
    <p:extLst>
      <p:ext uri="{BB962C8B-B14F-4D97-AF65-F5344CB8AC3E}">
        <p14:creationId xmlns:p14="http://schemas.microsoft.com/office/powerpoint/2010/main" val="606788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Образ слайда 1"/>
          <p:cNvSpPr>
            <a:spLocks noGrp="1" noRot="1" noChangeAspect="1"/>
          </p:cNvSpPr>
          <p:nvPr>
            <p:ph type="sldImg"/>
          </p:nvPr>
        </p:nvSpPr>
        <p:spPr bwMode="auto">
          <a:xfrm>
            <a:off x="915988" y="744538"/>
            <a:ext cx="4965700" cy="3724275"/>
          </a:xfrm>
          <a:noFill/>
          <a:ln>
            <a:solidFill>
              <a:srgbClr val="000000"/>
            </a:solidFill>
            <a:miter lim="800000"/>
            <a:headEnd/>
            <a:tailEnd/>
          </a:ln>
        </p:spPr>
      </p:sp>
      <p:sp>
        <p:nvSpPr>
          <p:cNvPr id="24781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116C43F0-BA43-45AA-9BB5-CB9ABEA81E6F}" type="slidenum">
              <a:rPr lang="ru-RU" smtClean="0">
                <a:solidFill>
                  <a:prstClr val="black"/>
                </a:solidFill>
              </a:rPr>
              <a:pPr>
                <a:defRPr/>
              </a:pPr>
              <a:t>25</a:t>
            </a:fld>
            <a:endParaRPr lang="ru-RU">
              <a:solidFill>
                <a:prstClr val="black"/>
              </a:solidFill>
            </a:endParaRPr>
          </a:p>
        </p:txBody>
      </p:sp>
    </p:spTree>
    <p:extLst>
      <p:ext uri="{BB962C8B-B14F-4D97-AF65-F5344CB8AC3E}">
        <p14:creationId xmlns:p14="http://schemas.microsoft.com/office/powerpoint/2010/main" val="1094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Образ слайда 1"/>
          <p:cNvSpPr>
            <a:spLocks noGrp="1" noRot="1" noChangeAspect="1"/>
          </p:cNvSpPr>
          <p:nvPr>
            <p:ph type="sldImg"/>
          </p:nvPr>
        </p:nvSpPr>
        <p:spPr bwMode="auto">
          <a:noFill/>
          <a:ln>
            <a:solidFill>
              <a:srgbClr val="000000"/>
            </a:solidFill>
            <a:miter lim="800000"/>
            <a:headEnd/>
            <a:tailEnd/>
          </a:ln>
        </p:spPr>
      </p:sp>
      <p:sp>
        <p:nvSpPr>
          <p:cNvPr id="253954" name="Заметки 2"/>
          <p:cNvSpPr>
            <a:spLocks noGrp="1"/>
          </p:cNvSpPr>
          <p:nvPr>
            <p:ph type="body" idx="1"/>
          </p:nvPr>
        </p:nvSpPr>
        <p:spPr bwMode="auto">
          <a:noFill/>
        </p:spPr>
        <p:txBody>
          <a:bodyPr wrap="square" numCol="1" anchor="t" anchorCtr="0" compatLnSpc="1">
            <a:prstTxWarp prst="textNoShape">
              <a:avLst/>
            </a:prstTxWarp>
          </a:bodyPr>
          <a:lstStyle/>
          <a:p>
            <a:r>
              <a:rPr lang="ru-RU" smtClean="0"/>
              <a:t>Взять информацию экономики!!</a:t>
            </a:r>
          </a:p>
        </p:txBody>
      </p:sp>
      <p:sp>
        <p:nvSpPr>
          <p:cNvPr id="4" name="Номер слайда 3"/>
          <p:cNvSpPr>
            <a:spLocks noGrp="1"/>
          </p:cNvSpPr>
          <p:nvPr>
            <p:ph type="sldNum" sz="quarter" idx="5"/>
          </p:nvPr>
        </p:nvSpPr>
        <p:spPr/>
        <p:txBody>
          <a:bodyPr/>
          <a:lstStyle/>
          <a:p>
            <a:pPr>
              <a:defRPr/>
            </a:pPr>
            <a:fld id="{7266D09D-571B-4308-AB4B-6F7FA6A07DFD}" type="slidenum">
              <a:rPr lang="ru-RU" smtClean="0"/>
              <a:pPr>
                <a:defRPr/>
              </a:pPr>
              <a:t>29</a:t>
            </a:fld>
            <a:endParaRPr lang="ru-RU"/>
          </a:p>
        </p:txBody>
      </p:sp>
    </p:spTree>
    <p:extLst>
      <p:ext uri="{BB962C8B-B14F-4D97-AF65-F5344CB8AC3E}">
        <p14:creationId xmlns:p14="http://schemas.microsoft.com/office/powerpoint/2010/main" val="210477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5" name="Образ слайда 1"/>
          <p:cNvSpPr>
            <a:spLocks noGrp="1" noRot="1" noChangeAspect="1"/>
          </p:cNvSpPr>
          <p:nvPr>
            <p:ph type="sldImg"/>
          </p:nvPr>
        </p:nvSpPr>
        <p:spPr bwMode="auto">
          <a:noFill/>
          <a:ln>
            <a:solidFill>
              <a:srgbClr val="000000"/>
            </a:solidFill>
            <a:miter lim="800000"/>
            <a:headEnd/>
            <a:tailEnd/>
          </a:ln>
        </p:spPr>
      </p:sp>
      <p:sp>
        <p:nvSpPr>
          <p:cNvPr id="1746946"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24579" name="Номер слайда 3"/>
          <p:cNvSpPr>
            <a:spLocks noGrp="1"/>
          </p:cNvSpPr>
          <p:nvPr>
            <p:ph type="sldNum" sz="quarter" idx="5"/>
          </p:nvPr>
        </p:nvSpPr>
        <p:spPr/>
        <p:txBody>
          <a:bodyPr/>
          <a:lstStyle/>
          <a:p>
            <a:pPr defTabSz="911824">
              <a:defRPr/>
            </a:pPr>
            <a:fld id="{5B7AD505-E897-4501-9150-DFF61E65A65F}" type="slidenum">
              <a:rPr lang="ru-RU" smtClean="0">
                <a:solidFill>
                  <a:prstClr val="black"/>
                </a:solidFill>
              </a:rPr>
              <a:pPr defTabSz="911824">
                <a:defRPr/>
              </a:pPr>
              <a:t>45</a:t>
            </a:fld>
            <a:endParaRPr lang="ru-RU" dirty="0" smtClean="0">
              <a:solidFill>
                <a:prstClr val="black"/>
              </a:solidFill>
            </a:endParaRPr>
          </a:p>
        </p:txBody>
      </p:sp>
      <p:sp>
        <p:nvSpPr>
          <p:cNvPr id="24580" name="Верхний колонтитул 4"/>
          <p:cNvSpPr>
            <a:spLocks noGrp="1"/>
          </p:cNvSpPr>
          <p:nvPr>
            <p:ph type="hdr" sz="quarter"/>
          </p:nvPr>
        </p:nvSpPr>
        <p:spPr/>
        <p:txBody>
          <a:bodyPr/>
          <a:lstStyle/>
          <a:p>
            <a:pPr defTabSz="911824">
              <a:defRPr/>
            </a:pPr>
            <a:r>
              <a:rPr lang="ru-RU" dirty="0" smtClean="0">
                <a:solidFill>
                  <a:prstClr val="black"/>
                </a:solidFill>
              </a:rPr>
              <a:t>402А/Ходеева/Бюджет для граждан по запросу Минфина/Целевые группы</a:t>
            </a:r>
          </a:p>
        </p:txBody>
      </p:sp>
      <p:sp>
        <p:nvSpPr>
          <p:cNvPr id="24581" name="Нижний колонтитул 5"/>
          <p:cNvSpPr>
            <a:spLocks noGrp="1"/>
          </p:cNvSpPr>
          <p:nvPr>
            <p:ph type="ftr" sz="quarter" idx="4"/>
          </p:nvPr>
        </p:nvSpPr>
        <p:spPr/>
        <p:txBody>
          <a:bodyPr/>
          <a:lstStyle/>
          <a:p>
            <a:pPr defTabSz="911824">
              <a:defRPr/>
            </a:pPr>
            <a:endParaRPr lang="ru-RU" dirty="0" smtClean="0">
              <a:solidFill>
                <a:prstClr val="black"/>
              </a:solidFill>
            </a:endParaRPr>
          </a:p>
        </p:txBody>
      </p:sp>
    </p:spTree>
    <p:extLst>
      <p:ext uri="{BB962C8B-B14F-4D97-AF65-F5344CB8AC3E}">
        <p14:creationId xmlns:p14="http://schemas.microsoft.com/office/powerpoint/2010/main" val="173458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Равнобедренный треугольник 3"/>
          <p:cNvSpPr/>
          <p:nvPr/>
        </p:nvSpPr>
        <p:spPr>
          <a:xfrm rot="16200000">
            <a:off x="7554119" y="5253832"/>
            <a:ext cx="1893887" cy="1295400"/>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Заголовок 7"/>
          <p:cNvSpPr>
            <a:spLocks noGrp="1"/>
          </p:cNvSpPr>
          <p:nvPr>
            <p:ph type="ctrTitle"/>
          </p:nvPr>
        </p:nvSpPr>
        <p:spPr>
          <a:xfrm>
            <a:off x="540550" y="776290"/>
            <a:ext cx="8062912" cy="1470025"/>
          </a:xfrm>
        </p:spPr>
        <p:txBody>
          <a:bodyPr anchor="b"/>
          <a:lstStyle>
            <a:lvl1pPr algn="r">
              <a:defRPr sz="4400"/>
            </a:lvl1pPr>
          </a:lstStyle>
          <a:p>
            <a:r>
              <a:rPr lang="ru-RU" smtClean="0"/>
              <a:t>Образец заголовка</a:t>
            </a:r>
            <a:endParaRPr lang="en-US"/>
          </a:p>
        </p:txBody>
      </p:sp>
      <p:sp>
        <p:nvSpPr>
          <p:cNvPr id="9" name="Подзаголовок 8"/>
          <p:cNvSpPr>
            <a:spLocks noGrp="1"/>
          </p:cNvSpPr>
          <p:nvPr>
            <p:ph type="subTitle" idx="1"/>
          </p:nvPr>
        </p:nvSpPr>
        <p:spPr>
          <a:xfrm>
            <a:off x="540550"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27"/>
          <p:cNvSpPr>
            <a:spLocks noGrp="1"/>
          </p:cNvSpPr>
          <p:nvPr>
            <p:ph type="dt" sz="half" idx="10"/>
          </p:nvPr>
        </p:nvSpPr>
        <p:spPr>
          <a:xfrm>
            <a:off x="1371600" y="6013450"/>
            <a:ext cx="5791200" cy="365125"/>
          </a:xfrm>
        </p:spPr>
        <p:txBody>
          <a:bodyPr tIns="0" bIns="0" anchor="t"/>
          <a:lstStyle>
            <a:lvl1pPr algn="r" fontAlgn="base">
              <a:spcBef>
                <a:spcPct val="0"/>
              </a:spcBef>
              <a:spcAft>
                <a:spcPct val="0"/>
              </a:spcAft>
              <a:defRPr sz="1000">
                <a:latin typeface="Arial" pitchFamily="34" charset="0"/>
                <a:cs typeface="Arial" pitchFamily="34" charset="0"/>
              </a:defRPr>
            </a:lvl1pPr>
          </a:lstStyle>
          <a:p>
            <a:pPr>
              <a:defRPr/>
            </a:pPr>
            <a:fld id="{8EAED8DD-AC0D-49CF-811B-1AB4E33EBF30}" type="datetime1">
              <a:rPr lang="ru-RU"/>
              <a:pPr>
                <a:defRPr/>
              </a:pPr>
              <a:t>28.12.2016</a:t>
            </a:fld>
            <a:endParaRPr lang="ru-RU" dirty="0"/>
          </a:p>
        </p:txBody>
      </p:sp>
      <p:sp>
        <p:nvSpPr>
          <p:cNvPr id="6" name="Нижний колонтитул 16"/>
          <p:cNvSpPr>
            <a:spLocks noGrp="1"/>
          </p:cNvSpPr>
          <p:nvPr>
            <p:ph type="ftr" sz="quarter" idx="11"/>
          </p:nvPr>
        </p:nvSpPr>
        <p:spPr>
          <a:xfrm>
            <a:off x="1371600" y="5651500"/>
            <a:ext cx="5791200" cy="365125"/>
          </a:xfrm>
        </p:spPr>
        <p:txBody>
          <a:bodyPr tIns="0" bIns="0"/>
          <a:lstStyle>
            <a:lvl1pPr>
              <a:defRPr sz="1100">
                <a:latin typeface="Arial" charset="0"/>
                <a:cs typeface="Arial" charset="0"/>
              </a:defRPr>
            </a:lvl1pPr>
          </a:lstStyle>
          <a:p>
            <a:pPr>
              <a:defRPr/>
            </a:pPr>
            <a:endParaRPr lang="ru-RU"/>
          </a:p>
        </p:txBody>
      </p:sp>
      <p:sp>
        <p:nvSpPr>
          <p:cNvPr id="7" name="Номер слайда 28"/>
          <p:cNvSpPr>
            <a:spLocks noGrp="1"/>
          </p:cNvSpPr>
          <p:nvPr>
            <p:ph type="sldNum" sz="quarter" idx="12"/>
          </p:nvPr>
        </p:nvSpPr>
        <p:spPr>
          <a:xfrm>
            <a:off x="8391525" y="5753100"/>
            <a:ext cx="503238" cy="365125"/>
          </a:xfrm>
        </p:spPr>
        <p:txBody>
          <a:bodyPr anchor="ctr"/>
          <a:lstStyle>
            <a:lvl1pPr fontAlgn="auto">
              <a:spcBef>
                <a:spcPts val="0"/>
              </a:spcBef>
              <a:spcAft>
                <a:spcPts val="0"/>
              </a:spcAft>
              <a:defRPr sz="1300">
                <a:latin typeface="Arial" panose="020B0604020202020204" pitchFamily="34" charset="0"/>
                <a:cs typeface="+mn-cs"/>
              </a:defRPr>
            </a:lvl1pPr>
          </a:lstStyle>
          <a:p>
            <a:pPr>
              <a:defRPr/>
            </a:pPr>
            <a:fld id="{3B7CFB20-56E7-4F3A-9F69-3AE61BA9AAA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9B22C8F-0934-492B-B793-B163CEB4E8ED}" type="datetime1">
              <a:rPr lang="ru-RU"/>
              <a:pPr>
                <a:defRPr/>
              </a:pPr>
              <a:t>28.12.2016</a:t>
            </a:fld>
            <a:endParaRPr lang="ru-RU" dirty="0"/>
          </a:p>
        </p:txBody>
      </p:sp>
      <p:sp>
        <p:nvSpPr>
          <p:cNvPr id="5" name="Нижний колонтитул 4"/>
          <p:cNvSpPr>
            <a:spLocks noGrp="1"/>
          </p:cNvSpPr>
          <p:nvPr>
            <p:ph type="ftr" sz="quarter" idx="11"/>
          </p:nvPr>
        </p:nvSpPr>
        <p:spPr/>
        <p:txBody>
          <a:bodyPr/>
          <a:lstStyle>
            <a:lvl1pPr>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Arial" panose="020B0604020202020204" pitchFamily="34" charset="0"/>
                <a:cs typeface="+mn-cs"/>
              </a:defRPr>
            </a:lvl1pPr>
          </a:lstStyle>
          <a:p>
            <a:pPr>
              <a:defRPr/>
            </a:pPr>
            <a:fld id="{4712F3DD-C040-461E-88BA-F6896CCC6B39}" type="slidenum">
              <a:rPr lang="ru-RU"/>
              <a:pPr>
                <a:defRPr/>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A6E57609-68C2-4465-9D1B-A5BAE347F8DA}"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E5D2F3F2-5AE1-49A6-BC8F-5EB843C0CA17}"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9"/>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cs typeface="+mn-cs"/>
              </a:defRPr>
            </a:lvl1pPr>
          </a:lstStyle>
          <a:p>
            <a:pPr>
              <a:defRPr/>
            </a:pPr>
            <a:endParaRPr lang="ru-RU"/>
          </a:p>
        </p:txBody>
      </p:sp>
      <p:sp>
        <p:nvSpPr>
          <p:cNvPr id="4" name="Rectangle 5"/>
          <p:cNvSpPr>
            <a:spLocks noGrp="1" noChangeArrowheads="1"/>
          </p:cNvSpPr>
          <p:nvPr>
            <p:ph type="ftr" sz="quarter" idx="11"/>
          </p:nvPr>
        </p:nvSpPr>
        <p:spPr/>
        <p:txBody>
          <a:bodyPr/>
          <a:lstStyle>
            <a:lvl1pPr>
              <a:defRPr>
                <a:cs typeface="+mn-cs"/>
              </a:defRPr>
            </a:lvl1pPr>
          </a:lstStyle>
          <a:p>
            <a:pPr>
              <a:defRPr/>
            </a:pPr>
            <a:endParaRPr lang="ru-RU"/>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7C0F064D-979B-463F-B4F8-044B12E3E227}" type="slidenum">
              <a:rPr lang="ru-RU"/>
              <a:pPr>
                <a:defRPr/>
              </a:pPr>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2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2E4044D-B384-4082-A977-DB01A6E5800E}" type="slidenum">
              <a:rPr lang="ru-RU"/>
              <a:pPr>
                <a:defRPr/>
              </a:pPr>
              <a:t>‹#›</a:t>
            </a:fld>
            <a:endParaRPr lang="ru-RU"/>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38126D3-72EE-40B4-B912-AB03FF3143B6}" type="slidenum">
              <a:rPr lang="ru-RU"/>
              <a:pPr>
                <a:defRPr/>
              </a:pPr>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39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1E31C48-13C5-4E33-B857-43486634C3ED}" type="slidenum">
              <a:rPr lang="ru-RU"/>
              <a:pPr>
                <a:defRPr/>
              </a:pPr>
              <a:t>‹#›</a:t>
            </a:fld>
            <a:endParaRPr lang="ru-R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39AC929-12E0-4D16-BB5B-CB14E1F14DE9}" type="slidenum">
              <a:rPr lang="ru-RU"/>
              <a:pPr>
                <a:defRPr/>
              </a:pPr>
              <a:t>‹#›</a:t>
            </a:fld>
            <a:endParaRPr lang="ru-R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1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1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156F353-63FD-4174-95BF-D3CD7FD2F44B}" type="slidenum">
              <a:rPr lang="ru-RU"/>
              <a:pPr>
                <a:defRPr/>
              </a:pPr>
              <a:t>‹#›</a:t>
            </a:fld>
            <a:endParaRPr lang="ru-R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91ABE6-5551-44F0-BE86-F8D137985AA5}" type="slidenum">
              <a:rPr lang="ru-RU"/>
              <a:pPr>
                <a:defRPr/>
              </a:pPr>
              <a:t>‹#›</a:t>
            </a:fld>
            <a:endParaRPr lang="ru-RU"/>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DC91DC1-8A83-471B-8510-D48663259560}" type="slidenum">
              <a:rPr lang="ru-RU"/>
              <a:pPr>
                <a:defRPr/>
              </a:pPr>
              <a:t>‹#›</a:t>
            </a:fld>
            <a:endParaRPr lang="ru-RU"/>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1CB18AB-61D6-4BFD-B0DB-22DF045B3AA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smtClean="0">
                <a:solidFill>
                  <a:prstClr val="black">
                    <a:tint val="75000"/>
                  </a:prstClr>
                </a:solidFill>
              </a:defRPr>
            </a:lvl1pPr>
          </a:lstStyle>
          <a:p>
            <a:pPr>
              <a:defRPr/>
            </a:pPr>
            <a:fld id="{6F97893D-BC14-4D99-826A-3AC68F15A489}" type="datetimeFigureOut">
              <a:rPr lang="ru-RU"/>
              <a:pPr>
                <a:defRPr/>
              </a:pPr>
              <a:t>28.12.2016</a:t>
            </a:fld>
            <a:endParaRPr lang="ru-RU"/>
          </a:p>
        </p:txBody>
      </p:sp>
      <p:sp>
        <p:nvSpPr>
          <p:cNvPr id="3" name="Нижний колонтитул 2"/>
          <p:cNvSpPr>
            <a:spLocks noGrp="1"/>
          </p:cNvSpPr>
          <p:nvPr>
            <p:ph type="ftr" sz="quarter" idx="11"/>
          </p:nvPr>
        </p:nvSpPr>
        <p:spPr/>
        <p:txBody>
          <a:bodyPr/>
          <a:lstStyle>
            <a:lvl1pPr>
              <a:defRPr>
                <a:solidFill>
                  <a:prstClr val="black">
                    <a:tint val="75000"/>
                  </a:prstClr>
                </a:solidFill>
              </a:defRPr>
            </a:lvl1pPr>
          </a:lstStyle>
          <a:p>
            <a:pPr>
              <a:defRPr/>
            </a:pPr>
            <a:endParaRPr lang="ru-RU"/>
          </a:p>
        </p:txBody>
      </p:sp>
      <p:sp>
        <p:nvSpPr>
          <p:cNvPr id="4" name="Номер слайда 3"/>
          <p:cNvSpPr>
            <a:spLocks noGrp="1"/>
          </p:cNvSpPr>
          <p:nvPr>
            <p:ph type="sldNum" sz="quarter" idx="12"/>
          </p:nvPr>
        </p:nvSpPr>
        <p:spPr/>
        <p:txBody>
          <a:bodyPr/>
          <a:lstStyle>
            <a:lvl1pPr>
              <a:defRPr smtClean="0">
                <a:solidFill>
                  <a:prstClr val="black">
                    <a:tint val="75000"/>
                  </a:prstClr>
                </a:solidFill>
              </a:defRPr>
            </a:lvl1pPr>
          </a:lstStyle>
          <a:p>
            <a:pPr>
              <a:defRPr/>
            </a:pPr>
            <a:fld id="{77F83691-350F-410D-B529-A9538C538455}" type="slidenum">
              <a:rPr lang="ru-RU"/>
              <a:pPr>
                <a:defRPr/>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5DD1D81-BC6A-4183-ADED-3926289F7F0A}" type="slidenum">
              <a:rPr lang="ru-RU"/>
              <a:pPr>
                <a:defRPr/>
              </a:pPr>
              <a:t>‹#›</a:t>
            </a:fld>
            <a:endParaRPr lang="ru-RU"/>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A38D635-07AC-47D6-8EEF-A57FD751857D}" type="slidenum">
              <a:rPr lang="ru-RU"/>
              <a:pPr>
                <a:defRPr/>
              </a:pPr>
              <a:t>‹#›</a:t>
            </a:fld>
            <a:endParaRPr lang="ru-RU"/>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9E5A673-1CEB-4011-A3DB-586F0C423BD5}"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4AD985-769C-477C-B7E7-55163E96C9A1}" type="slidenum">
              <a:rPr lang="ru-RU"/>
              <a:pPr>
                <a:defRPr/>
              </a:pPr>
              <a:t>‹#›</a:t>
            </a:fld>
            <a:endParaRPr lang="ru-R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4445ED4-3FCB-4BF7-950D-FBE33D857F0C}" type="slidenum">
              <a:rPr lang="ru-RU"/>
              <a:pPr>
                <a:defRPr/>
              </a:pPr>
              <a:t>‹#›</a:t>
            </a:fld>
            <a:endParaRPr lang="ru-RU"/>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22A1F67-1F39-4838-9534-7FA50B391FAD}" type="slidenum">
              <a:rPr lang="ru-RU"/>
              <a:pPr>
                <a:defRPr/>
              </a:pPr>
              <a:t>‹#›</a:t>
            </a:fld>
            <a:endParaRPr lang="ru-RU"/>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3E8C5E5-4179-41D5-8F57-ACF639B36F4E}" type="slidenum">
              <a:rPr lang="ru-RU"/>
              <a:pPr>
                <a:defRPr/>
              </a:pPr>
              <a:t>‹#›</a:t>
            </a:fld>
            <a:endParaRPr lang="ru-RU"/>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ABA420B-0AA4-4991-A76A-466698488913}" type="slidenum">
              <a:rPr lang="ru-RU"/>
              <a:pPr>
                <a:defRPr/>
              </a:pPr>
              <a:t>‹#›</a:t>
            </a:fld>
            <a:endParaRPr lang="ru-RU"/>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B3D41430-58D5-43A1-AE07-821E1697F1C0}" type="slidenum">
              <a:rPr lang="ru-RU"/>
              <a:pPr>
                <a:defRPr/>
              </a:pPr>
              <a:t>‹#›</a:t>
            </a:fld>
            <a:endParaRPr lang="ru-RU"/>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5F13FF5-906E-40D6-99D9-56165B361D07}" type="slidenum">
              <a:rPr lang="ru-RU"/>
              <a:pPr>
                <a:defRPr/>
              </a:pPr>
              <a:t>‹#›</a:t>
            </a:fld>
            <a:endParaRPr lang="ru-RU"/>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D954B57-0B56-4976-AB7E-2953B1A2A28A}"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77B7A73E-9C98-4CDC-AF6E-BE5783ED7326}"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92DDBBCD-C3D9-4C2F-93C7-7961983D0D4E}" type="slidenum">
              <a:rPr lang="ru-RU"/>
              <a:pPr>
                <a:defRPr/>
              </a:pPr>
              <a:t>‹#›</a:t>
            </a:fld>
            <a:endParaRPr lang="ru-R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060AC7A-C8A8-4B25-AA30-E963CEAE0910}" type="slidenum">
              <a:rPr lang="ru-RU"/>
              <a:pPr>
                <a:defRPr/>
              </a:pPr>
              <a:t>‹#›</a:t>
            </a:fld>
            <a:endParaRPr lang="ru-RU"/>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139C41D-5524-4D03-AEE1-88C9B382DED1}" type="slidenum">
              <a:rPr lang="ru-RU"/>
              <a:pPr>
                <a:defRPr/>
              </a:pPr>
              <a:t>‹#›</a:t>
            </a:fld>
            <a:endParaRPr lang="ru-RU"/>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EA3E205-16C0-47EB-A5F0-49C579E6CEED}" type="slidenum">
              <a:rPr lang="ru-RU"/>
              <a:pPr>
                <a:defRPr/>
              </a:pPr>
              <a:t>‹#›</a:t>
            </a:fld>
            <a:endParaRPr lang="ru-RU"/>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7772256-1F15-40C2-A709-D1371C589023}"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C9B45BD-B295-456D-8E62-75342AB797A9}" type="slidenum">
              <a:rPr lang="ru-RU"/>
              <a:pPr>
                <a:defRPr/>
              </a:pPr>
              <a:t>‹#›</a:t>
            </a:fld>
            <a:endParaRPr lang="ru-RU"/>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7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cs typeface="+mn-cs"/>
              </a:defRPr>
            </a:lvl1pPr>
          </a:lstStyle>
          <a:p>
            <a:pPr>
              <a:defRPr/>
            </a:pPr>
            <a:fld id="{597FDB62-76B8-4B54-A56C-25E082B9E746}"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68972189-8D3D-4D08-93C1-9E2A16CFA829}"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FCBFCFD8-E07B-4A5C-B1C0-D08C4C047814}"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6F6DE899-E849-416A-8F8E-243D52AE27A3}"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2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cs typeface="+mn-cs"/>
              </a:defRPr>
            </a:lvl1pPr>
          </a:lstStyle>
          <a:p>
            <a:pPr>
              <a:defRPr/>
            </a:pPr>
            <a:fld id="{08D95CC5-CC44-42D0-A37C-BDDA67ADD648}"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6593214B-35C3-4938-BC1D-EB6A5908B18C}"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cs typeface="+mn-cs"/>
              </a:defRPr>
            </a:lvl1pPr>
          </a:lstStyle>
          <a:p>
            <a:pPr>
              <a:defRPr/>
            </a:pPr>
            <a:fld id="{C8A800B3-C1C4-49C4-9BD4-EDF4A4CE06B5}"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FB45D48C-227D-4117-ADD9-6DDCB14A50C6}"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cs typeface="+mn-cs"/>
              </a:defRPr>
            </a:lvl1pPr>
          </a:lstStyle>
          <a:p>
            <a:pPr>
              <a:defRPr/>
            </a:pPr>
            <a:fld id="{2F216434-D4F2-4DC6-B67C-0986B2615D24}" type="datetime1">
              <a:rPr lang="ru-RU"/>
              <a:pPr>
                <a:defRPr/>
              </a:pPr>
              <a:t>28.12.2016</a:t>
            </a:fld>
            <a:endParaRPr lang="ru-RU"/>
          </a:p>
        </p:txBody>
      </p:sp>
      <p:sp>
        <p:nvSpPr>
          <p:cNvPr id="8" name="Нижний колонтитул 7"/>
          <p:cNvSpPr>
            <a:spLocks noGrp="1"/>
          </p:cNvSpPr>
          <p:nvPr>
            <p:ph type="ftr" sz="quarter" idx="11"/>
          </p:nvPr>
        </p:nvSpPr>
        <p:spPr/>
        <p:txBody>
          <a:bodyPr/>
          <a:lstStyle>
            <a:lvl1pPr>
              <a:defRPr>
                <a:cs typeface="+mn-cs"/>
              </a:defRPr>
            </a:lvl1pPr>
          </a:lstStyle>
          <a:p>
            <a:pPr>
              <a:defRPr/>
            </a:pPr>
            <a:endParaRPr lang="ru-RU"/>
          </a:p>
        </p:txBody>
      </p:sp>
      <p:sp>
        <p:nvSpPr>
          <p:cNvPr id="9" name="Номер слайда 8"/>
          <p:cNvSpPr>
            <a:spLocks noGrp="1"/>
          </p:cNvSpPr>
          <p:nvPr>
            <p:ph type="sldNum" sz="quarter" idx="12"/>
          </p:nvPr>
        </p:nvSpPr>
        <p:spPr/>
        <p:txBody>
          <a:bodyPr/>
          <a:lstStyle>
            <a:lvl1pPr>
              <a:defRPr>
                <a:cs typeface="+mn-cs"/>
              </a:defRPr>
            </a:lvl1pPr>
          </a:lstStyle>
          <a:p>
            <a:pPr>
              <a:defRPr/>
            </a:pPr>
            <a:fld id="{51679428-14CC-46F1-954B-46310CE4CD4F}"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cs typeface="+mn-cs"/>
              </a:defRPr>
            </a:lvl1pPr>
          </a:lstStyle>
          <a:p>
            <a:pPr>
              <a:defRPr/>
            </a:pPr>
            <a:fld id="{9EAD9232-6ECE-43ED-868F-83A41E96AA35}" type="datetime1">
              <a:rPr lang="ru-RU"/>
              <a:pPr>
                <a:defRPr/>
              </a:pPr>
              <a:t>28.12.2016</a:t>
            </a:fld>
            <a:endParaRPr lang="ru-RU"/>
          </a:p>
        </p:txBody>
      </p:sp>
      <p:sp>
        <p:nvSpPr>
          <p:cNvPr id="4" name="Нижний колонтитул 3"/>
          <p:cNvSpPr>
            <a:spLocks noGrp="1"/>
          </p:cNvSpPr>
          <p:nvPr>
            <p:ph type="ftr" sz="quarter" idx="11"/>
          </p:nvPr>
        </p:nvSpPr>
        <p:spPr/>
        <p:txBody>
          <a:bodyPr/>
          <a:lstStyle>
            <a:lvl1pPr>
              <a:defRPr>
                <a:cs typeface="+mn-cs"/>
              </a:defRPr>
            </a:lvl1pPr>
          </a:lstStyle>
          <a:p>
            <a:pPr>
              <a:defRPr/>
            </a:pPr>
            <a:endParaRPr lang="ru-RU"/>
          </a:p>
        </p:txBody>
      </p:sp>
      <p:sp>
        <p:nvSpPr>
          <p:cNvPr id="5" name="Номер слайда 4"/>
          <p:cNvSpPr>
            <a:spLocks noGrp="1"/>
          </p:cNvSpPr>
          <p:nvPr>
            <p:ph type="sldNum" sz="quarter" idx="12"/>
          </p:nvPr>
        </p:nvSpPr>
        <p:spPr/>
        <p:txBody>
          <a:bodyPr/>
          <a:lstStyle>
            <a:lvl1pPr>
              <a:defRPr>
                <a:cs typeface="+mn-cs"/>
              </a:defRPr>
            </a:lvl1pPr>
          </a:lstStyle>
          <a:p>
            <a:pPr>
              <a:defRPr/>
            </a:pPr>
            <a:r>
              <a:rPr lang="ru-RU"/>
              <a:t>Эффективное управление временем и ресурсами.                                                                                            </a:t>
            </a:r>
            <a:fld id="{4401098B-73BF-467F-B0B1-04CE574A3A75}"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D94F1C8E-1C43-450C-A82B-0324C5044064}"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898C47A9-7F28-43C9-ABAE-575B9291F883}" type="slidenum">
              <a:rPr lang="ru-RU"/>
              <a:pPr>
                <a:defRPr/>
              </a:pPr>
              <a:t>‹#›</a:t>
            </a:fld>
            <a:endParaRPr lang="ru-R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cs typeface="+mn-cs"/>
              </a:defRPr>
            </a:lvl1pPr>
          </a:lstStyle>
          <a:p>
            <a:pPr>
              <a:defRPr/>
            </a:pPr>
            <a:fld id="{E3007353-F95E-422F-BC4C-07EAE27F2344}" type="datetime1">
              <a:rPr lang="ru-RU"/>
              <a:pPr>
                <a:defRPr/>
              </a:pPr>
              <a:t>28.12.2016</a:t>
            </a:fld>
            <a:endParaRPr lang="ru-RU"/>
          </a:p>
        </p:txBody>
      </p:sp>
      <p:sp>
        <p:nvSpPr>
          <p:cNvPr id="3" name="Нижний колонтитул 2"/>
          <p:cNvSpPr>
            <a:spLocks noGrp="1"/>
          </p:cNvSpPr>
          <p:nvPr>
            <p:ph type="ftr" sz="quarter" idx="11"/>
          </p:nvPr>
        </p:nvSpPr>
        <p:spPr/>
        <p:txBody>
          <a:bodyPr/>
          <a:lstStyle>
            <a:lvl1pPr>
              <a:defRPr>
                <a:cs typeface="+mn-cs"/>
              </a:defRPr>
            </a:lvl1pPr>
          </a:lstStyle>
          <a:p>
            <a:pPr>
              <a:defRPr/>
            </a:pPr>
            <a:endParaRPr lang="ru-RU"/>
          </a:p>
        </p:txBody>
      </p:sp>
      <p:sp>
        <p:nvSpPr>
          <p:cNvPr id="4" name="Номер слайда 3"/>
          <p:cNvSpPr>
            <a:spLocks noGrp="1"/>
          </p:cNvSpPr>
          <p:nvPr>
            <p:ph type="sldNum" sz="quarter" idx="12"/>
          </p:nvPr>
        </p:nvSpPr>
        <p:spPr/>
        <p:txBody>
          <a:bodyPr/>
          <a:lstStyle>
            <a:lvl1pPr>
              <a:defRPr>
                <a:cs typeface="+mn-cs"/>
              </a:defRPr>
            </a:lvl1pPr>
          </a:lstStyle>
          <a:p>
            <a:pPr>
              <a:defRPr/>
            </a:pPr>
            <a:fld id="{DD1DD59E-A149-4943-862B-FD77EEEDC856}"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cs typeface="+mn-cs"/>
              </a:defRPr>
            </a:lvl1pPr>
          </a:lstStyle>
          <a:p>
            <a:pPr>
              <a:defRPr/>
            </a:pPr>
            <a:fld id="{52115F8B-C58C-4EA2-B5B5-B1C2DCBBC979}"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F83FFD17-DE56-4F46-AB71-F24BB43413B8}"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cs typeface="+mn-cs"/>
              </a:defRPr>
            </a:lvl1pPr>
          </a:lstStyle>
          <a:p>
            <a:pPr>
              <a:defRPr/>
            </a:pPr>
            <a:fld id="{56CBCC77-6A44-47AC-AC41-E5C2E4C9EDFF}"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B858539A-9F9B-47A1-82AE-47AA6703A3DF}"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49828B76-05C2-44D5-AC73-9957E20DD573}"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80F59A5A-E7BE-4D77-BBC0-0BB41D21BF55}"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FD1B4EF8-8522-43D7-8408-2C909A33AE5B}"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321F632A-7563-4B2D-AAF7-00B7949BB0D0}"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9E377E8A-C8B1-4B04-965D-18EDF9F4B1BD}" type="slidenum">
              <a:rPr lang="ru-RU"/>
              <a:pPr>
                <a:defRPr/>
              </a:pPr>
              <a:t>‹#›</a:t>
            </a:fld>
            <a:endParaRPr lang="ru-RU"/>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F6294780-1311-408A-B3F1-201BB82037C3}" type="slidenum">
              <a:rPr lang="ru-RU"/>
              <a:pPr>
                <a:defRPr/>
              </a:pPr>
              <a:t>‹#›</a:t>
            </a:fld>
            <a:endParaRPr lang="ru-RU"/>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F79A2F06-4649-45C0-9727-3AFD8CD60D66}" type="slidenum">
              <a:rPr lang="ru-RU"/>
              <a:pPr>
                <a:defRPr/>
              </a:pPr>
              <a:t>‹#›</a:t>
            </a:fld>
            <a:endParaRPr lang="ru-RU"/>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atin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charset="0"/>
              </a:defRPr>
            </a:lvl1pPr>
          </a:lstStyle>
          <a:p>
            <a:pPr>
              <a:defRPr/>
            </a:pPr>
            <a:fld id="{F0E929EA-9F1F-4B02-9A14-976032AFDEA5}" type="slidenum">
              <a:rPr lang="ru-RU"/>
              <a:pPr>
                <a:defRPr/>
              </a:pPr>
              <a:t>‹#›</a:t>
            </a:fld>
            <a:endParaRPr lang="ru-RU"/>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atin typeface="Arial" charset="0"/>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atin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charset="0"/>
              </a:defRPr>
            </a:lvl1pPr>
          </a:lstStyle>
          <a:p>
            <a:pPr>
              <a:defRPr/>
            </a:pPr>
            <a:fld id="{4F55177D-83CF-43D3-AFB6-FED6333C1AFF}"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fontAlgn="auto">
              <a:spcBef>
                <a:spcPts val="0"/>
              </a:spcBef>
              <a:spcAft>
                <a:spcPts val="0"/>
              </a:spcAft>
              <a:defRPr/>
            </a:lvl1pPr>
          </a:lstStyle>
          <a:p>
            <a:pPr>
              <a:defRPr/>
            </a:pPr>
            <a:fld id="{5E3D1B3E-E2A4-4C3A-8259-CE6BA32B3BC0}" type="datetime1">
              <a:rPr lang="ru-RU"/>
              <a:pPr>
                <a:defRPr/>
              </a:pPr>
              <a:t>28.12.2016</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28D585D2-2311-4AE9-8D31-C22466300262}" type="slidenum">
              <a:rPr lang="ru-RU"/>
              <a:pPr>
                <a:defRPr/>
              </a:pPr>
              <a:t>‹#›</a:t>
            </a:fld>
            <a:endParaRPr lang="ru-RU"/>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atin typeface="Arial" charset="0"/>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atin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charset="0"/>
              </a:defRPr>
            </a:lvl1pPr>
          </a:lstStyle>
          <a:p>
            <a:pPr>
              <a:defRPr/>
            </a:pPr>
            <a:fld id="{633BC288-3104-41D2-9CD2-1F064E3DC8B3}" type="slidenum">
              <a:rPr lang="ru-RU"/>
              <a:pPr>
                <a:defRPr/>
              </a:pPr>
              <a:t>‹#›</a:t>
            </a:fld>
            <a:endParaRPr lang="ru-RU"/>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atin typeface="Arial" charset="0"/>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atin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charset="0"/>
              </a:defRPr>
            </a:lvl1pPr>
          </a:lstStyle>
          <a:p>
            <a:pPr>
              <a:defRPr/>
            </a:pPr>
            <a:fld id="{52FD1A81-8C4E-4AFE-A88D-8AC8F223C03A}" type="slidenum">
              <a:rPr lang="ru-RU"/>
              <a:pPr>
                <a:defRPr/>
              </a:pPr>
              <a:t>‹#›</a:t>
            </a:fld>
            <a:endParaRPr lang="ru-RU"/>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atin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charset="0"/>
              </a:defRPr>
            </a:lvl1pPr>
          </a:lstStyle>
          <a:p>
            <a:pPr>
              <a:defRPr/>
            </a:pPr>
            <a:fld id="{E3F6B7B9-5252-4236-947E-78FD04B3A7C5}" type="slidenum">
              <a:rPr lang="ru-RU"/>
              <a:pPr>
                <a:defRPr/>
              </a:pPr>
              <a:t>‹#›</a:t>
            </a:fld>
            <a:endParaRPr lang="ru-RU"/>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atin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charset="0"/>
              </a:defRPr>
            </a:lvl1pPr>
          </a:lstStyle>
          <a:p>
            <a:pPr>
              <a:defRPr/>
            </a:pPr>
            <a:fld id="{22C6ACAF-C1F8-45A4-ADD1-E4E34851CB28}" type="slidenum">
              <a:rPr lang="ru-RU"/>
              <a:pPr>
                <a:defRPr/>
              </a:pPr>
              <a:t>‹#›</a:t>
            </a:fld>
            <a:endParaRPr lang="ru-RU"/>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80E882CC-DE7E-436A-89CA-89FA7908CD69}" type="slidenum">
              <a:rPr lang="ru-RU"/>
              <a:pPr>
                <a:defRPr/>
              </a:pPr>
              <a:t>‹#›</a:t>
            </a:fld>
            <a:endParaRPr lang="ru-RU"/>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92B18961-38CF-4F45-9826-F12AF0A2E82F}" type="slidenum">
              <a:rPr lang="ru-RU"/>
              <a:pPr>
                <a:defRPr/>
              </a:pPr>
              <a:t>‹#›</a:t>
            </a:fld>
            <a:endParaRPr lang="ru-RU"/>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4"/>
            <a:ext cx="8229600" cy="4525963"/>
          </a:xfrm>
        </p:spPr>
        <p:txBody>
          <a:bodyPr/>
          <a:lstStyle/>
          <a:p>
            <a:pPr lvl="0"/>
            <a:endParaRPr lang="ru-RU" noProof="0"/>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CA79A44D-7357-40F0-9D0C-27E40E94DB89}" type="slidenum">
              <a:rPr lang="ru-RU"/>
              <a:pPr>
                <a:defRPr/>
              </a:pPr>
              <a:t>‹#›</a:t>
            </a:fld>
            <a:endParaRPr lang="ru-RU"/>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600204"/>
            <a:ext cx="8229600" cy="4525963"/>
          </a:xfrm>
        </p:spPr>
        <p:txBody>
          <a:bodyPr rtlCol="0">
            <a:normAutofit/>
          </a:bodyPr>
          <a:lstStyle/>
          <a:p>
            <a:pPr lvl="0"/>
            <a:endParaRPr lang="ru-RU" noProof="0" smtClean="0"/>
          </a:p>
        </p:txBody>
      </p:sp>
      <p:sp>
        <p:nvSpPr>
          <p:cNvPr id="4" name="Date Placeholder 3"/>
          <p:cNvSpPr>
            <a:spLocks noGrp="1"/>
          </p:cNvSpPr>
          <p:nvPr>
            <p:ph type="dt" sz="half" idx="10"/>
          </p:nvPr>
        </p:nvSpPr>
        <p:spPr/>
        <p:txBody>
          <a:bodyPr/>
          <a:lstStyle>
            <a:lvl1pPr>
              <a:defRPr>
                <a:solidFill>
                  <a:prstClr val="black">
                    <a:lumMod val="50000"/>
                    <a:lumOff val="50000"/>
                  </a:prstClr>
                </a:solidFill>
                <a:latin typeface="Arial" charset="0"/>
              </a:defRPr>
            </a:lvl1pPr>
          </a:lstStyle>
          <a:p>
            <a:pPr>
              <a:defRPr/>
            </a:pPr>
            <a:endParaRPr lang="ru-RU"/>
          </a:p>
        </p:txBody>
      </p:sp>
      <p:sp>
        <p:nvSpPr>
          <p:cNvPr id="5" name="Footer Placeholder 4"/>
          <p:cNvSpPr>
            <a:spLocks noGrp="1"/>
          </p:cNvSpPr>
          <p:nvPr>
            <p:ph type="ftr" sz="quarter" idx="11"/>
          </p:nvPr>
        </p:nvSpPr>
        <p:spPr/>
        <p:txBody>
          <a:bodyPr/>
          <a:lstStyle>
            <a:lvl1pPr>
              <a:defRPr>
                <a:solidFill>
                  <a:prstClr val="black">
                    <a:lumMod val="50000"/>
                    <a:lumOff val="50000"/>
                  </a:prstClr>
                </a:solidFill>
                <a:latin typeface="Arial" charset="0"/>
              </a:defRPr>
            </a:lvl1pPr>
          </a:lstStyle>
          <a:p>
            <a:pPr>
              <a:defRPr/>
            </a:pPr>
            <a:endParaRPr lang="ru-RU"/>
          </a:p>
        </p:txBody>
      </p:sp>
      <p:sp>
        <p:nvSpPr>
          <p:cNvPr id="6" name="Slide Number Placeholder 5"/>
          <p:cNvSpPr>
            <a:spLocks noGrp="1"/>
          </p:cNvSpPr>
          <p:nvPr>
            <p:ph type="sldNum" sz="quarter" idx="12"/>
          </p:nvPr>
        </p:nvSpPr>
        <p:spPr/>
        <p:txBody>
          <a:bodyPr/>
          <a:lstStyle>
            <a:lvl1pPr>
              <a:defRPr>
                <a:solidFill>
                  <a:prstClr val="black">
                    <a:lumMod val="50000"/>
                    <a:lumOff val="50000"/>
                  </a:prstClr>
                </a:solidFill>
                <a:latin typeface="Arial" charset="0"/>
              </a:defRPr>
            </a:lvl1pPr>
          </a:lstStyle>
          <a:p>
            <a:pPr>
              <a:defRPr/>
            </a:pPr>
            <a:fld id="{89ECAA39-EFCE-47CC-B518-4895A4990DFF}" type="slidenum">
              <a:rPr lang="ru-RU" altLang="ru-RU"/>
              <a:pPr>
                <a:defRPr/>
              </a:pPr>
              <a:t>‹#›</a:t>
            </a:fld>
            <a:endParaRPr lang="ru-RU" altLang="ru-RU"/>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68983DE-D854-4D2E-9E38-08E4747AD66E}" type="slidenum">
              <a:rPr lang="ru-RU"/>
              <a:pPr>
                <a:defRPr/>
              </a:pPr>
              <a:t>‹#›</a:t>
            </a:fld>
            <a:endParaRPr lang="ru-RU"/>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46501CC-4C72-4910-AF3C-F85B5175A6E7}"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9" y="185982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9"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fontAlgn="auto">
              <a:spcBef>
                <a:spcPts val="0"/>
              </a:spcBef>
              <a:spcAft>
                <a:spcPts val="0"/>
              </a:spcAft>
              <a:defRPr/>
            </a:lvl1pPr>
          </a:lstStyle>
          <a:p>
            <a:pPr>
              <a:defRPr/>
            </a:pPr>
            <a:fld id="{960C3627-0A97-4DB9-9476-6159D01D8ABB}" type="datetime1">
              <a:rPr lang="ru-RU"/>
              <a:pPr>
                <a:defRPr/>
              </a:pPr>
              <a:t>28.12.2016</a:t>
            </a:fld>
            <a:endParaRPr lang="ru-RU"/>
          </a:p>
        </p:txBody>
      </p:sp>
      <p:sp>
        <p:nvSpPr>
          <p:cNvPr id="8" name="Нижний колонтитул 21"/>
          <p:cNvSpPr>
            <a:spLocks noGrp="1"/>
          </p:cNvSpPr>
          <p:nvPr>
            <p:ph type="ftr" sz="quarter" idx="11"/>
          </p:nvPr>
        </p:nvSpPr>
        <p:spPr/>
        <p:txBody>
          <a:bodyPr/>
          <a:lstStyle>
            <a:lvl1pPr>
              <a:defRPr/>
            </a:lvl1pPr>
          </a:lstStyle>
          <a:p>
            <a:pPr>
              <a:defRPr/>
            </a:pPr>
            <a:endParaRPr lang="ru-RU"/>
          </a:p>
        </p:txBody>
      </p:sp>
      <p:sp>
        <p:nvSpPr>
          <p:cNvPr id="9"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6CD2DE55-8054-4643-8876-7D80D5769CB9}" type="slidenum">
              <a:rPr lang="ru-RU"/>
              <a:pPr>
                <a:defRPr/>
              </a:pPr>
              <a:t>‹#›</a:t>
            </a:fld>
            <a:endParaRPr lang="ru-RU"/>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317E30-C612-458F-BBED-B5042C7420FB}" type="slidenum">
              <a:rPr lang="ru-RU"/>
              <a:pPr>
                <a:defRPr/>
              </a:pPr>
              <a:t>‹#›</a:t>
            </a:fld>
            <a:endParaRPr lang="ru-RU"/>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022D770-0A48-40A5-9D61-99425E43703B}" type="slidenum">
              <a:rPr lang="ru-RU"/>
              <a:pPr>
                <a:defRPr/>
              </a:pPr>
              <a:t>‹#›</a:t>
            </a:fld>
            <a:endParaRPr lang="ru-RU"/>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726AA87-990D-45E7-BC94-933DBA4BA2C5}" type="slidenum">
              <a:rPr lang="ru-RU"/>
              <a:pPr>
                <a:defRPr/>
              </a:pPr>
              <a:t>‹#›</a:t>
            </a:fld>
            <a:endParaRPr lang="ru-RU"/>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6FA7BC0-59F3-4D5C-9C14-7A1F60DF968D}" type="slidenum">
              <a:rPr lang="ru-RU"/>
              <a:pPr>
                <a:defRPr/>
              </a:pPr>
              <a:t>‹#›</a:t>
            </a:fld>
            <a:endParaRPr lang="ru-RU"/>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7923485-123B-4081-A2D2-09484C4E0BA8}" type="slidenum">
              <a:rPr lang="ru-RU"/>
              <a:pPr>
                <a:defRPr/>
              </a:pPr>
              <a:t>‹#›</a:t>
            </a:fld>
            <a:endParaRPr lang="ru-RU"/>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0642416-BD9F-47F8-9CD2-4B4D146F16CA}" type="slidenum">
              <a:rPr lang="ru-RU"/>
              <a:pPr>
                <a:defRPr/>
              </a:pPr>
              <a:t>‹#›</a:t>
            </a:fld>
            <a:endParaRPr lang="ru-RU"/>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03A591A-02E5-4FA0-A191-F3817F99CC51}" type="slidenum">
              <a:rPr lang="ru-RU"/>
              <a:pPr>
                <a:defRPr/>
              </a:pPr>
              <a:t>‹#›</a:t>
            </a:fld>
            <a:endParaRPr lang="ru-RU"/>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29AD062-C5B8-4A1D-AD5B-87BBDFAFB8ED}" type="slidenum">
              <a:rPr lang="ru-RU"/>
              <a:pPr>
                <a:defRPr/>
              </a:pPr>
              <a:t>‹#›</a:t>
            </a:fld>
            <a:endParaRPr lang="ru-RU"/>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305422-A818-41CD-9ADA-7B0A9FA6B4E8}"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B0E1454-2B91-4FC9-AB0E-166CD9EC507B}" type="slidenum">
              <a:rPr lang="ru-RU"/>
              <a:pPr>
                <a:defRPr/>
              </a:pPr>
              <a:t>‹#›</a:t>
            </a:fld>
            <a:endParaRPr lang="ru-RU"/>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4F66B31C-E77B-4414-AB53-A9051B04852C}"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fontAlgn="auto">
              <a:spcBef>
                <a:spcPts val="0"/>
              </a:spcBef>
              <a:spcAft>
                <a:spcPts val="0"/>
              </a:spcAft>
              <a:defRPr/>
            </a:lvl1pPr>
          </a:lstStyle>
          <a:p>
            <a:pPr>
              <a:defRPr/>
            </a:pPr>
            <a:fld id="{690E5957-FE81-45E3-9DF2-E6642461EDBF}" type="datetime1">
              <a:rPr lang="ru-RU"/>
              <a:pPr>
                <a:defRPr/>
              </a:pPr>
              <a:t>28.12.2016</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0B9ABDE6-4014-4EAD-8AA9-55FE96B8CE46}" type="slidenum">
              <a:rPr lang="ru-RU"/>
              <a:pPr>
                <a:defRPr/>
              </a:pPr>
              <a:t>‹#›</a:t>
            </a:fld>
            <a:endParaRPr lang="ru-RU"/>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DFFDA143-7D39-4AE8-B4E6-C7D4738529C2}" type="slidenum">
              <a:rPr lang="ru-RU"/>
              <a:pPr>
                <a:defRPr/>
              </a:pPr>
              <a:t>‹#›</a:t>
            </a:fld>
            <a:endParaRPr lang="ru-RU"/>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8E05B814-079C-44B2-962C-A16317DB0435}" type="slidenum">
              <a:rPr lang="ru-RU"/>
              <a:pPr>
                <a:defRPr/>
              </a:pPr>
              <a:t>‹#›</a:t>
            </a:fld>
            <a:endParaRPr lang="ru-RU"/>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atin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charset="0"/>
              </a:defRPr>
            </a:lvl1pPr>
          </a:lstStyle>
          <a:p>
            <a:pPr>
              <a:defRPr/>
            </a:pPr>
            <a:fld id="{F79162E8-782D-4443-9C5E-AD4DFEEA2F70}" type="slidenum">
              <a:rPr lang="ru-RU"/>
              <a:pPr>
                <a:defRPr/>
              </a:pPr>
              <a:t>‹#›</a:t>
            </a:fld>
            <a:endParaRPr lang="ru-RU"/>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atin typeface="Arial" charset="0"/>
              </a:defRPr>
            </a:lvl1pPr>
          </a:lstStyle>
          <a:p>
            <a:pPr>
              <a:defRPr/>
            </a:pPr>
            <a:endParaRPr lang="ru-RU"/>
          </a:p>
        </p:txBody>
      </p:sp>
      <p:sp>
        <p:nvSpPr>
          <p:cNvPr id="8" name="Нижний колонтитул 7"/>
          <p:cNvSpPr>
            <a:spLocks noGrp="1"/>
          </p:cNvSpPr>
          <p:nvPr>
            <p:ph type="ftr" sz="quarter" idx="11"/>
          </p:nvPr>
        </p:nvSpPr>
        <p:spPr/>
        <p:txBody>
          <a:bodyPr/>
          <a:lstStyle>
            <a:lvl1pPr>
              <a:defRPr>
                <a:latin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charset="0"/>
              </a:defRPr>
            </a:lvl1pPr>
          </a:lstStyle>
          <a:p>
            <a:pPr>
              <a:defRPr/>
            </a:pPr>
            <a:fld id="{DA22ED07-F0C0-4FFD-B312-1D3893EE0913}" type="slidenum">
              <a:rPr lang="ru-RU"/>
              <a:pPr>
                <a:defRPr/>
              </a:pPr>
              <a:t>‹#›</a:t>
            </a:fld>
            <a:endParaRPr lang="ru-RU"/>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atin typeface="Arial" charset="0"/>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atin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charset="0"/>
              </a:defRPr>
            </a:lvl1pPr>
          </a:lstStyle>
          <a:p>
            <a:pPr>
              <a:defRPr/>
            </a:pPr>
            <a:fld id="{2E5CDDA6-6A52-4D7C-832D-AA0A7CAACAB2}" type="slidenum">
              <a:rPr lang="ru-RU"/>
              <a:pPr>
                <a:defRPr/>
              </a:pPr>
              <a:t>‹#›</a:t>
            </a:fld>
            <a:endParaRPr lang="ru-RU"/>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atin typeface="Arial" charset="0"/>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atin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charset="0"/>
              </a:defRPr>
            </a:lvl1pPr>
          </a:lstStyle>
          <a:p>
            <a:pPr>
              <a:defRPr/>
            </a:pPr>
            <a:fld id="{DF68BF39-6E17-48AE-B968-A7420E0B8D7A}" type="slidenum">
              <a:rPr lang="ru-RU"/>
              <a:pPr>
                <a:defRPr/>
              </a:pPr>
              <a:t>‹#›</a:t>
            </a:fld>
            <a:endParaRPr lang="ru-RU"/>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atin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charset="0"/>
              </a:defRPr>
            </a:lvl1pPr>
          </a:lstStyle>
          <a:p>
            <a:pPr>
              <a:defRPr/>
            </a:pPr>
            <a:fld id="{BF8A3C2D-591E-4BF5-B130-53D2E1A1E180}" type="slidenum">
              <a:rPr lang="ru-RU"/>
              <a:pPr>
                <a:defRPr/>
              </a:pPr>
              <a:t>‹#›</a:t>
            </a:fld>
            <a:endParaRPr lang="ru-RU"/>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atin typeface="Arial"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charset="0"/>
              </a:defRPr>
            </a:lvl1pPr>
          </a:lstStyle>
          <a:p>
            <a:pPr>
              <a:defRPr/>
            </a:pPr>
            <a:fld id="{FD3B9B55-0B11-4095-88FC-B6D1D8FB402A}" type="slidenum">
              <a:rPr lang="ru-RU"/>
              <a:pPr>
                <a:defRPr/>
              </a:pPr>
              <a:t>‹#›</a:t>
            </a:fld>
            <a:endParaRPr lang="ru-RU"/>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92E99AF6-F160-41DB-BF2E-EADB6CD7DAD6}" type="slidenum">
              <a:rPr lang="ru-RU"/>
              <a:pPr>
                <a:defRPr/>
              </a:pPr>
              <a:t>‹#›</a:t>
            </a:fld>
            <a:endParaRPr lang="ru-RU"/>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70F7AADC-C7B5-4A25-8CCA-465B32CB3592}"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fontAlgn="auto">
              <a:spcBef>
                <a:spcPts val="0"/>
              </a:spcBef>
              <a:spcAft>
                <a:spcPts val="0"/>
              </a:spcAft>
              <a:defRPr/>
            </a:lvl1pPr>
          </a:lstStyle>
          <a:p>
            <a:pPr>
              <a:defRPr/>
            </a:pPr>
            <a:fld id="{309E0A09-7CC8-481A-952B-55F3D08418E2}" type="datetime1">
              <a:rPr lang="ru-RU"/>
              <a:pPr>
                <a:defRPr/>
              </a:pPr>
              <a:t>28.12.2016</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09E8F5DE-AD49-4C9E-99FB-F7949CC1FED3}" type="slidenum">
              <a:rPr lang="ru-RU"/>
              <a:pPr>
                <a:defRPr/>
              </a:pPr>
              <a:t>‹#›</a:t>
            </a:fld>
            <a:endParaRPr lang="ru-RU"/>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4"/>
            <a:ext cx="8229600" cy="4525963"/>
          </a:xfrm>
        </p:spPr>
        <p:txBody>
          <a:bodyPr/>
          <a:lstStyle/>
          <a:p>
            <a:pPr lvl="0"/>
            <a:endParaRPr lang="ru-RU" noProof="0"/>
          </a:p>
        </p:txBody>
      </p:sp>
      <p:sp>
        <p:nvSpPr>
          <p:cNvPr id="4" name="Дата 3"/>
          <p:cNvSpPr>
            <a:spLocks noGrp="1"/>
          </p:cNvSpPr>
          <p:nvPr>
            <p:ph type="dt" sz="half" idx="10"/>
          </p:nvPr>
        </p:nvSpPr>
        <p:spPr/>
        <p:txBody>
          <a:bodyPr/>
          <a:lstStyle>
            <a:lvl1pPr>
              <a:defRPr>
                <a:latin typeface="Arial"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charset="0"/>
              </a:defRPr>
            </a:lvl1pPr>
          </a:lstStyle>
          <a:p>
            <a:pPr>
              <a:defRPr/>
            </a:pPr>
            <a:fld id="{1CDBA115-8AF0-42B4-88CC-EAE4C7569EC4}" type="slidenum">
              <a:rPr lang="ru-RU"/>
              <a:pPr>
                <a:defRPr/>
              </a:pPr>
              <a:t>‹#›</a:t>
            </a:fld>
            <a:endParaRPr lang="ru-RU"/>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6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FF0F619-65B8-49FE-8BB4-0EB12AF38EA2}" type="slidenum">
              <a:rPr lang="ru-RU"/>
              <a:pPr>
                <a:defRPr/>
              </a:pPr>
              <a:t>‹#›</a:t>
            </a:fld>
            <a:endParaRPr lang="ru-RU"/>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6222973-B963-407B-A47E-BE4870523127}" type="slidenum">
              <a:rPr lang="ru-RU"/>
              <a:pPr>
                <a:defRPr/>
              </a:pPr>
              <a:t>‹#›</a:t>
            </a:fld>
            <a:endParaRPr lang="ru-RU"/>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442"/>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B1F30D0-9AB0-40DB-B7C2-FCFC113C2B22}" type="slidenum">
              <a:rPr lang="ru-RU"/>
              <a:pPr>
                <a:defRPr/>
              </a:pPr>
              <a:t>‹#›</a:t>
            </a:fld>
            <a:endParaRPr lang="ru-RU"/>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4ED4120-2410-4BF7-9770-24E2AFAE89B3}" type="slidenum">
              <a:rPr lang="ru-RU"/>
              <a:pPr>
                <a:defRPr/>
              </a:pPr>
              <a:t>‹#›</a:t>
            </a:fld>
            <a:endParaRPr lang="ru-RU"/>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DC2FB5C5-04CB-40B9-8FB2-F9BFAE5EE9B8}" type="slidenum">
              <a:rPr lang="ru-RU"/>
              <a:pPr>
                <a:defRPr/>
              </a:pPr>
              <a:t>‹#›</a:t>
            </a:fld>
            <a:endParaRPr lang="ru-RU"/>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39449916-8882-4DBF-BC18-BE1A78CA2EEA}" type="slidenum">
              <a:rPr lang="ru-RU"/>
              <a:pPr>
                <a:defRPr/>
              </a:pPr>
              <a:t>‹#›</a:t>
            </a:fld>
            <a:endParaRPr lang="ru-RU"/>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5A478914-1C87-44C2-8174-7904D2561D55}" type="slidenum">
              <a:rPr lang="ru-RU"/>
              <a:pPr>
                <a:defRPr/>
              </a:pPr>
              <a:t>‹#›</a:t>
            </a:fld>
            <a:endParaRPr lang="ru-RU"/>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E12152A-50D1-4EA6-BF5D-95A9A87E0489}" type="slidenum">
              <a:rPr lang="ru-RU"/>
              <a:pPr>
                <a:defRPr/>
              </a:pPr>
              <a:t>‹#›</a:t>
            </a:fld>
            <a:endParaRPr lang="ru-RU"/>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BEE857C-760B-4721-A18F-0823EDAA24AF}"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1"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fontAlgn="auto">
              <a:spcBef>
                <a:spcPts val="0"/>
              </a:spcBef>
              <a:spcAft>
                <a:spcPts val="0"/>
              </a:spcAft>
              <a:defRPr/>
            </a:lvl1pPr>
          </a:lstStyle>
          <a:p>
            <a:pPr>
              <a:defRPr/>
            </a:pPr>
            <a:fld id="{60E40AFB-33C2-4241-B94E-C33666658778}" type="datetime1">
              <a:rPr lang="ru-RU"/>
              <a:pPr>
                <a:defRPr/>
              </a:pPr>
              <a:t>28.12.2016</a:t>
            </a:fld>
            <a:endParaRPr lang="ru-RU"/>
          </a:p>
        </p:txBody>
      </p:sp>
      <p:sp>
        <p:nvSpPr>
          <p:cNvPr id="6" name="Нижний колонтитул 21"/>
          <p:cNvSpPr>
            <a:spLocks noGrp="1"/>
          </p:cNvSpPr>
          <p:nvPr>
            <p:ph type="ftr" sz="quarter" idx="11"/>
          </p:nvPr>
        </p:nvSpPr>
        <p:spPr/>
        <p:txBody>
          <a:bodyPr/>
          <a:lstStyle>
            <a:lvl1pPr>
              <a:defRPr/>
            </a:lvl1pPr>
          </a:lstStyle>
          <a:p>
            <a:pPr>
              <a:defRPr/>
            </a:pPr>
            <a:endParaRPr lang="ru-RU"/>
          </a:p>
        </p:txBody>
      </p:sp>
      <p:sp>
        <p:nvSpPr>
          <p:cNvPr id="7"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4EA782D8-E035-4507-9F65-5C5F4AD25792}" type="slidenum">
              <a:rPr lang="ru-RU"/>
              <a:pPr>
                <a:defRPr/>
              </a:pPr>
              <a:t>‹#›</a:t>
            </a:fld>
            <a:endParaRPr lang="ru-RU"/>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E4C011B-8B19-4028-9BA1-D55C4D0011AD}" type="slidenum">
              <a:rPr lang="ru-RU"/>
              <a:pPr>
                <a:defRPr/>
              </a:pPr>
              <a:t>‹#›</a:t>
            </a:fld>
            <a:endParaRPr lang="ru-RU"/>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A0EEF47-48FE-4425-A2E1-673134973A41}" type="slidenum">
              <a:rPr lang="ru-RU"/>
              <a:pPr>
                <a:defRPr/>
              </a:pPr>
              <a:t>‹#›</a:t>
            </a:fld>
            <a:endParaRPr lang="ru-RU"/>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9"/>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pPr>
              <a:defRPr/>
            </a:pPr>
            <a:fld id="{41786E98-DB6F-41EB-A97A-F0CA4DAF02F0}" type="slidenum">
              <a:rPr lang="ru-RU"/>
              <a:pPr>
                <a:defRPr/>
              </a:pPr>
              <a:t>‹#›</a:t>
            </a:fld>
            <a:endParaRPr lang="ru-RU"/>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Subtitle 2"/>
          <p:cNvSpPr>
            <a:spLocks noGrp="1"/>
          </p:cNvSpPr>
          <p:nvPr>
            <p:ph type="subTitle" idx="1"/>
          </p:nvPr>
        </p:nvSpPr>
        <p:spPr>
          <a:xfrm>
            <a:off x="1473795" y="5052945"/>
            <a:ext cx="5637011"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614"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9"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10"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9B90092E-3C64-45AF-960C-DE8FA975D6B5}" type="slidenum">
              <a:rPr lang="ru-RU"/>
              <a:pPr>
                <a:defRPr/>
              </a:pPr>
              <a:t>‹#›</a:t>
            </a:fld>
            <a:endParaRPr lang="ru-RU" dirty="0"/>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5" name="Footer Placeholder 4"/>
          <p:cNvSpPr>
            <a:spLocks noGrp="1"/>
          </p:cNvSpPr>
          <p:nvPr>
            <p:ph type="ftr" sz="quarter" idx="15"/>
          </p:nvPr>
        </p:nvSpPr>
        <p:spPr/>
        <p:txBody>
          <a:bodyPr/>
          <a:lstStyle>
            <a:lvl1pPr fontAlgn="base">
              <a:spcBef>
                <a:spcPct val="0"/>
              </a:spcBef>
              <a:spcAft>
                <a:spcPct val="0"/>
              </a:spcAft>
              <a:defRPr dirty="0"/>
            </a:lvl1pPr>
          </a:lstStyle>
          <a:p>
            <a:pPr>
              <a:defRPr/>
            </a:pPr>
            <a:endParaRPr lang="ru-RU"/>
          </a:p>
        </p:txBody>
      </p:sp>
      <p:sp>
        <p:nvSpPr>
          <p:cNvPr id="6" name="Slide Number Placeholder 5"/>
          <p:cNvSpPr>
            <a:spLocks noGrp="1"/>
          </p:cNvSpPr>
          <p:nvPr>
            <p:ph type="sldNum" sz="quarter" idx="16"/>
          </p:nvPr>
        </p:nvSpPr>
        <p:spPr/>
        <p:txBody>
          <a:bodyPr/>
          <a:lstStyle>
            <a:lvl1pPr fontAlgn="base">
              <a:spcBef>
                <a:spcPct val="0"/>
              </a:spcBef>
              <a:spcAft>
                <a:spcPct val="0"/>
              </a:spcAft>
              <a:defRPr smtClean="0"/>
            </a:lvl1pPr>
          </a:lstStyle>
          <a:p>
            <a:pPr>
              <a:defRPr/>
            </a:pPr>
            <a:fld id="{77182DA3-B615-4A25-9565-3A14385C3FE4}" type="slidenum">
              <a:rPr lang="ru-RU"/>
              <a:pPr>
                <a:defRPr/>
              </a:pPr>
              <a:t>‹#›</a:t>
            </a:fld>
            <a:endParaRPr lang="ru-RU" dirty="0"/>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2033195" y="2172648"/>
            <a:ext cx="5966667"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43" y="4607512"/>
            <a:ext cx="5970495"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9"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10"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2626C782-32BD-4E6E-B927-984FF4102886}" type="slidenum">
              <a:rPr lang="ru-RU"/>
              <a:pPr>
                <a:defRPr/>
              </a:pPr>
              <a:t>‹#›</a:t>
            </a:fld>
            <a:endParaRPr lang="ru-RU" dirty="0"/>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3000"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6" name="Footer Placeholder 4"/>
          <p:cNvSpPr>
            <a:spLocks noGrp="1"/>
          </p:cNvSpPr>
          <p:nvPr>
            <p:ph type="ftr" sz="quarter" idx="16"/>
          </p:nvPr>
        </p:nvSpPr>
        <p:spPr/>
        <p:txBody>
          <a:bodyPr/>
          <a:lstStyle>
            <a:lvl1pPr fontAlgn="base">
              <a:spcBef>
                <a:spcPct val="0"/>
              </a:spcBef>
              <a:spcAft>
                <a:spcPct val="0"/>
              </a:spcAft>
              <a:defRPr dirty="0"/>
            </a:lvl1pPr>
          </a:lstStyle>
          <a:p>
            <a:pPr>
              <a:defRPr/>
            </a:pPr>
            <a:endParaRPr lang="ru-RU"/>
          </a:p>
        </p:txBody>
      </p:sp>
      <p:sp>
        <p:nvSpPr>
          <p:cNvPr id="7" name="Slide Number Placeholder 5"/>
          <p:cNvSpPr>
            <a:spLocks noGrp="1"/>
          </p:cNvSpPr>
          <p:nvPr>
            <p:ph type="sldNum" sz="quarter" idx="17"/>
          </p:nvPr>
        </p:nvSpPr>
        <p:spPr/>
        <p:txBody>
          <a:bodyPr/>
          <a:lstStyle>
            <a:lvl1pPr fontAlgn="base">
              <a:spcBef>
                <a:spcPct val="0"/>
              </a:spcBef>
              <a:spcAft>
                <a:spcPct val="0"/>
              </a:spcAft>
              <a:defRPr smtClean="0"/>
            </a:lvl1pPr>
          </a:lstStyle>
          <a:p>
            <a:pPr>
              <a:defRPr/>
            </a:pPr>
            <a:fld id="{31826B58-D162-4FC4-AC38-39B3F2144219}" type="slidenum">
              <a:rPr lang="ru-RU"/>
              <a:pPr>
                <a:defRPr/>
              </a:pPr>
              <a:t>‹#›</a:t>
            </a:fld>
            <a:endParaRPr lang="ru-RU" dirty="0"/>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8"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1"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8"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9"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4D008126-BC4B-4F4D-B19E-187C1DFDBF34}" type="slidenum">
              <a:rPr lang="ru-RU"/>
              <a:pPr>
                <a:defRPr/>
              </a:pPr>
              <a:t>‹#›</a:t>
            </a:fld>
            <a:endParaRPr lang="ru-RU"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4"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5"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58326DD0-1100-4C5C-9B51-2EC62FED17FC}" type="slidenum">
              <a:rPr lang="ru-RU"/>
              <a:pPr>
                <a:defRPr/>
              </a:pPr>
              <a:t>‹#›</a:t>
            </a:fld>
            <a:endParaRPr lang="ru-RU" dirty="0"/>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3"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4"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8F4C9AD5-3A4C-410F-93F0-11362C7AE52D}" type="slidenum">
              <a:rPr lang="ru-RU"/>
              <a:pPr>
                <a:defRPr/>
              </a:pPr>
              <a:t>‹#›</a:t>
            </a:fld>
            <a:endParaRPr lang="ru-RU"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6" name="Прямоугольный треугольник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7" name="Полилиния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mn-lt"/>
              <a:cs typeface="Arial" panose="020B0604020202020204" pitchFamily="34" charset="0"/>
            </a:endParaRPr>
          </a:p>
        </p:txBody>
      </p:sp>
      <p:sp>
        <p:nvSpPr>
          <p:cNvPr id="8" name="Полилиния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mn-lt"/>
              <a:cs typeface="Arial" panose="020B0604020202020204" pitchFamily="34" charset="0"/>
            </a:endParaRPr>
          </a:p>
        </p:txBody>
      </p:sp>
      <p:sp>
        <p:nvSpPr>
          <p:cNvPr id="2" name="Заголовок 1"/>
          <p:cNvSpPr>
            <a:spLocks noGrp="1"/>
          </p:cNvSpPr>
          <p:nvPr>
            <p:ph type="title"/>
          </p:nvPr>
        </p:nvSpPr>
        <p:spPr>
          <a:xfrm>
            <a:off x="609600" y="1176999"/>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fontAlgn="auto">
              <a:spcBef>
                <a:spcPts val="0"/>
              </a:spcBef>
              <a:spcAft>
                <a:spcPts val="0"/>
              </a:spcAft>
              <a:defRPr/>
            </a:lvl1pPr>
          </a:lstStyle>
          <a:p>
            <a:pPr>
              <a:defRPr/>
            </a:pPr>
            <a:fld id="{5A8ABA5A-9C64-4481-81CA-6FB2ED99819F}" type="datetime1">
              <a:rPr lang="ru-RU"/>
              <a:pPr>
                <a:defRPr/>
              </a:pPr>
              <a:t>28.12.2016</a:t>
            </a:fld>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fontAlgn="auto">
              <a:spcBef>
                <a:spcPts val="0"/>
              </a:spcBef>
              <a:spcAft>
                <a:spcPts val="0"/>
              </a:spcAft>
              <a:defRPr>
                <a:latin typeface="+mn-lt"/>
                <a:cs typeface="+mn-cs"/>
              </a:defRPr>
            </a:lvl1pPr>
          </a:lstStyle>
          <a:p>
            <a:pPr>
              <a:defRPr/>
            </a:pPr>
            <a:fld id="{12CB8EFE-22DA-4541-803B-02EDDC0FA52B}" type="slidenum">
              <a:rPr lang="ru-RU"/>
              <a:pPr>
                <a:defRPr/>
              </a:pPr>
              <a:t>‹#›</a:t>
            </a:fld>
            <a:endParaRPr lang="ru-RU"/>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6" y="221020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34" y="731521"/>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7" y="3497803"/>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6"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7"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4431250F-A24A-4C4E-819F-B9DA153992AB}" type="slidenum">
              <a:rPr lang="ru-RU"/>
              <a:pPr>
                <a:defRPr/>
              </a:pPr>
              <a:t>‹#›</a:t>
            </a:fld>
            <a:endParaRPr lang="ru-RU" dirty="0"/>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877893" y="1010486"/>
            <a:ext cx="369411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9"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10" name="Footer Placeholder 5"/>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11" name="Slide Number Placeholder 6"/>
          <p:cNvSpPr>
            <a:spLocks noGrp="1"/>
          </p:cNvSpPr>
          <p:nvPr>
            <p:ph type="sldNum" sz="quarter" idx="12"/>
          </p:nvPr>
        </p:nvSpPr>
        <p:spPr/>
        <p:txBody>
          <a:bodyPr/>
          <a:lstStyle>
            <a:lvl1pPr fontAlgn="base">
              <a:spcBef>
                <a:spcPct val="0"/>
              </a:spcBef>
              <a:spcAft>
                <a:spcPct val="0"/>
              </a:spcAft>
              <a:defRPr smtClean="0"/>
            </a:lvl1pPr>
          </a:lstStyle>
          <a:p>
            <a:pPr>
              <a:defRPr/>
            </a:pPr>
            <a:fld id="{9905B7BC-B9EC-426F-AF44-661CAA35A7E5}" type="slidenum">
              <a:rPr lang="ru-RU"/>
              <a:pPr>
                <a:defRPr/>
              </a:pPr>
              <a:t>‹#›</a:t>
            </a:fld>
            <a:endParaRPr lang="ru-RU" dirty="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5"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D678C25D-C5F9-48CC-A8A8-EBAB6C970A7D}" type="slidenum">
              <a:rPr lang="ru-RU"/>
              <a:pPr>
                <a:defRPr/>
              </a:pPr>
              <a:t>‹#›</a:t>
            </a:fld>
            <a:endParaRPr lang="ru-RU" dirty="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7" y="376522"/>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8" y="731528"/>
            <a:ext cx="4829288"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smtClean="0"/>
            </a:lvl1pPr>
          </a:lstStyle>
          <a:p>
            <a:pPr>
              <a:defRPr/>
            </a:pPr>
            <a:fld id="{95DBE77B-D1F2-468B-9D32-928D214425D7}" type="datetimeFigureOut">
              <a:rPr lang="ru-RU"/>
              <a:pPr>
                <a:defRPr/>
              </a:pPr>
              <a:t>28.12.2016</a:t>
            </a:fld>
            <a:endParaRPr lang="ru-RU" dirty="0"/>
          </a:p>
        </p:txBody>
      </p:sp>
      <p:sp>
        <p:nvSpPr>
          <p:cNvPr id="5" name="Footer Placeholder 4"/>
          <p:cNvSpPr>
            <a:spLocks noGrp="1"/>
          </p:cNvSpPr>
          <p:nvPr>
            <p:ph type="ftr" sz="quarter" idx="11"/>
          </p:nvPr>
        </p:nvSpPr>
        <p:spPr/>
        <p:txBody>
          <a:bodyPr/>
          <a:lstStyle>
            <a:lvl1pPr fontAlgn="base">
              <a:spcBef>
                <a:spcPct val="0"/>
              </a:spcBef>
              <a:spcAft>
                <a:spcPct val="0"/>
              </a:spcAft>
              <a:defRPr dirty="0"/>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lvl1pPr>
          </a:lstStyle>
          <a:p>
            <a:pPr>
              <a:defRPr/>
            </a:pPr>
            <a:fld id="{7C803C36-083D-4517-B470-370D6A7BC5D8}" type="slidenum">
              <a:rPr lang="ru-RU"/>
              <a:pPr>
                <a:defRPr/>
              </a:pPr>
              <a:t>‹#›</a:t>
            </a:fld>
            <a:endParaRPr lang="ru-RU" dirty="0"/>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ubtitle 2"/>
          <p:cNvSpPr>
            <a:spLocks noGrp="1"/>
          </p:cNvSpPr>
          <p:nvPr>
            <p:ph type="subTitle" idx="1"/>
          </p:nvPr>
        </p:nvSpPr>
        <p:spPr>
          <a:xfrm>
            <a:off x="1473794" y="5052925"/>
            <a:ext cx="5637011"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610"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smtClean="0"/>
            </a:lvl1pPr>
          </a:lstStyle>
          <a:p>
            <a:pPr>
              <a:defRPr/>
            </a:pPr>
            <a:fld id="{381B1C2E-E0CE-47BD-A624-09121B4245F7}" type="datetimeFigureOut">
              <a:rPr lang="ru-RU"/>
              <a:pPr>
                <a:defRPr/>
              </a:pPr>
              <a:t>28.12.2016</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smtClean="0"/>
            </a:lvl1pPr>
          </a:lstStyle>
          <a:p>
            <a:pPr>
              <a:defRPr/>
            </a:pPr>
            <a:fld id="{77884CB5-1BF0-467A-A3D2-E1671F222437}" type="slidenum">
              <a:rPr lang="ru-RU"/>
              <a:pPr>
                <a:defRPr/>
              </a:pPr>
              <a:t>‹#›</a:t>
            </a:fld>
            <a:endParaRPr lang="ru-RU"/>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fld id="{5E0E8A30-ACBD-4370-B697-EEE0E490DE66}" type="datetime1">
              <a:rPr lang="ru-RU"/>
              <a:pPr>
                <a:defRPr/>
              </a:pPr>
              <a:t>28.12.2016</a:t>
            </a:fld>
            <a:endParaRPr lang="ru-RU" dirty="0"/>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51456BD2-85BF-4B13-B6EA-9858DE3D61C9}" type="slidenum">
              <a:rPr lang="ru-RU"/>
              <a:pPr>
                <a:defRPr/>
              </a:pPr>
              <a:t>‹#›</a:t>
            </a:fld>
            <a:endParaRPr lang="ru-RU"/>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2033195" y="2172648"/>
            <a:ext cx="5966667"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43" y="4607512"/>
            <a:ext cx="5970495"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smtClean="0"/>
            </a:lvl1pPr>
          </a:lstStyle>
          <a:p>
            <a:pPr>
              <a:defRPr/>
            </a:pPr>
            <a:fld id="{381B1C2E-E0CE-47BD-A624-09121B4245F7}" type="datetimeFigureOut">
              <a:rPr lang="ru-RU"/>
              <a:pPr>
                <a:defRPr/>
              </a:pPr>
              <a:t>28.12.2016</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smtClean="0"/>
            </a:lvl1pPr>
          </a:lstStyle>
          <a:p>
            <a:pPr>
              <a:defRPr/>
            </a:pPr>
            <a:fld id="{A5A5AD19-ABBA-46FB-B7D7-7D605A441A90}" type="slidenum">
              <a:rPr lang="ru-RU"/>
              <a:pPr>
                <a:defRPr/>
              </a:pPr>
              <a:t>‹#›</a:t>
            </a:fld>
            <a:endParaRPr lang="ru-RU"/>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3000"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A301EA4D-7EB7-4126-80F9-DD84CE9A3F95}" type="datetime1">
              <a:rPr lang="ru-RU"/>
              <a:pPr>
                <a:defRPr/>
              </a:pPr>
              <a:t>28.12.2016</a:t>
            </a:fld>
            <a:endParaRPr lang="ru-RU" dirty="0"/>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1A241503-873D-45C7-BF29-EBFB664FC554}" type="slidenum">
              <a:rPr lang="ru-RU"/>
              <a:pPr>
                <a:defRPr/>
              </a:pPr>
              <a:t>‹#›</a:t>
            </a:fld>
            <a:endParaRPr lang="ru-RU"/>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8"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1"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D96C3FA6-5C4D-42F6-A06E-704D5561150C}" type="datetime1">
              <a:rPr lang="ru-RU"/>
              <a:pPr>
                <a:defRPr/>
              </a:pPr>
              <a:t>28.12.2016</a:t>
            </a:fld>
            <a:endParaRPr lang="ru-RU" dirty="0"/>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EE185C37-9F13-4417-B1FF-DCFCB6E89BF1}" type="slidenum">
              <a:rPr lang="ru-RU"/>
              <a:pPr>
                <a:defRPr/>
              </a:pPr>
              <a:t>‹#›</a:t>
            </a:fld>
            <a:endParaRPr lang="ru-RU"/>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E2F6739A-5654-4493-84B5-0260E7E4406D}" type="datetime1">
              <a:rPr lang="ru-RU"/>
              <a:pPr>
                <a:defRPr/>
              </a:pPr>
              <a:t>28.12.2016</a:t>
            </a:fld>
            <a:endParaRPr lang="ru-RU" dirty="0"/>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06279441-0BDA-467F-97F3-ED3B53FEFD03}"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Содержимое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pitchFamily="34" charset="0"/>
                <a:cs typeface="Arial" pitchFamily="34" charset="0"/>
              </a:defRPr>
            </a:lvl1pPr>
          </a:lstStyle>
          <a:p>
            <a:pPr>
              <a:defRPr/>
            </a:pPr>
            <a:fld id="{4F377D15-5B3F-47B2-BCB1-FD0776A9325C}" type="datetime1">
              <a:rPr lang="ru-RU"/>
              <a:pPr>
                <a:defRPr/>
              </a:pPr>
              <a:t>28.12.2016</a:t>
            </a:fld>
            <a:endParaRPr lang="ru-RU" dirty="0"/>
          </a:p>
        </p:txBody>
      </p:sp>
      <p:sp>
        <p:nvSpPr>
          <p:cNvPr id="5" name="Нижний колонтитул 4"/>
          <p:cNvSpPr>
            <a:spLocks noGrp="1"/>
          </p:cNvSpPr>
          <p:nvPr>
            <p:ph type="ftr" sz="quarter" idx="11"/>
          </p:nvPr>
        </p:nvSpPr>
        <p:spPr>
          <a:xfrm>
            <a:off x="457200" y="6481763"/>
            <a:ext cx="4259263" cy="300037"/>
          </a:xfrm>
        </p:spPr>
        <p:txBody>
          <a:bodyPr/>
          <a:lstStyle>
            <a:lvl1pPr>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Arial" panose="020B0604020202020204" pitchFamily="34" charset="0"/>
                <a:cs typeface="+mn-cs"/>
              </a:defRPr>
            </a:lvl1pPr>
          </a:lstStyle>
          <a:p>
            <a:pPr>
              <a:defRPr/>
            </a:pPr>
            <a:fld id="{0E986323-7A97-4A24-A292-9C166BE34282}"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51BCD2E3-3CF6-4B33-9E7F-903AB15DDF60}"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D4E22445-777C-4AAD-920F-625458FCB0A4}" type="slidenum">
              <a:rPr lang="ru-RU"/>
              <a:pPr>
                <a:defRPr/>
              </a:pPr>
              <a:t>‹#›</a:t>
            </a:fld>
            <a:endParaRPr lang="ru-RU"/>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2B900B-B49F-415B-A063-9C5E8CB002F7}" type="datetime1">
              <a:rPr lang="ru-RU"/>
              <a:pPr>
                <a:defRPr/>
              </a:pPr>
              <a:t>28.12.2016</a:t>
            </a:fld>
            <a:endParaRPr lang="ru-RU" dirty="0"/>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4A314483-421A-48EB-B6E8-6BEB278E11FA}" type="slidenum">
              <a:rPr lang="ru-RU"/>
              <a:pPr>
                <a:defRPr/>
              </a:pPr>
              <a:t>‹#›</a:t>
            </a:fld>
            <a:endParaRPr lang="ru-RU"/>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6" y="221018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24" y="731521"/>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6" y="3497803"/>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A9A3D22F-1F68-4264-AB4C-A9C6B1F65E7C}" type="datetime1">
              <a:rPr lang="ru-RU"/>
              <a:pPr>
                <a:defRPr/>
              </a:pPr>
              <a:t>28.12.2016</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092DC7BC-53BF-47FF-A39F-A709D4B9668E}" type="slidenum">
              <a:rPr lang="ru-RU"/>
              <a:pPr>
                <a:defRPr/>
              </a:pPr>
              <a:t>‹#›</a:t>
            </a:fld>
            <a:endParaRPr lang="ru-RU"/>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877888" y="1010486"/>
            <a:ext cx="369411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9"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smtClean="0"/>
            </a:lvl1pPr>
          </a:lstStyle>
          <a:p>
            <a:pPr>
              <a:defRPr/>
            </a:pPr>
            <a:fld id="{381B1C2E-E0CE-47BD-A624-09121B4245F7}" type="datetimeFigureOut">
              <a:rPr lang="ru-RU"/>
              <a:pPr>
                <a:defRPr/>
              </a:pPr>
              <a:t>28.12.2016</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smtClean="0"/>
            </a:lvl1pPr>
          </a:lstStyle>
          <a:p>
            <a:pPr>
              <a:defRPr/>
            </a:pPr>
            <a:fld id="{92DF1ABC-5678-4171-B9AD-883271C90380}" type="slidenum">
              <a:rPr lang="ru-RU"/>
              <a:pPr>
                <a:defRPr/>
              </a:pPr>
              <a:t>‹#›</a:t>
            </a:fld>
            <a:endParaRPr lang="ru-RU"/>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0789CF8-1256-48DF-8C31-FC95D2800363}" type="datetime1">
              <a:rPr lang="ru-RU"/>
              <a:pPr>
                <a:defRPr/>
              </a:pPr>
              <a:t>28.12.2016</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2B1F9CF-BFFA-4B43-A849-82AAF3511054}" type="slidenum">
              <a:rPr lang="ru-RU"/>
              <a:pPr>
                <a:defRPr/>
              </a:pPr>
              <a:t>‹#›</a:t>
            </a:fld>
            <a:endParaRPr lang="ru-RU"/>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7" y="376520"/>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7" y="731525"/>
            <a:ext cx="4829288"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4987935D-3FF6-4872-B5C0-A273525C682F}" type="datetime1">
              <a:rPr lang="ru-RU"/>
              <a:pPr>
                <a:defRPr/>
              </a:pPr>
              <a:t>28.12.2016</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D37AC59-6A94-47B5-9FD3-E9ED1CDFE027}" type="slidenum">
              <a:rPr lang="ru-RU"/>
              <a:pPr>
                <a:defRPr/>
              </a:pPr>
              <a:t>‹#›</a:t>
            </a:fld>
            <a:endParaRPr lang="ru-RU"/>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50289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44424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8159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66935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4695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2"/>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2"/>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619BA20C-F077-45C7-97D9-038D8E675417}"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B6155D53-F163-4E91-9D38-B0373033FB20}" type="slidenum">
              <a:rPr lang="ru-RU"/>
              <a:pPr>
                <a:defRPr/>
              </a:pPr>
              <a:t>‹#›</a:t>
            </a:fld>
            <a:endParaRPr lang="ru-RU"/>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1498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00008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3219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65655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77347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E2F457-47C8-4804-B21A-0F8C30567E9D}" type="datetimeFigureOut">
              <a:rPr lang="ru-RU" smtClean="0">
                <a:solidFill>
                  <a:prstClr val="black">
                    <a:tint val="75000"/>
                  </a:prstClr>
                </a:solidFill>
              </a:rPr>
              <a:pPr/>
              <a:t>28.12.2016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2484B4E-13EE-45F8-961C-E22E577CC8F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35706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77B7A73E-9C98-4CDC-AF6E-BE5783ED7326}"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85F4490C-D551-4BE7-A460-25F5786167A8}" type="slidenum">
              <a:rPr lang="ru-RU"/>
              <a:pPr>
                <a:defRPr/>
              </a:pPr>
              <a:t>‹#›</a:t>
            </a:fld>
            <a:endParaRPr lang="ru-RU"/>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D94F1C8E-1C43-450C-A82B-0324C5044064}"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CCF16683-E9C6-4092-946D-ACB12F3B00C3}" type="slidenum">
              <a:rPr lang="ru-RU"/>
              <a:pPr>
                <a:defRPr/>
              </a:pPr>
              <a:t>‹#›</a:t>
            </a:fld>
            <a:endParaRPr lang="ru-RU"/>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fontAlgn="auto">
              <a:spcBef>
                <a:spcPts val="0"/>
              </a:spcBef>
              <a:spcAft>
                <a:spcPts val="0"/>
              </a:spcAft>
              <a:defRPr/>
            </a:lvl1pPr>
          </a:lstStyle>
          <a:p>
            <a:pPr>
              <a:defRPr/>
            </a:pPr>
            <a:fld id="{5E3D1B3E-E2A4-4C3A-8259-CE6BA32B3BC0}" type="datetime1">
              <a:rPr lang="ru-RU"/>
              <a:pPr>
                <a:defRPr/>
              </a:pPr>
              <a:t>28.12.2016</a:t>
            </a:fld>
            <a:endParaRPr lang="ru-RU"/>
          </a:p>
        </p:txBody>
      </p:sp>
      <p:sp>
        <p:nvSpPr>
          <p:cNvPr id="6"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7"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54519CE6-124A-46D2-B1F9-CCF9766324CC}" type="slidenum">
              <a:rPr lang="ru-RU"/>
              <a:pPr>
                <a:defRPr/>
              </a:pPr>
              <a:t>‹#›</a:t>
            </a:fld>
            <a:endParaRPr lang="ru-RU"/>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9" y="185982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9"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9"/>
          <p:cNvSpPr>
            <a:spLocks noGrp="1"/>
          </p:cNvSpPr>
          <p:nvPr>
            <p:ph type="dt" sz="half" idx="10"/>
          </p:nvPr>
        </p:nvSpPr>
        <p:spPr/>
        <p:txBody>
          <a:bodyPr/>
          <a:lstStyle>
            <a:lvl1pPr fontAlgn="auto">
              <a:spcBef>
                <a:spcPts val="0"/>
              </a:spcBef>
              <a:spcAft>
                <a:spcPts val="0"/>
              </a:spcAft>
              <a:defRPr/>
            </a:lvl1pPr>
          </a:lstStyle>
          <a:p>
            <a:pPr>
              <a:defRPr/>
            </a:pPr>
            <a:fld id="{960C3627-0A97-4DB9-9476-6159D01D8ABB}" type="datetime1">
              <a:rPr lang="ru-RU"/>
              <a:pPr>
                <a:defRPr/>
              </a:pPr>
              <a:t>28.12.2016</a:t>
            </a:fld>
            <a:endParaRPr lang="ru-RU"/>
          </a:p>
        </p:txBody>
      </p:sp>
      <p:sp>
        <p:nvSpPr>
          <p:cNvPr id="8"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9"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67B0437C-6F34-4D14-87AE-49AAEA093165}"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Содержимое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pitchFamily="34" charset="0"/>
                <a:cs typeface="Arial" pitchFamily="34" charset="0"/>
              </a:defRPr>
            </a:lvl1pPr>
          </a:lstStyle>
          <a:p>
            <a:pPr>
              <a:defRPr/>
            </a:pPr>
            <a:fld id="{19D857B5-D192-4336-9EF0-587C86D28F6B}" type="datetime1">
              <a:rPr lang="ru-RU"/>
              <a:pPr>
                <a:defRPr/>
              </a:pPr>
              <a:t>28.12.2016</a:t>
            </a:fld>
            <a:endParaRPr lang="ru-RU" dirty="0"/>
          </a:p>
        </p:txBody>
      </p:sp>
      <p:sp>
        <p:nvSpPr>
          <p:cNvPr id="5" name="Нижний колонтитул 4"/>
          <p:cNvSpPr>
            <a:spLocks noGrp="1"/>
          </p:cNvSpPr>
          <p:nvPr>
            <p:ph type="ftr" sz="quarter" idx="11"/>
          </p:nvPr>
        </p:nvSpPr>
        <p:spPr>
          <a:xfrm>
            <a:off x="457200" y="6481763"/>
            <a:ext cx="4259263" cy="300037"/>
          </a:xfrm>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Arial" panose="020B0604020202020204" pitchFamily="34" charset="0"/>
                <a:cs typeface="+mn-cs"/>
              </a:defRPr>
            </a:lvl1pPr>
          </a:lstStyle>
          <a:p>
            <a:pPr>
              <a:defRPr/>
            </a:pPr>
            <a:fld id="{2AC7CA71-B2E7-43C3-A55A-6554B6ED5571}" type="slidenum">
              <a:rPr lang="ru-RU"/>
              <a:pPr>
                <a:defRPr/>
              </a:pPr>
              <a:t>‹#›</a:t>
            </a:fld>
            <a:endParaRPr lang="ru-RU"/>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fontAlgn="auto">
              <a:spcBef>
                <a:spcPts val="0"/>
              </a:spcBef>
              <a:spcAft>
                <a:spcPts val="0"/>
              </a:spcAft>
              <a:defRPr/>
            </a:lvl1pPr>
          </a:lstStyle>
          <a:p>
            <a:pPr>
              <a:defRPr/>
            </a:pPr>
            <a:fld id="{690E5957-FE81-45E3-9DF2-E6642461EDBF}" type="datetime1">
              <a:rPr lang="ru-RU"/>
              <a:pPr>
                <a:defRPr/>
              </a:pPr>
              <a:t>28.12.2016</a:t>
            </a:fld>
            <a:endParaRPr lang="ru-RU"/>
          </a:p>
        </p:txBody>
      </p:sp>
      <p:sp>
        <p:nvSpPr>
          <p:cNvPr id="4"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5"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5B58A391-D5B7-4AA3-A632-D316E92A90F4}" type="slidenum">
              <a:rPr lang="ru-RU"/>
              <a:pPr>
                <a:defRPr/>
              </a:pPr>
              <a:t>‹#›</a:t>
            </a:fld>
            <a:endParaRPr lang="ru-RU"/>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fontAlgn="auto">
              <a:spcBef>
                <a:spcPts val="0"/>
              </a:spcBef>
              <a:spcAft>
                <a:spcPts val="0"/>
              </a:spcAft>
              <a:defRPr/>
            </a:lvl1pPr>
          </a:lstStyle>
          <a:p>
            <a:pPr>
              <a:defRPr/>
            </a:pPr>
            <a:fld id="{309E0A09-7CC8-481A-952B-55F3D08418E2}" type="datetime1">
              <a:rPr lang="ru-RU"/>
              <a:pPr>
                <a:defRPr/>
              </a:pPr>
              <a:t>28.12.2016</a:t>
            </a:fld>
            <a:endParaRPr lang="ru-RU"/>
          </a:p>
        </p:txBody>
      </p:sp>
      <p:sp>
        <p:nvSpPr>
          <p:cNvPr id="3"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4"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C1C8F80E-4238-4EBA-B2F6-ACBC4B64E279}" type="slidenum">
              <a:rPr lang="ru-RU"/>
              <a:pPr>
                <a:defRPr/>
              </a:pPr>
              <a:t>‹#›</a:t>
            </a:fld>
            <a:endParaRPr lang="ru-RU"/>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1"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fontAlgn="auto">
              <a:spcBef>
                <a:spcPts val="0"/>
              </a:spcBef>
              <a:spcAft>
                <a:spcPts val="0"/>
              </a:spcAft>
              <a:defRPr/>
            </a:lvl1pPr>
          </a:lstStyle>
          <a:p>
            <a:pPr>
              <a:defRPr/>
            </a:pPr>
            <a:fld id="{60E40AFB-33C2-4241-B94E-C33666658778}" type="datetime1">
              <a:rPr lang="ru-RU"/>
              <a:pPr>
                <a:defRPr/>
              </a:pPr>
              <a:t>28.12.2016</a:t>
            </a:fld>
            <a:endParaRPr lang="ru-RU"/>
          </a:p>
        </p:txBody>
      </p:sp>
      <p:sp>
        <p:nvSpPr>
          <p:cNvPr id="6"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7"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4E52DDC8-1576-4781-9638-D99BE65F9F6C}" type="slidenum">
              <a:rPr lang="ru-RU"/>
              <a:pPr>
                <a:defRPr/>
              </a:pPr>
              <a:t>‹#›</a:t>
            </a:fld>
            <a:endParaRPr lang="ru-RU"/>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6" name="Прямоугольный треугольник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7" name="Полилиния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Constantia"/>
              <a:cs typeface="Arial" panose="020B0604020202020204" pitchFamily="34" charset="0"/>
            </a:endParaRPr>
          </a:p>
        </p:txBody>
      </p:sp>
      <p:sp>
        <p:nvSpPr>
          <p:cNvPr id="8" name="Полилиния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Constantia"/>
              <a:cs typeface="Arial" panose="020B0604020202020204" pitchFamily="34" charset="0"/>
            </a:endParaRPr>
          </a:p>
        </p:txBody>
      </p:sp>
      <p:sp>
        <p:nvSpPr>
          <p:cNvPr id="2" name="Заголовок 1"/>
          <p:cNvSpPr>
            <a:spLocks noGrp="1"/>
          </p:cNvSpPr>
          <p:nvPr>
            <p:ph type="title"/>
          </p:nvPr>
        </p:nvSpPr>
        <p:spPr>
          <a:xfrm>
            <a:off x="609600" y="1176999"/>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fontAlgn="auto">
              <a:spcBef>
                <a:spcPts val="0"/>
              </a:spcBef>
              <a:spcAft>
                <a:spcPts val="0"/>
              </a:spcAft>
              <a:defRPr/>
            </a:lvl1pPr>
          </a:lstStyle>
          <a:p>
            <a:pPr>
              <a:defRPr/>
            </a:pPr>
            <a:fld id="{5A8ABA5A-9C64-4481-81CA-6FB2ED99819F}" type="datetime1">
              <a:rPr lang="ru-RU"/>
              <a:pPr>
                <a:defRPr/>
              </a:pPr>
              <a:t>28.12.2016</a:t>
            </a:fld>
            <a:endParaRPr lang="ru-RU"/>
          </a:p>
        </p:txBody>
      </p:sp>
      <p:sp>
        <p:nvSpPr>
          <p:cNvPr id="10" name="Нижний колонтитул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fontAlgn="auto">
              <a:spcBef>
                <a:spcPts val="0"/>
              </a:spcBef>
              <a:spcAft>
                <a:spcPts val="0"/>
              </a:spcAft>
              <a:defRPr>
                <a:latin typeface="+mn-lt"/>
                <a:cs typeface="+mn-cs"/>
              </a:defRPr>
            </a:lvl1pPr>
          </a:lstStyle>
          <a:p>
            <a:pPr>
              <a:defRPr/>
            </a:pPr>
            <a:fld id="{03FDCA21-F69C-48E4-B547-65E85EB81BAF}" type="slidenum">
              <a:rPr lang="ru-RU"/>
              <a:pPr>
                <a:defRPr/>
              </a:pPr>
              <a:t>‹#›</a:t>
            </a:fld>
            <a:endParaRPr lang="ru-RU"/>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51BCD2E3-3CF6-4B33-9E7F-903AB15DDF60}"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BC8276B9-B1D5-4F12-921F-0CFDA04A6957}" type="slidenum">
              <a:rPr lang="ru-RU"/>
              <a:pPr>
                <a:defRPr/>
              </a:pPr>
              <a:t>‹#›</a:t>
            </a:fld>
            <a:endParaRPr lang="ru-RU"/>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2"/>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2"/>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fontAlgn="auto">
              <a:spcBef>
                <a:spcPts val="0"/>
              </a:spcBef>
              <a:spcAft>
                <a:spcPts val="0"/>
              </a:spcAft>
              <a:defRPr/>
            </a:lvl1pPr>
          </a:lstStyle>
          <a:p>
            <a:pPr>
              <a:defRPr/>
            </a:pPr>
            <a:fld id="{619BA20C-F077-45C7-97D9-038D8E675417}" type="datetime1">
              <a:rPr lang="ru-RU"/>
              <a:pPr>
                <a:defRPr/>
              </a:pPr>
              <a:t>28.12.2016</a:t>
            </a:fld>
            <a:endParaRPr lang="ru-RU"/>
          </a:p>
        </p:txBody>
      </p:sp>
      <p:sp>
        <p:nvSpPr>
          <p:cNvPr id="5" name="Нижний колонтитул 21"/>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ru-RU"/>
          </a:p>
        </p:txBody>
      </p:sp>
      <p:sp>
        <p:nvSpPr>
          <p:cNvPr id="6" name="Номер слайда 17"/>
          <p:cNvSpPr>
            <a:spLocks noGrp="1"/>
          </p:cNvSpPr>
          <p:nvPr>
            <p:ph type="sldNum" sz="quarter" idx="12"/>
          </p:nvPr>
        </p:nvSpPr>
        <p:spPr/>
        <p:txBody>
          <a:bodyPr/>
          <a:lstStyle>
            <a:lvl1pPr fontAlgn="auto">
              <a:spcBef>
                <a:spcPts val="0"/>
              </a:spcBef>
              <a:spcAft>
                <a:spcPts val="0"/>
              </a:spcAft>
              <a:defRPr>
                <a:latin typeface="+mn-lt"/>
                <a:cs typeface="+mn-cs"/>
              </a:defRPr>
            </a:lvl1pPr>
          </a:lstStyle>
          <a:p>
            <a:pPr>
              <a:defRPr/>
            </a:pPr>
            <a:fld id="{3A9361E6-4A90-4D12-AA4E-8D8399DB561B}" type="slidenum">
              <a:rPr lang="ru-RU"/>
              <a:pPr>
                <a:defRPr/>
              </a:pPr>
              <a:t>‹#›</a:t>
            </a:fld>
            <a:endParaRPr lang="ru-RU"/>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lang="ru-RU" smtClean="0"/>
              <a:t>Образец заголовка</a:t>
            </a:r>
            <a:endParaRPr lang="en-US"/>
          </a:p>
        </p:txBody>
      </p:sp>
      <p:sp>
        <p:nvSpPr>
          <p:cNvPr id="3" name="Содержимое 2"/>
          <p:cNvSpPr>
            <a:spLocks noGrp="1"/>
          </p:cNvSpPr>
          <p:nvPr>
            <p:ph idx="1"/>
          </p:nvPr>
        </p:nvSpPr>
        <p:spPr>
          <a:xfrm>
            <a:off x="457200" y="1882808"/>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791075" y="6480175"/>
            <a:ext cx="2133600" cy="301625"/>
          </a:xfrm>
        </p:spPr>
        <p:txBody>
          <a:bodyPr/>
          <a:lstStyle>
            <a:lvl1pPr fontAlgn="base">
              <a:spcBef>
                <a:spcPct val="0"/>
              </a:spcBef>
              <a:spcAft>
                <a:spcPct val="0"/>
              </a:spcAft>
              <a:defRPr>
                <a:latin typeface="Arial" pitchFamily="34" charset="0"/>
                <a:cs typeface="Arial" pitchFamily="34" charset="0"/>
              </a:defRPr>
            </a:lvl1pPr>
          </a:lstStyle>
          <a:p>
            <a:pPr>
              <a:defRPr/>
            </a:pPr>
            <a:fld id="{19D857B5-D192-4336-9EF0-587C86D28F6B}" type="datetime1">
              <a:rPr lang="ru-RU"/>
              <a:pPr>
                <a:defRPr/>
              </a:pPr>
              <a:t>28.12.2016</a:t>
            </a:fld>
            <a:endParaRPr lang="ru-RU" dirty="0"/>
          </a:p>
        </p:txBody>
      </p:sp>
      <p:sp>
        <p:nvSpPr>
          <p:cNvPr id="5" name="Нижний колонтитул 4"/>
          <p:cNvSpPr>
            <a:spLocks noGrp="1"/>
          </p:cNvSpPr>
          <p:nvPr>
            <p:ph type="ftr" sz="quarter" idx="11"/>
          </p:nvPr>
        </p:nvSpPr>
        <p:spPr>
          <a:xfrm>
            <a:off x="457200" y="6481763"/>
            <a:ext cx="4259263" cy="300037"/>
          </a:xfrm>
        </p:spPr>
        <p:txBody>
          <a:bodyPr/>
          <a:lstStyle>
            <a:lvl1pPr fontAlgn="auto">
              <a:spcBef>
                <a:spcPts val="0"/>
              </a:spcBef>
              <a:spcAft>
                <a:spcPts val="0"/>
              </a:spcAft>
              <a:defRPr>
                <a:latin typeface="+mn-lt"/>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Arial" panose="020B0604020202020204" pitchFamily="34" charset="0"/>
                <a:cs typeface="+mn-cs"/>
              </a:defRPr>
            </a:lvl1pPr>
          </a:lstStyle>
          <a:p>
            <a:pPr>
              <a:defRPr/>
            </a:pPr>
            <a:fld id="{B9DF698A-4259-4C36-99B9-9F229A5BE5C1}"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9B627119-54A7-4974-9BDE-6855F4E44094}" type="datetime1">
              <a:rPr lang="ru-RU"/>
              <a:pPr>
                <a:defRPr/>
              </a:pPr>
              <a:t>28.12.2016</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0558336-21D7-44BA-8251-B98359666DE3}" type="slidenum">
              <a:rPr lang="ru-RU"/>
              <a:pPr>
                <a:defRPr/>
              </a:pPr>
              <a:t>‹#›</a:t>
            </a:fld>
            <a:endParaRPr lang="ru-R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lvl1pPr>
              <a:defRPr/>
            </a:lvl1pPr>
          </a:lstStyle>
          <a:p>
            <a:pPr>
              <a:defRPr/>
            </a:pPr>
            <a:fld id="{2417AB6C-E678-42D7-BBFE-1FC04642270C}" type="datetime1">
              <a:rPr lang="ru-RU"/>
              <a:pPr>
                <a:defRPr/>
              </a:pPr>
              <a:t>28.12.2016</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099152B-7099-46F7-8CD8-0D5DAA73AE63}" type="slidenum">
              <a:rPr lang="ru-RU"/>
              <a:pPr>
                <a:defRPr/>
              </a:pPr>
              <a:t>‹#›</a:t>
            </a:fld>
            <a:endParaRPr lang="ru-RU"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3"/>
          <p:cNvSpPr>
            <a:spLocks noGrp="1"/>
          </p:cNvSpPr>
          <p:nvPr>
            <p:ph type="dt" sz="half" idx="10"/>
          </p:nvPr>
        </p:nvSpPr>
        <p:spPr/>
        <p:txBody>
          <a:bodyPr/>
          <a:lstStyle>
            <a:lvl1pPr>
              <a:defRPr/>
            </a:lvl1pPr>
          </a:lstStyle>
          <a:p>
            <a:pPr>
              <a:defRPr/>
            </a:pPr>
            <a:fld id="{30A8D9CA-C065-4436-B558-E13EAEB448E2}" type="datetime1">
              <a:rPr lang="ru-RU"/>
              <a:pPr>
                <a:defRPr/>
              </a:pPr>
              <a:t>28.12.2016</a:t>
            </a:fld>
            <a:endParaRPr lang="ru-RU" dirty="0"/>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83147436-81A5-48F1-A14D-31ED08904DA2}" type="slidenum">
              <a:rPr lang="ru-RU"/>
              <a:pPr>
                <a:defRPr/>
              </a:pPr>
              <a:t>‹#›</a:t>
            </a:fld>
            <a:endParaRPr lang="ru-RU"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4"/>
          </p:nvPr>
        </p:nvSpPr>
        <p:spPr/>
        <p:txBody>
          <a:bodyPr/>
          <a:lstStyle>
            <a:lvl1pPr>
              <a:defRPr/>
            </a:lvl1pPr>
          </a:lstStyle>
          <a:p>
            <a:pPr>
              <a:defRPr/>
            </a:pPr>
            <a:fld id="{44C5CAF3-CD79-4614-92BC-366646837E33}" type="datetime1">
              <a:rPr lang="ru-RU"/>
              <a:pPr>
                <a:defRPr/>
              </a:pPr>
              <a:t>28.12.2016</a:t>
            </a:fld>
            <a:endParaRPr lang="ru-RU" dirty="0"/>
          </a:p>
        </p:txBody>
      </p:sp>
      <p:sp>
        <p:nvSpPr>
          <p:cNvPr id="6" name="Footer Placeholder 4"/>
          <p:cNvSpPr>
            <a:spLocks noGrp="1"/>
          </p:cNvSpPr>
          <p:nvPr>
            <p:ph type="ftr" sz="quarter" idx="15"/>
          </p:nvPr>
        </p:nvSpPr>
        <p:spPr/>
        <p:txBody>
          <a:bodyPr/>
          <a:lstStyle>
            <a:lvl1pPr>
              <a:defRPr/>
            </a:lvl1pPr>
          </a:lstStyle>
          <a:p>
            <a:pPr>
              <a:defRPr/>
            </a:pPr>
            <a:endParaRPr lang="ru-RU"/>
          </a:p>
        </p:txBody>
      </p:sp>
      <p:sp>
        <p:nvSpPr>
          <p:cNvPr id="7" name="Slide Number Placeholder 5"/>
          <p:cNvSpPr>
            <a:spLocks noGrp="1"/>
          </p:cNvSpPr>
          <p:nvPr>
            <p:ph type="sldNum" sz="quarter" idx="16"/>
          </p:nvPr>
        </p:nvSpPr>
        <p:spPr/>
        <p:txBody>
          <a:bodyPr/>
          <a:lstStyle>
            <a:lvl1pPr>
              <a:defRPr/>
            </a:lvl1pPr>
          </a:lstStyle>
          <a:p>
            <a:pPr>
              <a:defRPr/>
            </a:pPr>
            <a:fld id="{52FB66DD-C641-41C6-A281-CD1769DF4B17}" type="slidenum">
              <a:rPr lang="ru-RU"/>
              <a:pPr>
                <a:defRPr/>
              </a:pPr>
              <a:t>‹#›</a:t>
            </a:fld>
            <a:endParaRPr lang="ru-RU"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5"/>
          </p:nvPr>
        </p:nvSpPr>
        <p:spPr/>
        <p:txBody>
          <a:bodyPr/>
          <a:lstStyle>
            <a:lvl1pPr>
              <a:defRPr/>
            </a:lvl1pPr>
          </a:lstStyle>
          <a:p>
            <a:pPr>
              <a:defRPr/>
            </a:pPr>
            <a:fld id="{AB3BEFE0-D8D7-4593-B7D0-BD39C3E3E939}" type="datetime1">
              <a:rPr lang="ru-RU"/>
              <a:pPr>
                <a:defRPr/>
              </a:pPr>
              <a:t>28.12.2016</a:t>
            </a:fld>
            <a:endParaRPr lang="ru-RU" dirty="0"/>
          </a:p>
        </p:txBody>
      </p:sp>
      <p:sp>
        <p:nvSpPr>
          <p:cNvPr id="8" name="Footer Placeholder 4"/>
          <p:cNvSpPr>
            <a:spLocks noGrp="1"/>
          </p:cNvSpPr>
          <p:nvPr>
            <p:ph type="ftr" sz="quarter" idx="16"/>
          </p:nvPr>
        </p:nvSpPr>
        <p:spPr/>
        <p:txBody>
          <a:bodyPr/>
          <a:lstStyle>
            <a:lvl1pPr>
              <a:defRPr/>
            </a:lvl1pPr>
          </a:lstStyle>
          <a:p>
            <a:pPr>
              <a:defRPr/>
            </a:pPr>
            <a:endParaRPr lang="ru-RU"/>
          </a:p>
        </p:txBody>
      </p:sp>
      <p:sp>
        <p:nvSpPr>
          <p:cNvPr id="9" name="Slide Number Placeholder 5"/>
          <p:cNvSpPr>
            <a:spLocks noGrp="1"/>
          </p:cNvSpPr>
          <p:nvPr>
            <p:ph type="sldNum" sz="quarter" idx="17"/>
          </p:nvPr>
        </p:nvSpPr>
        <p:spPr/>
        <p:txBody>
          <a:bodyPr/>
          <a:lstStyle>
            <a:lvl1pPr>
              <a:defRPr/>
            </a:lvl1pPr>
          </a:lstStyle>
          <a:p>
            <a:pPr>
              <a:defRPr/>
            </a:pPr>
            <a:fld id="{4FD6D9BE-F142-451B-8878-3DD6B08DEFFB}" type="slidenum">
              <a:rPr lang="ru-RU"/>
              <a:pPr>
                <a:defRPr/>
              </a:pPr>
              <a:t>‹#›</a:t>
            </a:fld>
            <a:endParaRPr lang="ru-RU"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C9A14ADF-F357-4000-9CED-2445A8F619E6}" type="datetime1">
              <a:rPr lang="ru-RU"/>
              <a:pPr>
                <a:defRPr/>
              </a:pPr>
              <a:t>28.12.2016</a:t>
            </a:fld>
            <a:endParaRPr lang="ru-RU" dirty="0"/>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92EA1A86-AC02-410A-9C5A-988BACA7D2A1}" type="slidenum">
              <a:rPr lang="ru-RU"/>
              <a:pPr>
                <a:defRPr/>
              </a:pPr>
              <a:t>‹#›</a:t>
            </a:fld>
            <a:endParaRPr lang="ru-RU"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786C75-7AEC-4DB6-8B28-C75A311C850F}" type="datetime1">
              <a:rPr lang="ru-RU"/>
              <a:pPr>
                <a:defRPr/>
              </a:pPr>
              <a:t>28.12.2016</a:t>
            </a:fld>
            <a:endParaRPr lang="ru-RU" dirty="0"/>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579156BC-FED7-4E1D-B33F-BB39A0484FA5}"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ый треугольник 3"/>
          <p:cNvSpPr/>
          <p:nvPr/>
        </p:nvSpPr>
        <p:spPr>
          <a:xfrm flipV="1">
            <a:off x="7938" y="6350"/>
            <a:ext cx="9128125"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Равнобедренный треугольник 4"/>
          <p:cNvSpPr/>
          <p:nvPr/>
        </p:nvSpPr>
        <p:spPr>
          <a:xfrm rot="5400000" flipV="1">
            <a:off x="7554119" y="308769"/>
            <a:ext cx="1893888" cy="1295400"/>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6" name="Прямая соединительная линия 5"/>
          <p:cNvCxnSpPr/>
          <p:nvPr/>
        </p:nvCxnSpPr>
        <p:spPr>
          <a:xfrm rot="10800000">
            <a:off x="6467475"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Прямая соединительная линия 6"/>
          <p:cNvCxnSpPr/>
          <p:nvPr/>
        </p:nvCxnSpPr>
        <p:spPr>
          <a:xfrm flipV="1">
            <a:off x="0" y="6350"/>
            <a:ext cx="9136063"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6"/>
            <a:ext cx="7239000" cy="1362075"/>
          </a:xfrm>
        </p:spPr>
        <p:txBody>
          <a:bodyPr/>
          <a:lstStyle>
            <a:lvl1pPr marL="0" algn="l">
              <a:buNone/>
              <a:defRPr sz="3600" b="1"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Дата 3"/>
          <p:cNvSpPr>
            <a:spLocks noGrp="1"/>
          </p:cNvSpPr>
          <p:nvPr>
            <p:ph type="dt" sz="half" idx="10"/>
          </p:nvPr>
        </p:nvSpPr>
        <p:spPr>
          <a:xfrm>
            <a:off x="6956425" y="6477000"/>
            <a:ext cx="2133600" cy="304800"/>
          </a:xfrm>
        </p:spPr>
        <p:txBody>
          <a:bodyPr/>
          <a:lstStyle>
            <a:lvl1pPr fontAlgn="base">
              <a:spcBef>
                <a:spcPct val="0"/>
              </a:spcBef>
              <a:spcAft>
                <a:spcPct val="0"/>
              </a:spcAft>
              <a:defRPr>
                <a:latin typeface="Arial" pitchFamily="34" charset="0"/>
                <a:cs typeface="Arial" pitchFamily="34" charset="0"/>
              </a:defRPr>
            </a:lvl1pPr>
          </a:lstStyle>
          <a:p>
            <a:pPr>
              <a:defRPr/>
            </a:pPr>
            <a:fld id="{D125D4B7-F7A2-44D1-9DBC-6D7FFF8B91DE}" type="datetime1">
              <a:rPr lang="ru-RU"/>
              <a:pPr>
                <a:defRPr/>
              </a:pPr>
              <a:t>28.12.2016</a:t>
            </a:fld>
            <a:endParaRPr lang="ru-RU" dirty="0"/>
          </a:p>
        </p:txBody>
      </p:sp>
      <p:sp>
        <p:nvSpPr>
          <p:cNvPr id="9" name="Нижний колонтитул 4"/>
          <p:cNvSpPr>
            <a:spLocks noGrp="1"/>
          </p:cNvSpPr>
          <p:nvPr>
            <p:ph type="ftr" sz="quarter" idx="11"/>
          </p:nvPr>
        </p:nvSpPr>
        <p:spPr>
          <a:xfrm>
            <a:off x="2619375" y="6481763"/>
            <a:ext cx="4260850" cy="300037"/>
          </a:xfrm>
        </p:spPr>
        <p:txBody>
          <a:bodyPr/>
          <a:lstStyle>
            <a:lvl1pPr>
              <a:defRPr>
                <a:latin typeface="Arial" charset="0"/>
                <a:cs typeface="Arial" charset="0"/>
              </a:defRPr>
            </a:lvl1pPr>
          </a:lstStyle>
          <a:p>
            <a:pPr>
              <a:defRPr/>
            </a:pPr>
            <a:endParaRPr lang="ru-RU"/>
          </a:p>
        </p:txBody>
      </p:sp>
      <p:sp>
        <p:nvSpPr>
          <p:cNvPr id="10" name="Номер слайда 5"/>
          <p:cNvSpPr>
            <a:spLocks noGrp="1"/>
          </p:cNvSpPr>
          <p:nvPr>
            <p:ph type="sldNum" sz="quarter" idx="12"/>
          </p:nvPr>
        </p:nvSpPr>
        <p:spPr>
          <a:xfrm>
            <a:off x="8450263" y="809625"/>
            <a:ext cx="503237" cy="300038"/>
          </a:xfrm>
        </p:spPr>
        <p:txBody>
          <a:bodyPr/>
          <a:lstStyle>
            <a:lvl1pPr fontAlgn="auto">
              <a:spcBef>
                <a:spcPts val="0"/>
              </a:spcBef>
              <a:spcAft>
                <a:spcPts val="0"/>
              </a:spcAft>
              <a:defRPr>
                <a:latin typeface="Arial" panose="020B0604020202020204" pitchFamily="34" charset="0"/>
                <a:cs typeface="+mn-cs"/>
              </a:defRPr>
            </a:lvl1pPr>
          </a:lstStyle>
          <a:p>
            <a:pPr>
              <a:defRPr/>
            </a:pPr>
            <a:fld id="{4954F252-62F5-45F1-93E0-8FDA48E8D492}"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9F3ACF11-3174-4F5E-B6F7-D99093CA089B}" type="datetime1">
              <a:rPr lang="ru-RU"/>
              <a:pPr>
                <a:defRPr/>
              </a:pPr>
              <a:t>28.12.2016</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C4A60751-33DD-439B-9E46-A2370052543B}" type="slidenum">
              <a:rPr lang="ru-RU"/>
              <a:pPr>
                <a:defRPr/>
              </a:pPr>
              <a:t>‹#›</a:t>
            </a:fld>
            <a:endParaRPr lang="ru-RU"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8E280FE6-C673-4E0B-AFDC-E8CFB1F9D851}" type="datetime1">
              <a:rPr lang="ru-RU"/>
              <a:pPr>
                <a:defRPr/>
              </a:pPr>
              <a:t>28.12.2016</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FAE11CC0-03AF-454D-86FC-89DD6AAFE840}" type="slidenum">
              <a:rPr lang="ru-RU"/>
              <a:pPr>
                <a:defRPr/>
              </a:pPr>
              <a:t>‹#›</a:t>
            </a:fld>
            <a:endParaRPr lang="ru-RU"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A1F828F3-B09D-497E-8622-35EA95D8618B}" type="datetime1">
              <a:rPr lang="ru-RU"/>
              <a:pPr>
                <a:defRPr/>
              </a:pPr>
              <a:t>28.12.2016</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D90475A-BF19-46C9-BC4C-9F9354C973CB}" type="slidenum">
              <a:rPr lang="ru-RU"/>
              <a:pPr>
                <a:defRPr/>
              </a:pPr>
              <a:t>‹#›</a:t>
            </a:fld>
            <a:endParaRPr lang="ru-RU"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C3C3286C-6FE4-45B7-8AE0-AC1AA078E676}" type="datetime1">
              <a:rPr lang="ru-RU"/>
              <a:pPr>
                <a:defRPr/>
              </a:pPr>
              <a:t>28.12.2016</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F50F073-F68F-446D-9EE6-BA93B956EB43}" type="slidenum">
              <a:rPr lang="ru-RU"/>
              <a:pPr>
                <a:defRPr/>
              </a:pPr>
              <a:t>‹#›</a:t>
            </a:fld>
            <a:endParaRPr lang="ru-RU"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335C0A5-4AEA-4021-8A17-57D4033733E4}"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87E698D-BDB2-4CC6-BEC6-17AF8D16AEC4}"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2E69B56-E06B-4C1A-9240-E743E7EFBF73}"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A2EE9CF-D1EC-44AC-BBCB-6D228D9B79B9}" type="slidenum">
              <a:rPr lang="ru-RU"/>
              <a:pPr>
                <a:defRPr/>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EAE123A-2EB5-43E8-AF09-D548630E4CC8}"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AF7558D-C069-4C57-BCD4-5D5E51A305ED}" type="slidenum">
              <a:rPr lang="ru-RU"/>
              <a:pPr>
                <a:defRPr/>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B35513F-D2BD-4A28-9010-C95D6822F7DA}" type="datetime1">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04201CF-1106-4C36-9713-3E139259F1F2}" type="slidenum">
              <a:rPr lang="ru-RU"/>
              <a:pPr>
                <a:defRPr/>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C5B0127-E9FC-4E84-AA97-6C14C2570571}" type="datetime1">
              <a:rPr lang="ru-RU"/>
              <a:pPr>
                <a:defRPr/>
              </a:pPr>
              <a:t>28.12.2016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3895F49-C3E7-4B8A-AAAF-4FB0DE100512}" type="slidenum">
              <a:rPr lang="ru-RU"/>
              <a:pPr>
                <a:defRPr/>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327838F-3FF2-4508-BCAD-42C1BE90F415}" type="datetime1">
              <a:rPr lang="ru-RU"/>
              <a:pPr>
                <a:defRPr/>
              </a:pPr>
              <a:t>28.12.2016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D73FE545-0B9D-4090-9F85-32A488D1B19D}"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lang="ru-RU" smtClean="0"/>
              <a:t>Образец заголовка</a:t>
            </a:r>
            <a:endParaRPr lang="en-US"/>
          </a:p>
        </p:txBody>
      </p:sp>
      <p:sp>
        <p:nvSpPr>
          <p:cNvPr id="3" name="Содержимое 2"/>
          <p:cNvSpPr>
            <a:spLocks noGrp="1"/>
          </p:cNvSpPr>
          <p:nvPr>
            <p:ph sz="half" idx="1"/>
          </p:nvPr>
        </p:nvSpPr>
        <p:spPr>
          <a:xfrm>
            <a:off x="457200" y="172244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72244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31E10FB-96D5-4F24-BAC4-64DA5A1C1809}" type="datetime1">
              <a:rPr lang="ru-RU"/>
              <a:pPr>
                <a:defRPr/>
              </a:pPr>
              <a:t>28.12.2016</a:t>
            </a:fld>
            <a:endParaRPr lang="ru-RU" dirty="0"/>
          </a:p>
        </p:txBody>
      </p:sp>
      <p:sp>
        <p:nvSpPr>
          <p:cNvPr id="6" name="Нижний колонтитул 5"/>
          <p:cNvSpPr>
            <a:spLocks noGrp="1"/>
          </p:cNvSpPr>
          <p:nvPr>
            <p:ph type="ftr" sz="quarter" idx="11"/>
          </p:nvPr>
        </p:nvSpPr>
        <p:spPr/>
        <p:txBody>
          <a:bodyPr/>
          <a:lstStyle>
            <a:lvl1pPr>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auto">
              <a:spcBef>
                <a:spcPts val="0"/>
              </a:spcBef>
              <a:spcAft>
                <a:spcPts val="0"/>
              </a:spcAft>
              <a:defRPr>
                <a:latin typeface="Arial" panose="020B0604020202020204" pitchFamily="34" charset="0"/>
                <a:cs typeface="+mn-cs"/>
              </a:defRPr>
            </a:lvl1pPr>
          </a:lstStyle>
          <a:p>
            <a:pPr>
              <a:defRPr/>
            </a:pPr>
            <a:fld id="{D58DBB6A-205A-451C-984F-96496FDA6F01}" type="slidenum">
              <a:rPr lang="ru-RU"/>
              <a:pPr>
                <a:defRPr/>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182C6F8-AD4A-4186-945D-1C5C3ED54B71}" type="datetime1">
              <a:rPr lang="ru-RU"/>
              <a:pPr>
                <a:defRPr/>
              </a:pPr>
              <a:t>28.12.2016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C553E85-8D62-4936-A849-7B54C51683C8}" type="slidenum">
              <a:rPr lang="ru-RU"/>
              <a:pPr>
                <a:defRPr/>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CB5226F-3C8D-4916-942D-9849E4EA7E3E}" type="datetime1">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FBD8F6C-F771-4D06-9641-C16D8A2B3DA4}" type="slidenum">
              <a:rPr lang="ru-RU"/>
              <a:pPr>
                <a:defRPr/>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F027A55-4599-4899-8BEF-2AF4D7EBD770}" type="datetime1">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CE91F54-E9D4-4966-8074-0F565BC91E8A}" type="slidenum">
              <a:rPr lang="ru-RU"/>
              <a:pPr>
                <a:defRPr/>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C5D8265-CC80-409F-9ACE-998DAFB10C0D}"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4C45929-5023-4C5B-81AD-BA54241C0AF5}" type="slidenum">
              <a:rPr lang="ru-RU"/>
              <a:pPr>
                <a:defRPr/>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855AFE5-C6B7-4E48-A8D8-16752BD0EA36}"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666359-1EAC-44C6-BC8F-09C357132E36}" type="slidenum">
              <a:rPr lang="ru-RU"/>
              <a:pPr>
                <a:defRPr/>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6CB6161-A552-48AF-B890-75E9B4625954}" type="slidenum">
              <a:rPr lang="ru-RU"/>
              <a:pPr>
                <a:defRPr/>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51CE9F5-B49C-4698-9899-182F0A4700F0}" type="slidenum">
              <a:rPr lang="ru-RU"/>
              <a:pPr>
                <a:defRPr/>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7DB5A51-F211-47FD-8B67-0EDD14D3CFB9}" type="slidenum">
              <a:rPr lang="ru-RU"/>
              <a:pPr>
                <a:defRPr/>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6F1034C-DAB3-4F6E-9F21-2F3E282F9054}" type="slidenum">
              <a:rPr lang="ru-RU"/>
              <a:pPr>
                <a:defRPr/>
              </a:pPr>
              <a:t>‹#›</a:t>
            </a:fld>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5BC001C-1590-4067-B677-6876829C3A6B}"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u-RU" smtClean="0"/>
              <a:t>Образец заголовка</a:t>
            </a:r>
            <a:endParaRPr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a:xfrm>
            <a:off x="4791075" y="6481763"/>
            <a:ext cx="2132013" cy="301625"/>
          </a:xfrm>
        </p:spPr>
        <p:txBody>
          <a:bodyPr/>
          <a:lstStyle>
            <a:lvl1pPr fontAlgn="base">
              <a:spcBef>
                <a:spcPct val="0"/>
              </a:spcBef>
              <a:spcAft>
                <a:spcPct val="0"/>
              </a:spcAft>
              <a:defRPr>
                <a:latin typeface="Arial" pitchFamily="34" charset="0"/>
                <a:cs typeface="Arial" pitchFamily="34" charset="0"/>
              </a:defRPr>
            </a:lvl1pPr>
          </a:lstStyle>
          <a:p>
            <a:pPr>
              <a:defRPr/>
            </a:pPr>
            <a:fld id="{B6B47CCE-2147-4FBF-9DBC-5F01D8BE0487}" type="datetime1">
              <a:rPr lang="ru-RU"/>
              <a:pPr>
                <a:defRPr/>
              </a:pPr>
              <a:t>28.12.2016</a:t>
            </a:fld>
            <a:endParaRPr lang="ru-RU" dirty="0"/>
          </a:p>
        </p:txBody>
      </p:sp>
      <p:sp>
        <p:nvSpPr>
          <p:cNvPr id="8" name="Нижний колонтитул 7"/>
          <p:cNvSpPr>
            <a:spLocks noGrp="1"/>
          </p:cNvSpPr>
          <p:nvPr>
            <p:ph type="ftr" sz="quarter" idx="11"/>
          </p:nvPr>
        </p:nvSpPr>
        <p:spPr>
          <a:xfrm>
            <a:off x="457200" y="6481763"/>
            <a:ext cx="4260850" cy="301625"/>
          </a:xfrm>
        </p:spPr>
        <p:txBody>
          <a:bodyPr/>
          <a:lstStyle>
            <a:lvl1pPr>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a:xfrm>
            <a:off x="7589838" y="6483350"/>
            <a:ext cx="501650" cy="301625"/>
          </a:xfrm>
        </p:spPr>
        <p:txBody>
          <a:bodyPr/>
          <a:lstStyle>
            <a:lvl1pPr fontAlgn="auto">
              <a:spcBef>
                <a:spcPts val="0"/>
              </a:spcBef>
              <a:spcAft>
                <a:spcPts val="0"/>
              </a:spcAft>
              <a:defRPr>
                <a:latin typeface="Arial" panose="020B0604020202020204" pitchFamily="34" charset="0"/>
                <a:cs typeface="+mn-cs"/>
              </a:defRPr>
            </a:lvl1pPr>
          </a:lstStyle>
          <a:p>
            <a:pPr>
              <a:defRPr/>
            </a:pPr>
            <a:fld id="{BC91D4BE-BD2D-4D91-90DA-04A78137D1B9}"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B9EFFFB-579A-4C8C-A577-C0D786B0D7A3}" type="slidenum">
              <a:rPr lang="ru-RU"/>
              <a:pPr>
                <a:defRPr/>
              </a:pPr>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2EB488B2-0C0B-4894-B621-C66F697B6EC8}" type="slidenum">
              <a:rPr lang="ru-RU"/>
              <a:pPr>
                <a:defRPr/>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DCE61CE-F200-4D79-96B4-E9FA3054E31E}" type="slidenum">
              <a:rPr lang="ru-RU"/>
              <a:pPr>
                <a:defRPr/>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B207DEA-80E6-472D-BAA7-94D183947695}" type="slidenum">
              <a:rPr lang="ru-RU"/>
              <a:pPr>
                <a:defRPr/>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8F23811-99B5-4438-BA6E-6B60781588A8}" type="slidenum">
              <a:rPr lang="ru-RU"/>
              <a:pPr>
                <a:defRPr/>
              </a:pPr>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81B1C2E-E0CE-47BD-A624-09121B4245F7}"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B5BE774-C58D-43AA-86AA-59309CDA84A5}" type="slidenum">
              <a:rPr lang="ru-RU"/>
              <a:pPr>
                <a:defRPr/>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9"/>
          <p:cNvSpPr>
            <a:spLocks noGrp="1"/>
          </p:cNvSpPr>
          <p:nvPr>
            <p:ph type="dt" sz="half" idx="10"/>
          </p:nvPr>
        </p:nvSpPr>
        <p:spPr/>
        <p:txBody>
          <a:bodyPr/>
          <a:lstStyle>
            <a:lvl1pPr fontAlgn="base">
              <a:spcBef>
                <a:spcPct val="0"/>
              </a:spcBef>
              <a:spcAft>
                <a:spcPct val="0"/>
              </a:spcAft>
              <a:defRPr>
                <a:solidFill>
                  <a:srgbClr val="DBF5F9">
                    <a:shade val="90000"/>
                  </a:srgbClr>
                </a:solidFill>
                <a:latin typeface="Arial" charset="0"/>
              </a:defRPr>
            </a:lvl1pPr>
          </a:lstStyle>
          <a:p>
            <a:pPr>
              <a:defRPr/>
            </a:pPr>
            <a:fld id="{AE998E2C-409F-4D5A-9681-97BC9F615AD1}" type="datetimeFigureOut">
              <a:rPr lang="ru-RU"/>
              <a:pPr>
                <a:defRPr/>
              </a:pPr>
              <a:t>28.12.2016</a:t>
            </a:fld>
            <a:endParaRPr lang="ru-RU"/>
          </a:p>
        </p:txBody>
      </p:sp>
      <p:sp>
        <p:nvSpPr>
          <p:cNvPr id="5" name="Нижний колонтитул 18"/>
          <p:cNvSpPr>
            <a:spLocks noGrp="1"/>
          </p:cNvSpPr>
          <p:nvPr>
            <p:ph type="ftr" sz="quarter" idx="11"/>
          </p:nvPr>
        </p:nvSpPr>
        <p:spPr/>
        <p:txBody>
          <a:bodyPr/>
          <a:lstStyle>
            <a:lvl1pPr fontAlgn="base">
              <a:spcBef>
                <a:spcPct val="0"/>
              </a:spcBef>
              <a:spcAft>
                <a:spcPct val="0"/>
              </a:spcAft>
              <a:defRPr>
                <a:solidFill>
                  <a:srgbClr val="DBF5F9">
                    <a:shade val="90000"/>
                  </a:srgbClr>
                </a:solidFill>
                <a:latin typeface="Arial" charset="0"/>
              </a:defRPr>
            </a:lvl1pPr>
          </a:lstStyle>
          <a:p>
            <a:pPr>
              <a:defRPr/>
            </a:pPr>
            <a:endParaRPr lang="ru-RU"/>
          </a:p>
        </p:txBody>
      </p:sp>
      <p:sp>
        <p:nvSpPr>
          <p:cNvPr id="6" name="Номер слайда 26"/>
          <p:cNvSpPr>
            <a:spLocks noGrp="1"/>
          </p:cNvSpPr>
          <p:nvPr>
            <p:ph type="sldNum" sz="quarter" idx="12"/>
          </p:nvPr>
        </p:nvSpPr>
        <p:spPr/>
        <p:txBody>
          <a:bodyPr/>
          <a:lstStyle>
            <a:lvl1pPr fontAlgn="base">
              <a:spcBef>
                <a:spcPct val="0"/>
              </a:spcBef>
              <a:spcAft>
                <a:spcPct val="0"/>
              </a:spcAft>
              <a:defRPr>
                <a:solidFill>
                  <a:srgbClr val="DBF5F9">
                    <a:shade val="90000"/>
                  </a:srgbClr>
                </a:solidFill>
                <a:latin typeface="Arial" charset="0"/>
              </a:defRPr>
            </a:lvl1pPr>
          </a:lstStyle>
          <a:p>
            <a:pPr>
              <a:defRPr/>
            </a:pPr>
            <a:fld id="{DCCE1990-C5F3-419C-96B2-A907100537CA}"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A07F9C0-CE1E-4B8B-B315-1D832D0CDB0B}" type="slidenum">
              <a:rPr lang="ru-RU"/>
              <a:pPr>
                <a:defRPr/>
              </a:pPr>
              <a:t>‹#›</a:t>
            </a:fld>
            <a:endParaRPr lang="ru-R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solidFill>
                  <a:srgbClr val="DBF5F9">
                    <a:shade val="90000"/>
                  </a:srgbClr>
                </a:solidFill>
                <a:latin typeface="Arial" charset="0"/>
              </a:defRPr>
            </a:lvl1pPr>
          </a:lstStyle>
          <a:p>
            <a:pPr>
              <a:defRPr/>
            </a:pPr>
            <a:fld id="{AE998E2C-409F-4D5A-9681-97BC9F615AD1}"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solidFill>
                  <a:srgbClr val="DBF5F9">
                    <a:shade val="90000"/>
                  </a:srgbClr>
                </a:solidFill>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solidFill>
                  <a:srgbClr val="DBF5F9">
                    <a:shade val="90000"/>
                  </a:srgbClr>
                </a:solidFill>
                <a:latin typeface="Arial" charset="0"/>
              </a:defRPr>
            </a:lvl1pPr>
          </a:lstStyle>
          <a:p>
            <a:pPr>
              <a:defRPr/>
            </a:pPr>
            <a:fld id="{02D10BCC-7A8D-4928-AFBA-A6D1C25FA898}"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41FE61E-B66D-4D1C-804A-F9711B9FBEF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228E0A4-08B2-4E5B-932F-DC49BC7523EC}" type="datetime1">
              <a:rPr lang="ru-RU"/>
              <a:pPr>
                <a:defRPr/>
              </a:pPr>
              <a:t>28.12.2016</a:t>
            </a:fld>
            <a:endParaRPr lang="ru-RU" dirty="0"/>
          </a:p>
        </p:txBody>
      </p:sp>
      <p:sp>
        <p:nvSpPr>
          <p:cNvPr id="4" name="Нижний колонтитул 3"/>
          <p:cNvSpPr>
            <a:spLocks noGrp="1"/>
          </p:cNvSpPr>
          <p:nvPr>
            <p:ph type="ftr" sz="quarter" idx="11"/>
          </p:nvPr>
        </p:nvSpPr>
        <p:spPr/>
        <p:txBody>
          <a:bodyPr/>
          <a:lstStyle>
            <a:lvl1pPr>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auto">
              <a:spcBef>
                <a:spcPts val="0"/>
              </a:spcBef>
              <a:spcAft>
                <a:spcPts val="0"/>
              </a:spcAft>
              <a:defRPr>
                <a:latin typeface="Arial" panose="020B0604020202020204" pitchFamily="34" charset="0"/>
                <a:cs typeface="+mn-cs"/>
              </a:defRPr>
            </a:lvl1pPr>
          </a:lstStyle>
          <a:p>
            <a:pPr>
              <a:defRPr/>
            </a:pPr>
            <a:fld id="{D1CF4D11-F085-4687-8554-CF9D17AF7A89}" type="slidenum">
              <a:rPr lang="ru-RU"/>
              <a:pPr>
                <a:defRPr/>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2E13B6B-B75B-40C0-B783-F425E069C8F7}" type="slidenum">
              <a:rPr lang="ru-RU"/>
              <a:pPr>
                <a:defRPr/>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2EF68DF-D97D-4A9E-B379-E63B4D217FA0}" type="slidenum">
              <a:rPr lang="ru-RU"/>
              <a:pPr>
                <a:defRPr/>
              </a:pPr>
              <a:t>‹#›</a:t>
            </a:fld>
            <a:endParaRPr lang="ru-R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8D39C15-FC96-498C-9BEE-52D3A64644BD}" type="slidenum">
              <a:rPr lang="ru-RU"/>
              <a:pPr>
                <a:defRPr/>
              </a:pPr>
              <a:t>‹#›</a:t>
            </a:fld>
            <a:endParaRPr lang="ru-R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4D72152-094B-4D6C-A446-FC4B948FE2B9}" type="slidenum">
              <a:rPr lang="ru-RU"/>
              <a:pPr>
                <a:defRPr/>
              </a:pPr>
              <a:t>‹#›</a:t>
            </a:fld>
            <a:endParaRPr lang="ru-R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оугольник с одним вырезанным скругленным углом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Прямоугольный треугольник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onstantia"/>
            </a:endParaRPr>
          </a:p>
        </p:txBody>
      </p:sp>
      <p:sp>
        <p:nvSpPr>
          <p:cNvPr id="8"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onstantia"/>
            </a:endParaRPr>
          </a:p>
        </p:txBody>
      </p:sp>
      <p:sp>
        <p:nvSpPr>
          <p:cNvPr id="2" name="Заголовок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ru-RU" smtClean="0"/>
              <a:t>Образец заголовка</a:t>
            </a:r>
            <a:endParaRPr lang="en-US"/>
          </a:p>
        </p:txBody>
      </p:sp>
      <p:sp>
        <p:nvSpPr>
          <p:cNvPr id="4" name="Текст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ru-RU" smtClean="0"/>
              <a:t>Образец текста</a:t>
            </a: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10" name="Нижний колонтитул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11" name="Номер слайда 6"/>
          <p:cNvSpPr>
            <a:spLocks noGrp="1"/>
          </p:cNvSpPr>
          <p:nvPr>
            <p:ph type="sldNum" sz="quarter" idx="12"/>
          </p:nvPr>
        </p:nvSpPr>
        <p:spPr>
          <a:xfrm>
            <a:off x="8077200" y="6356350"/>
            <a:ext cx="609600" cy="365125"/>
          </a:xfrm>
        </p:spPr>
        <p:txBody>
          <a:bodyPr/>
          <a:lstStyle>
            <a:lvl1pPr fontAlgn="base">
              <a:spcBef>
                <a:spcPct val="0"/>
              </a:spcBef>
              <a:spcAft>
                <a:spcPct val="0"/>
              </a:spcAft>
              <a:defRPr>
                <a:latin typeface="Arial" charset="0"/>
              </a:defRPr>
            </a:lvl1pPr>
          </a:lstStyle>
          <a:p>
            <a:pPr>
              <a:defRPr/>
            </a:pPr>
            <a:fld id="{D4181E86-9525-40EF-9018-BA245747BDD1}" type="slidenum">
              <a:rPr lang="ru-RU"/>
              <a:pPr>
                <a:defRPr/>
              </a:pPr>
              <a:t>‹#›</a:t>
            </a:fld>
            <a:endParaRPr lang="ru-R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BD8ADA2-E5F0-498B-BD4D-15F21A74C8CA}" type="slidenum">
              <a:rPr lang="ru-RU"/>
              <a:pPr>
                <a:defRPr/>
              </a:pPr>
              <a:t>‹#›</a:t>
            </a:fld>
            <a:endParaRPr lang="ru-R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E998E2C-409F-4D5A-9681-97BC9F615AD1}"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AD69A99-0E8E-4FDB-A2EC-C127F28F1E44}" type="slidenum">
              <a:rPr lang="ru-RU"/>
              <a:pPr>
                <a:defRPr/>
              </a:pPr>
              <a:t>‹#›</a:t>
            </a:fld>
            <a:endParaRPr lang="ru-R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53"/>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17150E3B-BE13-4C91-937D-283CF8D87F5B}" type="slidenum">
              <a:rPr lang="ru-RU"/>
              <a:pPr>
                <a:defRPr/>
              </a:pPr>
              <a:t>‹#›</a:t>
            </a:fld>
            <a:endParaRPr 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F780A51-C011-4F52-B04E-357E425F6F6C}" type="slidenum">
              <a:rPr lang="ru-RU"/>
              <a:pPr>
                <a:defRPr/>
              </a:pPr>
              <a:t>‹#›</a:t>
            </a:fld>
            <a:endParaRPr 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428"/>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6376BBF-C566-42A1-BA05-A9AB1863A1ED}"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u-RU" smtClean="0"/>
              <a:t>Образец заголовка</a:t>
            </a:r>
            <a:endParaRPr lang="en-US"/>
          </a:p>
        </p:txBody>
      </p:sp>
      <p:sp>
        <p:nvSpPr>
          <p:cNvPr id="3" name="Текст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a:xfrm>
            <a:off x="6278563" y="6556375"/>
            <a:ext cx="2133600" cy="301625"/>
          </a:xfrm>
        </p:spPr>
        <p:txBody>
          <a:bodyPr/>
          <a:lstStyle>
            <a:lvl1pPr fontAlgn="base">
              <a:spcBef>
                <a:spcPct val="0"/>
              </a:spcBef>
              <a:spcAft>
                <a:spcPct val="0"/>
              </a:spcAft>
              <a:defRPr sz="900">
                <a:latin typeface="Arial" pitchFamily="34" charset="0"/>
                <a:cs typeface="Arial" pitchFamily="34" charset="0"/>
              </a:defRPr>
            </a:lvl1pPr>
          </a:lstStyle>
          <a:p>
            <a:pPr>
              <a:defRPr/>
            </a:pPr>
            <a:fld id="{2FCD5660-D2E2-43F3-87F7-76E502732B40}" type="datetime1">
              <a:rPr lang="ru-RU"/>
              <a:pPr>
                <a:defRPr/>
              </a:pPr>
              <a:t>28.12.2016</a:t>
            </a:fld>
            <a:endParaRPr lang="ru-RU" dirty="0"/>
          </a:p>
        </p:txBody>
      </p:sp>
      <p:sp>
        <p:nvSpPr>
          <p:cNvPr id="6" name="Нижний колонтитул 5"/>
          <p:cNvSpPr>
            <a:spLocks noGrp="1"/>
          </p:cNvSpPr>
          <p:nvPr>
            <p:ph type="ftr" sz="quarter" idx="11"/>
          </p:nvPr>
        </p:nvSpPr>
        <p:spPr>
          <a:xfrm>
            <a:off x="1135063" y="6556375"/>
            <a:ext cx="5143500" cy="301625"/>
          </a:xfrm>
        </p:spPr>
        <p:txBody>
          <a:bodyPr/>
          <a:lstStyle>
            <a:lvl1pPr>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410575" y="6556375"/>
            <a:ext cx="503238" cy="301625"/>
          </a:xfrm>
        </p:spPr>
        <p:txBody>
          <a:bodyPr/>
          <a:lstStyle>
            <a:lvl1pPr fontAlgn="auto">
              <a:spcBef>
                <a:spcPts val="0"/>
              </a:spcBef>
              <a:spcAft>
                <a:spcPts val="0"/>
              </a:spcAft>
              <a:defRPr sz="900">
                <a:latin typeface="Arial" panose="020B0604020202020204" pitchFamily="34" charset="0"/>
                <a:cs typeface="+mn-cs"/>
              </a:defRPr>
            </a:lvl1pPr>
          </a:lstStyle>
          <a:p>
            <a:pPr>
              <a:defRPr/>
            </a:pPr>
            <a:fld id="{FF41C1C7-0DA9-4CC4-A3B1-3D1AFAA8AF0B}"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AEC4A8B-A3A6-490E-8A05-30DB3BB0E932}" type="slidenum">
              <a:rPr lang="ru-RU"/>
              <a:pPr>
                <a:defRPr/>
              </a:pPr>
              <a:t>‹#›</a:t>
            </a:fld>
            <a:endParaRPr 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7516C7D6-36EC-48CF-BB53-2C3005790E79}" type="slidenum">
              <a:rPr lang="ru-RU"/>
              <a:pPr>
                <a:defRPr/>
              </a:pPr>
              <a:t>‹#›</a:t>
            </a:fld>
            <a:endParaRPr lang="ru-R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E8028E99-1621-4776-8C9C-A2308A769D8C}" type="slidenum">
              <a:rPr lang="ru-RU"/>
              <a:pPr>
                <a:defRPr/>
              </a:pPr>
              <a:t>‹#›</a:t>
            </a:fld>
            <a:endParaRPr 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3D9260FE-1CCD-4BB7-B12E-CA839589AE4B}" type="slidenum">
              <a:rPr lang="ru-RU"/>
              <a:pPr>
                <a:defRPr/>
              </a:pPr>
              <a:t>‹#›</a:t>
            </a:fld>
            <a:endParaRPr lang="ru-R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3B5C759-FADC-40F8-8805-E78C4B3FE7BB}" type="slidenum">
              <a:rPr lang="ru-RU"/>
              <a:pPr>
                <a:defRPr/>
              </a:pPr>
              <a:t>‹#›</a:t>
            </a:fld>
            <a:endParaRPr lang="ru-R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340E002-35D0-41DA-8B9A-2DE1233B7D8B}" type="slidenum">
              <a:rPr lang="ru-RU"/>
              <a:pPr>
                <a:defRPr/>
              </a:pPr>
              <a:t>‹#›</a:t>
            </a:fld>
            <a:endParaRPr lang="ru-R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6030463-6E12-4BC5-B7FF-230B089F0412}" type="slidenum">
              <a:rPr lang="ru-RU"/>
              <a:pPr>
                <a:defRPr/>
              </a:pPr>
              <a:t>‹#›</a:t>
            </a:fld>
            <a:endParaRPr lang="ru-R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1E123B9-F5E0-4F0B-B7BD-55DB22A4C3BB}" type="slidenum">
              <a:rPr lang="ru-RU"/>
              <a:pPr>
                <a:defRPr/>
              </a:pPr>
              <a:t>‹#›</a:t>
            </a:fld>
            <a:endParaRPr 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9"/>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pPr>
              <a:defRPr/>
            </a:pPr>
            <a:fld id="{EB1408E3-232A-4884-865E-026ED58D3341}" type="slidenum">
              <a:rPr lang="ru-RU"/>
              <a:pPr>
                <a:defRPr/>
              </a:pPr>
              <a:t>‹#›</a:t>
            </a:fld>
            <a:endParaRPr lang="ru-R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71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cs typeface="+mn-cs"/>
              </a:defRPr>
            </a:lvl1pPr>
          </a:lstStyle>
          <a:p>
            <a:pPr>
              <a:defRPr/>
            </a:pPr>
            <a:fld id="{875FF3F2-0967-46D0-B66F-BCADCCFD09A2}"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574838A4-C7DA-4FE7-8DA6-68BAB86E536F}"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u-RU" smtClean="0"/>
              <a:t>Образец заголовка</a:t>
            </a:r>
            <a:endParaRPr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u-RU" noProof="0" dirty="0" smtClean="0"/>
              <a:t>Вставка рисунка</a:t>
            </a:r>
            <a:endParaRPr lang="en-US" noProof="0"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a:xfrm>
            <a:off x="6107113" y="6556375"/>
            <a:ext cx="2105025" cy="301625"/>
          </a:xfrm>
        </p:spPr>
        <p:txBody>
          <a:bodyPr/>
          <a:lstStyle>
            <a:lvl1pPr fontAlgn="base">
              <a:spcBef>
                <a:spcPct val="0"/>
              </a:spcBef>
              <a:spcAft>
                <a:spcPct val="0"/>
              </a:spcAft>
              <a:defRPr sz="900">
                <a:latin typeface="Arial" pitchFamily="34" charset="0"/>
                <a:cs typeface="Arial" pitchFamily="34" charset="0"/>
              </a:defRPr>
            </a:lvl1pPr>
          </a:lstStyle>
          <a:p>
            <a:pPr>
              <a:defRPr/>
            </a:pPr>
            <a:fld id="{91519522-6E5C-4297-84BB-01B0E57B9DD9}" type="datetime1">
              <a:rPr lang="ru-RU"/>
              <a:pPr>
                <a:defRPr/>
              </a:pPr>
              <a:t>28.12.2016</a:t>
            </a:fld>
            <a:endParaRPr lang="ru-RU" dirty="0"/>
          </a:p>
        </p:txBody>
      </p:sp>
      <p:sp>
        <p:nvSpPr>
          <p:cNvPr id="6" name="Нижний колонтитул 5"/>
          <p:cNvSpPr>
            <a:spLocks noGrp="1"/>
          </p:cNvSpPr>
          <p:nvPr>
            <p:ph type="ftr" sz="quarter" idx="11"/>
          </p:nvPr>
        </p:nvSpPr>
        <p:spPr>
          <a:xfrm>
            <a:off x="1171575" y="6557963"/>
            <a:ext cx="4946650" cy="301625"/>
          </a:xfrm>
        </p:spPr>
        <p:txBody>
          <a:bodyPr/>
          <a:lstStyle>
            <a:lvl1pPr>
              <a:defRPr sz="900">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a:xfrm>
            <a:off x="8218488" y="6556375"/>
            <a:ext cx="363537" cy="301625"/>
          </a:xfrm>
        </p:spPr>
        <p:txBody>
          <a:bodyPr/>
          <a:lstStyle>
            <a:lvl1pPr fontAlgn="auto">
              <a:spcBef>
                <a:spcPts val="0"/>
              </a:spcBef>
              <a:spcAft>
                <a:spcPts val="0"/>
              </a:spcAft>
              <a:defRPr sz="900">
                <a:latin typeface="Arial" panose="020B0604020202020204" pitchFamily="34" charset="0"/>
                <a:cs typeface="+mn-cs"/>
              </a:defRPr>
            </a:lvl1pPr>
          </a:lstStyle>
          <a:p>
            <a:pPr>
              <a:defRPr/>
            </a:pPr>
            <a:fld id="{572E2B50-CA01-427D-A042-C76481A97A52}"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6C04006D-D6CF-4F8F-9572-CC15DF223215}"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FF1EE20B-CFD1-4C81-B157-B69AC77D4707}"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19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cs typeface="+mn-cs"/>
              </a:defRPr>
            </a:lvl1pPr>
          </a:lstStyle>
          <a:p>
            <a:pPr>
              <a:defRPr/>
            </a:pPr>
            <a:fld id="{30D01801-72CD-415C-BA83-33644801240B}"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E9BBCF8C-7F93-4E61-8BD5-025FE5F59112}"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cs typeface="+mn-cs"/>
              </a:defRPr>
            </a:lvl1pPr>
          </a:lstStyle>
          <a:p>
            <a:pPr>
              <a:defRPr/>
            </a:pPr>
            <a:fld id="{FA51AF2A-7157-4F1E-9F14-75E74A06B200}"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EA5E52ED-8D4B-49BE-8F1F-E93AEFB70C73}"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cs typeface="+mn-cs"/>
              </a:defRPr>
            </a:lvl1pPr>
          </a:lstStyle>
          <a:p>
            <a:pPr>
              <a:defRPr/>
            </a:pPr>
            <a:fld id="{BF6BF20E-8139-4076-B508-DD427E84B2FF}" type="datetime1">
              <a:rPr lang="ru-RU"/>
              <a:pPr>
                <a:defRPr/>
              </a:pPr>
              <a:t>28.12.2016</a:t>
            </a:fld>
            <a:endParaRPr lang="ru-RU"/>
          </a:p>
        </p:txBody>
      </p:sp>
      <p:sp>
        <p:nvSpPr>
          <p:cNvPr id="8" name="Нижний колонтитул 7"/>
          <p:cNvSpPr>
            <a:spLocks noGrp="1"/>
          </p:cNvSpPr>
          <p:nvPr>
            <p:ph type="ftr" sz="quarter" idx="11"/>
          </p:nvPr>
        </p:nvSpPr>
        <p:spPr/>
        <p:txBody>
          <a:bodyPr/>
          <a:lstStyle>
            <a:lvl1pPr>
              <a:defRPr>
                <a:cs typeface="+mn-cs"/>
              </a:defRPr>
            </a:lvl1pPr>
          </a:lstStyle>
          <a:p>
            <a:pPr>
              <a:defRPr/>
            </a:pPr>
            <a:endParaRPr lang="ru-RU"/>
          </a:p>
        </p:txBody>
      </p:sp>
      <p:sp>
        <p:nvSpPr>
          <p:cNvPr id="9" name="Номер слайда 8"/>
          <p:cNvSpPr>
            <a:spLocks noGrp="1"/>
          </p:cNvSpPr>
          <p:nvPr>
            <p:ph type="sldNum" sz="quarter" idx="12"/>
          </p:nvPr>
        </p:nvSpPr>
        <p:spPr/>
        <p:txBody>
          <a:bodyPr/>
          <a:lstStyle>
            <a:lvl1pPr>
              <a:defRPr>
                <a:cs typeface="+mn-cs"/>
              </a:defRPr>
            </a:lvl1pPr>
          </a:lstStyle>
          <a:p>
            <a:pPr>
              <a:defRPr/>
            </a:pPr>
            <a:fld id="{E03AA4CF-8611-495F-9B1E-E227F3D8C1C7}"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cs typeface="+mn-cs"/>
              </a:defRPr>
            </a:lvl1pPr>
          </a:lstStyle>
          <a:p>
            <a:pPr>
              <a:defRPr/>
            </a:pPr>
            <a:fld id="{A0C6734B-F938-4368-B0B8-063CB1DC5CD9}" type="datetime1">
              <a:rPr lang="ru-RU"/>
              <a:pPr>
                <a:defRPr/>
              </a:pPr>
              <a:t>28.12.2016</a:t>
            </a:fld>
            <a:endParaRPr lang="ru-RU"/>
          </a:p>
        </p:txBody>
      </p:sp>
      <p:sp>
        <p:nvSpPr>
          <p:cNvPr id="4" name="Нижний колонтитул 3"/>
          <p:cNvSpPr>
            <a:spLocks noGrp="1"/>
          </p:cNvSpPr>
          <p:nvPr>
            <p:ph type="ftr" sz="quarter" idx="11"/>
          </p:nvPr>
        </p:nvSpPr>
        <p:spPr/>
        <p:txBody>
          <a:bodyPr/>
          <a:lstStyle>
            <a:lvl1pPr>
              <a:defRPr>
                <a:cs typeface="+mn-cs"/>
              </a:defRPr>
            </a:lvl1pPr>
          </a:lstStyle>
          <a:p>
            <a:pPr>
              <a:defRPr/>
            </a:pPr>
            <a:endParaRPr lang="ru-RU"/>
          </a:p>
        </p:txBody>
      </p:sp>
      <p:sp>
        <p:nvSpPr>
          <p:cNvPr id="5" name="Номер слайда 4"/>
          <p:cNvSpPr>
            <a:spLocks noGrp="1"/>
          </p:cNvSpPr>
          <p:nvPr>
            <p:ph type="sldNum" sz="quarter" idx="12"/>
          </p:nvPr>
        </p:nvSpPr>
        <p:spPr/>
        <p:txBody>
          <a:bodyPr/>
          <a:lstStyle>
            <a:lvl1pPr>
              <a:defRPr>
                <a:cs typeface="+mn-cs"/>
              </a:defRPr>
            </a:lvl1pPr>
          </a:lstStyle>
          <a:p>
            <a:pPr>
              <a:defRPr/>
            </a:pPr>
            <a:r>
              <a:rPr lang="ru-RU"/>
              <a:t>Эффективное управление временем и ресурсами.                                                                                            </a:t>
            </a:r>
            <a:fld id="{B93609AB-6382-4807-998A-C87B919DF1B8}"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cs typeface="+mn-cs"/>
              </a:defRPr>
            </a:lvl1pPr>
          </a:lstStyle>
          <a:p>
            <a:pPr>
              <a:defRPr/>
            </a:pPr>
            <a:fld id="{BEBED5FC-5228-4FC8-9051-1AEFF85DF7FE}" type="datetime1">
              <a:rPr lang="ru-RU"/>
              <a:pPr>
                <a:defRPr/>
              </a:pPr>
              <a:t>28.12.2016</a:t>
            </a:fld>
            <a:endParaRPr lang="ru-RU"/>
          </a:p>
        </p:txBody>
      </p:sp>
      <p:sp>
        <p:nvSpPr>
          <p:cNvPr id="3" name="Нижний колонтитул 2"/>
          <p:cNvSpPr>
            <a:spLocks noGrp="1"/>
          </p:cNvSpPr>
          <p:nvPr>
            <p:ph type="ftr" sz="quarter" idx="11"/>
          </p:nvPr>
        </p:nvSpPr>
        <p:spPr/>
        <p:txBody>
          <a:bodyPr/>
          <a:lstStyle>
            <a:lvl1pPr>
              <a:defRPr>
                <a:cs typeface="+mn-cs"/>
              </a:defRPr>
            </a:lvl1pPr>
          </a:lstStyle>
          <a:p>
            <a:pPr>
              <a:defRPr/>
            </a:pPr>
            <a:endParaRPr lang="ru-RU"/>
          </a:p>
        </p:txBody>
      </p:sp>
      <p:sp>
        <p:nvSpPr>
          <p:cNvPr id="4" name="Номер слайда 3"/>
          <p:cNvSpPr>
            <a:spLocks noGrp="1"/>
          </p:cNvSpPr>
          <p:nvPr>
            <p:ph type="sldNum" sz="quarter" idx="12"/>
          </p:nvPr>
        </p:nvSpPr>
        <p:spPr/>
        <p:txBody>
          <a:bodyPr/>
          <a:lstStyle>
            <a:lvl1pPr>
              <a:defRPr>
                <a:cs typeface="+mn-cs"/>
              </a:defRPr>
            </a:lvl1pPr>
          </a:lstStyle>
          <a:p>
            <a:pPr>
              <a:defRPr/>
            </a:pPr>
            <a:fld id="{15591FF3-273C-4DDF-9F94-815101934946}"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cs typeface="+mn-cs"/>
              </a:defRPr>
            </a:lvl1pPr>
          </a:lstStyle>
          <a:p>
            <a:pPr>
              <a:defRPr/>
            </a:pPr>
            <a:fld id="{C057ADCE-8E82-479F-8AF9-EC8EEF28A652}"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6D2136F7-CB9C-4060-BB33-ECEC4F5678FD}"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cs typeface="+mn-cs"/>
              </a:defRPr>
            </a:lvl1pPr>
          </a:lstStyle>
          <a:p>
            <a:pPr>
              <a:defRPr/>
            </a:pPr>
            <a:fld id="{3A5F7938-5D9C-47CC-9193-0EC70BA13389}"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9790D0AF-05CA-4FBF-A591-E450771DA9FA}"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B3F7F5C8-1169-463D-A001-437ED048BE86}"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7A809BF8-F8DD-44DA-AB81-A06C7DE09A6C}"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F0A4873D-B810-4E79-B806-FE4CFE80994C}"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AC2BB473-A28E-4570-92D1-5AC012E262B2}"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D4EE976-7DAE-4036-B352-34789922520A}" type="datetime1">
              <a:rPr lang="ru-RU"/>
              <a:pPr>
                <a:defRPr/>
              </a:pPr>
              <a:t>28.12.2016</a:t>
            </a:fld>
            <a:endParaRPr lang="ru-RU" dirty="0"/>
          </a:p>
        </p:txBody>
      </p:sp>
      <p:sp>
        <p:nvSpPr>
          <p:cNvPr id="5" name="Нижний колонтитул 4"/>
          <p:cNvSpPr>
            <a:spLocks noGrp="1"/>
          </p:cNvSpPr>
          <p:nvPr>
            <p:ph type="ftr" sz="quarter" idx="11"/>
          </p:nvPr>
        </p:nvSpPr>
        <p:spPr/>
        <p:txBody>
          <a:bodyPr/>
          <a:lstStyle>
            <a:lvl1pPr>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auto">
              <a:spcBef>
                <a:spcPts val="0"/>
              </a:spcBef>
              <a:spcAft>
                <a:spcPts val="0"/>
              </a:spcAft>
              <a:defRPr>
                <a:latin typeface="Arial" panose="020B0604020202020204" pitchFamily="34" charset="0"/>
                <a:cs typeface="+mn-cs"/>
              </a:defRPr>
            </a:lvl1pPr>
          </a:lstStyle>
          <a:p>
            <a:pPr>
              <a:defRPr/>
            </a:pPr>
            <a:fld id="{9127983E-0E90-425B-B6E0-54B6E9D3A551}" type="slidenum">
              <a:rPr lang="ru-RU"/>
              <a:pPr>
                <a:defRPr/>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71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cs typeface="+mn-cs"/>
              </a:defRPr>
            </a:lvl1pPr>
          </a:lstStyle>
          <a:p>
            <a:pPr>
              <a:defRPr/>
            </a:pPr>
            <a:fld id="{6847B874-D00E-4620-BD19-EF87B0F89C6C}"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0D5B1B0E-C29D-4D4E-AFAA-477C21E02E40}"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9A89F450-283B-4DFF-9830-54D4DB9116F6}"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8A751DEC-3351-4741-9E6F-D701E35EEC23}"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19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cs typeface="+mn-cs"/>
              </a:defRPr>
            </a:lvl1pPr>
          </a:lstStyle>
          <a:p>
            <a:pPr>
              <a:defRPr/>
            </a:pPr>
            <a:fld id="{72AF2E53-B42B-4EBE-9B70-C428ACCF48B9}"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64831786-38FA-4A23-9A47-1DFEAEF0438F}"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cs typeface="+mn-cs"/>
              </a:defRPr>
            </a:lvl1pPr>
          </a:lstStyle>
          <a:p>
            <a:pPr>
              <a:defRPr/>
            </a:pPr>
            <a:fld id="{097E1BC3-464C-4FF3-A6BD-1424A73A15B0}"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47D220FD-8F48-48F5-9E43-5C9120CC938E}"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1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1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cs typeface="+mn-cs"/>
              </a:defRPr>
            </a:lvl1pPr>
          </a:lstStyle>
          <a:p>
            <a:pPr>
              <a:defRPr/>
            </a:pPr>
            <a:fld id="{7D557F0D-8F8B-4BF0-90DA-2361B6A70CB5}" type="datetime1">
              <a:rPr lang="ru-RU"/>
              <a:pPr>
                <a:defRPr/>
              </a:pPr>
              <a:t>28.12.2016</a:t>
            </a:fld>
            <a:endParaRPr lang="ru-RU"/>
          </a:p>
        </p:txBody>
      </p:sp>
      <p:sp>
        <p:nvSpPr>
          <p:cNvPr id="8" name="Нижний колонтитул 7"/>
          <p:cNvSpPr>
            <a:spLocks noGrp="1"/>
          </p:cNvSpPr>
          <p:nvPr>
            <p:ph type="ftr" sz="quarter" idx="11"/>
          </p:nvPr>
        </p:nvSpPr>
        <p:spPr/>
        <p:txBody>
          <a:bodyPr/>
          <a:lstStyle>
            <a:lvl1pPr>
              <a:defRPr>
                <a:cs typeface="+mn-cs"/>
              </a:defRPr>
            </a:lvl1pPr>
          </a:lstStyle>
          <a:p>
            <a:pPr>
              <a:defRPr/>
            </a:pPr>
            <a:endParaRPr lang="ru-RU"/>
          </a:p>
        </p:txBody>
      </p:sp>
      <p:sp>
        <p:nvSpPr>
          <p:cNvPr id="9" name="Номер слайда 8"/>
          <p:cNvSpPr>
            <a:spLocks noGrp="1"/>
          </p:cNvSpPr>
          <p:nvPr>
            <p:ph type="sldNum" sz="quarter" idx="12"/>
          </p:nvPr>
        </p:nvSpPr>
        <p:spPr/>
        <p:txBody>
          <a:bodyPr/>
          <a:lstStyle>
            <a:lvl1pPr>
              <a:defRPr>
                <a:cs typeface="+mn-cs"/>
              </a:defRPr>
            </a:lvl1pPr>
          </a:lstStyle>
          <a:p>
            <a:pPr>
              <a:defRPr/>
            </a:pPr>
            <a:fld id="{7A174C1A-19A2-4120-8089-6D21EA15EF73}"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cs typeface="+mn-cs"/>
              </a:defRPr>
            </a:lvl1pPr>
          </a:lstStyle>
          <a:p>
            <a:pPr>
              <a:defRPr/>
            </a:pPr>
            <a:fld id="{220EF213-18DC-44E6-BE8E-F9A7E17F84A5}" type="datetime1">
              <a:rPr lang="ru-RU"/>
              <a:pPr>
                <a:defRPr/>
              </a:pPr>
              <a:t>28.12.2016</a:t>
            </a:fld>
            <a:endParaRPr lang="ru-RU"/>
          </a:p>
        </p:txBody>
      </p:sp>
      <p:sp>
        <p:nvSpPr>
          <p:cNvPr id="4" name="Нижний колонтитул 3"/>
          <p:cNvSpPr>
            <a:spLocks noGrp="1"/>
          </p:cNvSpPr>
          <p:nvPr>
            <p:ph type="ftr" sz="quarter" idx="11"/>
          </p:nvPr>
        </p:nvSpPr>
        <p:spPr/>
        <p:txBody>
          <a:bodyPr/>
          <a:lstStyle>
            <a:lvl1pPr>
              <a:defRPr>
                <a:cs typeface="+mn-cs"/>
              </a:defRPr>
            </a:lvl1pPr>
          </a:lstStyle>
          <a:p>
            <a:pPr>
              <a:defRPr/>
            </a:pPr>
            <a:endParaRPr lang="ru-RU"/>
          </a:p>
        </p:txBody>
      </p:sp>
      <p:sp>
        <p:nvSpPr>
          <p:cNvPr id="5" name="Номер слайда 4"/>
          <p:cNvSpPr>
            <a:spLocks noGrp="1"/>
          </p:cNvSpPr>
          <p:nvPr>
            <p:ph type="sldNum" sz="quarter" idx="12"/>
          </p:nvPr>
        </p:nvSpPr>
        <p:spPr/>
        <p:txBody>
          <a:bodyPr/>
          <a:lstStyle>
            <a:lvl1pPr>
              <a:defRPr>
                <a:cs typeface="+mn-cs"/>
              </a:defRPr>
            </a:lvl1pPr>
          </a:lstStyle>
          <a:p>
            <a:pPr>
              <a:defRPr/>
            </a:pPr>
            <a:r>
              <a:rPr lang="ru-RU"/>
              <a:t>Эффективное управление временем и ресурсами.                                                                                            </a:t>
            </a:r>
            <a:fld id="{8939DD3F-17BC-4CE2-B2C2-2C05AE7C1754}"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cs typeface="+mn-cs"/>
              </a:defRPr>
            </a:lvl1pPr>
          </a:lstStyle>
          <a:p>
            <a:pPr>
              <a:defRPr/>
            </a:pPr>
            <a:fld id="{6B76BABE-DD5F-4FF0-A914-1C88E8798A20}" type="datetime1">
              <a:rPr lang="ru-RU"/>
              <a:pPr>
                <a:defRPr/>
              </a:pPr>
              <a:t>28.12.2016</a:t>
            </a:fld>
            <a:endParaRPr lang="ru-RU"/>
          </a:p>
        </p:txBody>
      </p:sp>
      <p:sp>
        <p:nvSpPr>
          <p:cNvPr id="3" name="Нижний колонтитул 2"/>
          <p:cNvSpPr>
            <a:spLocks noGrp="1"/>
          </p:cNvSpPr>
          <p:nvPr>
            <p:ph type="ftr" sz="quarter" idx="11"/>
          </p:nvPr>
        </p:nvSpPr>
        <p:spPr/>
        <p:txBody>
          <a:bodyPr/>
          <a:lstStyle>
            <a:lvl1pPr>
              <a:defRPr>
                <a:cs typeface="+mn-cs"/>
              </a:defRPr>
            </a:lvl1pPr>
          </a:lstStyle>
          <a:p>
            <a:pPr>
              <a:defRPr/>
            </a:pPr>
            <a:endParaRPr lang="ru-RU"/>
          </a:p>
        </p:txBody>
      </p:sp>
      <p:sp>
        <p:nvSpPr>
          <p:cNvPr id="4" name="Номер слайда 3"/>
          <p:cNvSpPr>
            <a:spLocks noGrp="1"/>
          </p:cNvSpPr>
          <p:nvPr>
            <p:ph type="sldNum" sz="quarter" idx="12"/>
          </p:nvPr>
        </p:nvSpPr>
        <p:spPr/>
        <p:txBody>
          <a:bodyPr/>
          <a:lstStyle>
            <a:lvl1pPr>
              <a:defRPr>
                <a:cs typeface="+mn-cs"/>
              </a:defRPr>
            </a:lvl1pPr>
          </a:lstStyle>
          <a:p>
            <a:pPr>
              <a:defRPr/>
            </a:pPr>
            <a:fld id="{83AC56F4-266B-45E9-BDD9-428AB483556E}"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cs typeface="+mn-cs"/>
              </a:defRPr>
            </a:lvl1pPr>
          </a:lstStyle>
          <a:p>
            <a:pPr>
              <a:defRPr/>
            </a:pPr>
            <a:fld id="{4AFECEDE-FA13-4B5A-986A-F27F9D18724B}"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74BAC902-AEE8-4F79-9135-110CD5607056}"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cs typeface="+mn-cs"/>
              </a:defRPr>
            </a:lvl1pPr>
          </a:lstStyle>
          <a:p>
            <a:pPr>
              <a:defRPr/>
            </a:pPr>
            <a:fld id="{EEE5D3D3-3812-4F49-81C8-87277C64D7D9}" type="datetime1">
              <a:rPr lang="ru-RU"/>
              <a:pPr>
                <a:defRPr/>
              </a:pPr>
              <a:t>28.12.2016</a:t>
            </a:fld>
            <a:endParaRPr lang="ru-RU"/>
          </a:p>
        </p:txBody>
      </p:sp>
      <p:sp>
        <p:nvSpPr>
          <p:cNvPr id="6" name="Нижний колонтитул 5"/>
          <p:cNvSpPr>
            <a:spLocks noGrp="1"/>
          </p:cNvSpPr>
          <p:nvPr>
            <p:ph type="ftr" sz="quarter" idx="11"/>
          </p:nvPr>
        </p:nvSpPr>
        <p:spPr/>
        <p:txBody>
          <a:bodyPr/>
          <a:lstStyle>
            <a:lvl1pPr>
              <a:defRPr>
                <a:cs typeface="+mn-cs"/>
              </a:defRPr>
            </a:lvl1pPr>
          </a:lstStyle>
          <a:p>
            <a:pPr>
              <a:defRPr/>
            </a:pPr>
            <a:endParaRPr lang="ru-RU"/>
          </a:p>
        </p:txBody>
      </p:sp>
      <p:sp>
        <p:nvSpPr>
          <p:cNvPr id="7" name="Номер слайда 6"/>
          <p:cNvSpPr>
            <a:spLocks noGrp="1"/>
          </p:cNvSpPr>
          <p:nvPr>
            <p:ph type="sldNum" sz="quarter" idx="12"/>
          </p:nvPr>
        </p:nvSpPr>
        <p:spPr/>
        <p:txBody>
          <a:bodyPr/>
          <a:lstStyle>
            <a:lvl1pPr>
              <a:defRPr>
                <a:cs typeface="+mn-cs"/>
              </a:defRPr>
            </a:lvl1pPr>
          </a:lstStyle>
          <a:p>
            <a:pPr>
              <a:defRPr/>
            </a:pPr>
            <a:fld id="{2C0A0022-39AB-4F54-93E3-19F9B8C97526}" type="slidenum">
              <a:rPr lang="ru-RU"/>
              <a:pPr>
                <a:defRPr/>
              </a:pPr>
              <a:t>‹#›</a:t>
            </a:fld>
            <a:endParaRPr lang="ru-RU"/>
          </a:p>
        </p:txBody>
      </p:sp>
    </p:spTree>
  </p:cSld>
  <p:clrMapOvr>
    <a:masterClrMapping/>
  </p:clrMapOvr>
  <p:transition spd="slow">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mn-cs"/>
              </a:defRPr>
            </a:lvl1pPr>
          </a:lstStyle>
          <a:p>
            <a:pPr>
              <a:defRPr/>
            </a:pPr>
            <a:fld id="{99E95763-8EB8-4848-B408-F040A7B3C0A5}" type="datetime1">
              <a:rPr lang="ru-RU"/>
              <a:pPr>
                <a:defRPr/>
              </a:pPr>
              <a:t>28.12.2016</a:t>
            </a:fld>
            <a:endParaRPr lang="ru-RU"/>
          </a:p>
        </p:txBody>
      </p:sp>
      <p:sp>
        <p:nvSpPr>
          <p:cNvPr id="5" name="Нижний колонтитул 4"/>
          <p:cNvSpPr>
            <a:spLocks noGrp="1"/>
          </p:cNvSpPr>
          <p:nvPr>
            <p:ph type="ftr" sz="quarter" idx="11"/>
          </p:nvPr>
        </p:nvSpPr>
        <p:spPr/>
        <p:txBody>
          <a:bodyPr/>
          <a:lstStyle>
            <a:lvl1pPr>
              <a:defRPr>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cs typeface="+mn-cs"/>
              </a:defRPr>
            </a:lvl1pPr>
          </a:lstStyle>
          <a:p>
            <a:pPr>
              <a:defRPr/>
            </a:pPr>
            <a:fld id="{0DE695FC-7A70-4245-B18E-3C622B888748}" type="slidenum">
              <a:rPr lang="ru-RU"/>
              <a:pPr>
                <a:defRPr/>
              </a:pPr>
              <a:t>‹#›</a:t>
            </a:fld>
            <a:endParaRPr lang="ru-RU" dirty="0"/>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6.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4.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64000">
              <a:srgbClr val="B4FF8F"/>
            </a:gs>
            <a:gs pos="100000">
              <a:srgbClr val="008000">
                <a:alpha val="60000"/>
              </a:srgbClr>
            </a:gs>
          </a:gsLst>
          <a:lin ang="3000000" scaled="0"/>
          <a:tileRect/>
        </a:gradFill>
        <a:effectLst/>
      </p:bgPr>
    </p:bg>
    <p:spTree>
      <p:nvGrpSpPr>
        <p:cNvPr id="1" name=""/>
        <p:cNvGrpSpPr/>
        <p:nvPr/>
      </p:nvGrpSpPr>
      <p:grpSpPr>
        <a:xfrm>
          <a:off x="0" y="0"/>
          <a:ext cx="0" cy="0"/>
          <a:chOff x="0" y="0"/>
          <a:chExt cx="0" cy="0"/>
        </a:xfrm>
      </p:grpSpPr>
      <p:sp>
        <p:nvSpPr>
          <p:cNvPr id="11" name="Прямоугольный треугольник 10"/>
          <p:cNvSpPr/>
          <p:nvPr/>
        </p:nvSpPr>
        <p:spPr>
          <a:xfrm>
            <a:off x="7938" y="14288"/>
            <a:ext cx="9128125"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8" name="Прямая соединительная линия 7"/>
          <p:cNvCxnSpPr/>
          <p:nvPr/>
        </p:nvCxnSpPr>
        <p:spPr>
          <a:xfrm>
            <a:off x="0" y="6350"/>
            <a:ext cx="9136063"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7475"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8288"/>
            <a:ext cx="8229600" cy="1398587"/>
          </a:xfrm>
          <a:prstGeom prst="rect">
            <a:avLst/>
          </a:prstGeom>
        </p:spPr>
        <p:txBody>
          <a:bodyPr vert="horz" anchor="ctr">
            <a:normAutofit/>
          </a:bodyPr>
          <a:lstStyle/>
          <a:p>
            <a:r>
              <a:rPr lang="ru-RU" smtClean="0"/>
              <a:t>Образец заголовка</a:t>
            </a:r>
            <a:endParaRPr lang="en-US"/>
          </a:p>
        </p:txBody>
      </p:sp>
      <p:sp>
        <p:nvSpPr>
          <p:cNvPr id="1030" name="Текст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prstClr val="white"/>
                </a:solidFill>
                <a:latin typeface="Century Gothic"/>
                <a:cs typeface="+mn-cs"/>
              </a:defRPr>
            </a:lvl1pPr>
          </a:lstStyle>
          <a:p>
            <a:pPr>
              <a:defRPr/>
            </a:pPr>
            <a:fld id="{1853E84E-2AF0-4A97-B10A-3D0FC16C3DC9}" type="datetime1">
              <a:rPr lang="ru-RU"/>
              <a:pPr>
                <a:defRPr/>
              </a:pPr>
              <a:t>28.12.2016</a:t>
            </a:fld>
            <a:endParaRPr lang="ru-RU" dirty="0"/>
          </a:p>
        </p:txBody>
      </p:sp>
      <p:sp>
        <p:nvSpPr>
          <p:cNvPr id="3" name="Нижний колонтитул 2"/>
          <p:cNvSpPr>
            <a:spLocks noGrp="1"/>
          </p:cNvSpPr>
          <p:nvPr>
            <p:ph type="ftr" sz="quarter" idx="3"/>
          </p:nvPr>
        </p:nvSpPr>
        <p:spPr>
          <a:xfrm>
            <a:off x="457200" y="6481763"/>
            <a:ext cx="4259263" cy="3016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FFFFFF"/>
                </a:solidFill>
                <a:latin typeface="Century Gothic" pitchFamily="34" charset="0"/>
              </a:defRPr>
            </a:lvl1pPr>
          </a:lstStyle>
          <a:p>
            <a:pPr>
              <a:defRPr/>
            </a:pPr>
            <a:endParaRPr lang="ru-RU"/>
          </a:p>
        </p:txBody>
      </p:sp>
      <p:sp>
        <p:nvSpPr>
          <p:cNvPr id="23" name="Номер слайда 22"/>
          <p:cNvSpPr>
            <a:spLocks noGrp="1"/>
          </p:cNvSpPr>
          <p:nvPr>
            <p:ph type="sldNum" sz="quarter" idx="4"/>
          </p:nvPr>
        </p:nvSpPr>
        <p:spPr>
          <a:xfrm>
            <a:off x="7589838" y="6481763"/>
            <a:ext cx="501650" cy="301625"/>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FFFFFF"/>
                </a:solidFill>
                <a:latin typeface="Century Gothic" panose="020B0502020202020204" pitchFamily="34" charset="0"/>
                <a:cs typeface="Arial" panose="020B0604020202020204" pitchFamily="34" charset="0"/>
              </a:defRPr>
            </a:lvl1pPr>
          </a:lstStyle>
          <a:p>
            <a:pPr>
              <a:defRPr/>
            </a:pPr>
            <a:fld id="{502A4865-2B68-4B99-BCDB-5AC1C34FEE1C}" type="slidenum">
              <a:rPr lang="ru-RU"/>
              <a:pPr>
                <a:defRPr/>
              </a:pPr>
              <a:t>‹#›</a:t>
            </a:fld>
            <a:endParaRPr lang="ru-RU"/>
          </a:p>
        </p:txBody>
      </p:sp>
    </p:spTree>
  </p:cSld>
  <p:clrMap bg1="dk1" tx1="lt1" bg2="dk2" tx2="lt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hf hdr="0" ftr="0" dt="0"/>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E9D17F"/>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E9D17F"/>
          </a:solidFill>
          <a:latin typeface="Century Gothic" pitchFamily="34" charset="0"/>
        </a:defRPr>
      </a:lvl2pPr>
      <a:lvl3pPr marL="484188" indent="-484188" algn="l" rtl="0" eaLnBrk="0" fontAlgn="base" hangingPunct="0">
        <a:spcBef>
          <a:spcPct val="0"/>
        </a:spcBef>
        <a:spcAft>
          <a:spcPct val="0"/>
        </a:spcAft>
        <a:defRPr sz="4200">
          <a:solidFill>
            <a:srgbClr val="E9D17F"/>
          </a:solidFill>
          <a:latin typeface="Century Gothic" pitchFamily="34" charset="0"/>
        </a:defRPr>
      </a:lvl3pPr>
      <a:lvl4pPr marL="484188" indent="-484188" algn="l" rtl="0" eaLnBrk="0" fontAlgn="base" hangingPunct="0">
        <a:spcBef>
          <a:spcPct val="0"/>
        </a:spcBef>
        <a:spcAft>
          <a:spcPct val="0"/>
        </a:spcAft>
        <a:defRPr sz="4200">
          <a:solidFill>
            <a:srgbClr val="E9D17F"/>
          </a:solidFill>
          <a:latin typeface="Century Gothic" pitchFamily="34" charset="0"/>
        </a:defRPr>
      </a:lvl4pPr>
      <a:lvl5pPr marL="484188" indent="-484188" algn="l" rtl="0" eaLnBrk="0" fontAlgn="base" hangingPunct="0">
        <a:spcBef>
          <a:spcPct val="0"/>
        </a:spcBef>
        <a:spcAft>
          <a:spcPct val="0"/>
        </a:spcAft>
        <a:defRPr sz="4200">
          <a:solidFill>
            <a:srgbClr val="E9D17F"/>
          </a:solidFill>
          <a:latin typeface="Century Gothic" pitchFamily="34" charset="0"/>
        </a:defRPr>
      </a:lvl5pPr>
      <a:lvl6pPr marL="941388" indent="-484188" algn="l" rtl="0" fontAlgn="base">
        <a:spcBef>
          <a:spcPct val="0"/>
        </a:spcBef>
        <a:spcAft>
          <a:spcPct val="0"/>
        </a:spcAft>
        <a:defRPr sz="4200">
          <a:solidFill>
            <a:srgbClr val="E9D17F"/>
          </a:solidFill>
          <a:latin typeface="Century Gothic" pitchFamily="34" charset="0"/>
        </a:defRPr>
      </a:lvl6pPr>
      <a:lvl7pPr marL="1398588" indent="-484188" algn="l" rtl="0" fontAlgn="base">
        <a:spcBef>
          <a:spcPct val="0"/>
        </a:spcBef>
        <a:spcAft>
          <a:spcPct val="0"/>
        </a:spcAft>
        <a:defRPr sz="4200">
          <a:solidFill>
            <a:srgbClr val="E9D17F"/>
          </a:solidFill>
          <a:latin typeface="Century Gothic" pitchFamily="34" charset="0"/>
        </a:defRPr>
      </a:lvl7pPr>
      <a:lvl8pPr marL="1855788" indent="-484188" algn="l" rtl="0" fontAlgn="base">
        <a:spcBef>
          <a:spcPct val="0"/>
        </a:spcBef>
        <a:spcAft>
          <a:spcPct val="0"/>
        </a:spcAft>
        <a:defRPr sz="4200">
          <a:solidFill>
            <a:srgbClr val="E9D17F"/>
          </a:solidFill>
          <a:latin typeface="Century Gothic" pitchFamily="34" charset="0"/>
        </a:defRPr>
      </a:lvl8pPr>
      <a:lvl9pPr marL="2312988" indent="-484188" algn="l" rtl="0" fontAlgn="base">
        <a:spcBef>
          <a:spcPct val="0"/>
        </a:spcBef>
        <a:spcAft>
          <a:spcPct val="0"/>
        </a:spcAft>
        <a:defRPr sz="4200">
          <a:solidFill>
            <a:srgbClr val="E9D17F"/>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DCCEA0"/>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1366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39E5A673-1CEB-4011-A3DB-586F0C423BD5}" type="datetimeFigureOut">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5B73C24C-16F0-444D-B14C-874CAB04AF1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White">
      <p:bgPr>
        <a:solidFill>
          <a:srgbClr val="E6F8E0"/>
        </a:solidFill>
        <a:effectLst/>
      </p:bgPr>
    </p:bg>
    <p:spTree>
      <p:nvGrpSpPr>
        <p:cNvPr id="1" name=""/>
        <p:cNvGrpSpPr/>
        <p:nvPr/>
      </p:nvGrpSpPr>
      <p:grpSpPr>
        <a:xfrm>
          <a:off x="0" y="0"/>
          <a:ext cx="0" cy="0"/>
          <a:chOff x="0" y="0"/>
          <a:chExt cx="0" cy="0"/>
        </a:xfrm>
      </p:grpSpPr>
      <p:sp>
        <p:nvSpPr>
          <p:cNvPr id="12595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2595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7772256-1F15-40C2-A709-D1371C589023}" type="datetimeFigureOut">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1848A208-746C-48B7-A3B8-674411A3B7B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00">
            <a:alpha val="14902"/>
          </a:srgbClr>
        </a:solidFill>
        <a:effectLst/>
      </p:bgPr>
    </p:bg>
    <p:spTree>
      <p:nvGrpSpPr>
        <p:cNvPr id="1" name=""/>
        <p:cNvGrpSpPr/>
        <p:nvPr/>
      </p:nvGrpSpPr>
      <p:grpSpPr>
        <a:xfrm>
          <a:off x="0" y="0"/>
          <a:ext cx="0" cy="0"/>
          <a:chOff x="0" y="0"/>
          <a:chExt cx="0" cy="0"/>
        </a:xfrm>
      </p:grpSpPr>
      <p:sp>
        <p:nvSpPr>
          <p:cNvPr id="138242"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38243"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cs typeface="Arial" charset="0"/>
              </a:defRPr>
            </a:lvl1pPr>
          </a:lstStyle>
          <a:p>
            <a:pPr>
              <a:defRPr/>
            </a:pPr>
            <a:fld id="{CB31B9D8-AC90-4A93-A86C-8C161382EF91}" type="datetime1">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cs typeface="Arial"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cs typeface="Arial" charset="0"/>
              </a:defRPr>
            </a:lvl1pPr>
          </a:lstStyle>
          <a:p>
            <a:pPr>
              <a:defRPr/>
            </a:pPr>
            <a:fld id="{30816F2F-A5BD-4C66-B738-A1DDCA88E9D8}"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50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a:defRPr>
            </a:lvl1pPr>
          </a:lstStyle>
          <a:p>
            <a:pPr>
              <a:defRPr/>
            </a:pPr>
            <a:fld id="{13D1EC0E-969F-4CE3-8EB1-57FA882F130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 id="2147485103" r:id="rId12"/>
    <p:sldLayoutId id="214748510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866" name="Заголовок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64867" name="Текст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10305422-A818-41CD-9ADA-7B0A9FA6B4E8}" type="datetimeFigureOut">
              <a:rPr lang="ru-RU"/>
              <a:pPr>
                <a:defRPr/>
              </a:pPr>
              <a:t>28.12.2016</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83D8B334-F425-4FED-8724-E9EF3C77533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771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a:defRPr>
            </a:lvl1pPr>
          </a:lstStyle>
          <a:p>
            <a:pPr>
              <a:defRPr/>
            </a:pPr>
            <a:fld id="{DCA4053B-AB63-43C8-BE13-6FCDFB950A0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 id="214748512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00">
            <a:alpha val="14902"/>
          </a:srgbClr>
        </a:solidFill>
        <a:effectLst/>
      </p:bgPr>
    </p:bg>
    <p:spTree>
      <p:nvGrpSpPr>
        <p:cNvPr id="1" name=""/>
        <p:cNvGrpSpPr/>
        <p:nvPr/>
      </p:nvGrpSpPr>
      <p:grpSpPr>
        <a:xfrm>
          <a:off x="0" y="0"/>
          <a:ext cx="0" cy="0"/>
          <a:chOff x="0" y="0"/>
          <a:chExt cx="0" cy="0"/>
        </a:xfrm>
      </p:grpSpPr>
      <p:sp>
        <p:nvSpPr>
          <p:cNvPr id="19046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9046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17325528-D05F-4E67-9E88-EE4C8391B414}"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 id="214748512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203789"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prstClr val="black">
                    <a:lumMod val="50000"/>
                    <a:lumOff val="50000"/>
                  </a:prstClr>
                </a:solidFill>
                <a:latin typeface="Arial" charset="0"/>
                <a:cs typeface="Arial" charset="0"/>
              </a:defRPr>
            </a:lvl1pPr>
          </a:lstStyle>
          <a:p>
            <a:pPr>
              <a:defRPr/>
            </a:pPr>
            <a:fld id="{95DBE77B-D1F2-468B-9D32-928D214425D7}" type="datetimeFigureOut">
              <a:rPr lang="ru-RU"/>
              <a:pPr>
                <a:defRPr/>
              </a:pPr>
              <a:t>28.12.2016</a:t>
            </a:fld>
            <a:endParaRPr lang="ru-RU" dirty="0"/>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dirty="0">
                <a:solidFill>
                  <a:prstClr val="black">
                    <a:lumMod val="50000"/>
                    <a:lumOff val="50000"/>
                  </a:prstClr>
                </a:solidFill>
                <a:latin typeface="Arial" charset="0"/>
                <a:cs typeface="Arial" charset="0"/>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prstClr val="black">
                    <a:lumMod val="50000"/>
                    <a:lumOff val="50000"/>
                  </a:prstClr>
                </a:solidFill>
                <a:latin typeface="Arial" charset="0"/>
                <a:cs typeface="Arial" charset="0"/>
              </a:defRPr>
            </a:lvl1pPr>
          </a:lstStyle>
          <a:p>
            <a:pPr>
              <a:defRPr/>
            </a:pPr>
            <a:fld id="{EBBB29B0-B6A9-4D5A-BB4A-C57904EBDAB6}"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5129" r:id="rId1"/>
    <p:sldLayoutId id="2147485130" r:id="rId2"/>
    <p:sldLayoutId id="2147485131" r:id="rId3"/>
    <p:sldLayoutId id="2147485132" r:id="rId4"/>
    <p:sldLayoutId id="2147485133" r:id="rId5"/>
    <p:sldLayoutId id="2147485134" r:id="rId6"/>
    <p:sldLayoutId id="2147485135" r:id="rId7"/>
    <p:sldLayoutId id="2147485136" r:id="rId8"/>
    <p:sldLayoutId id="2147485137" r:id="rId9"/>
    <p:sldLayoutId id="2147485138" r:id="rId10"/>
    <p:sldLayoutId id="2147485139"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21607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smtClean="0">
                <a:solidFill>
                  <a:schemeClr val="tx1">
                    <a:lumMod val="50000"/>
                    <a:lumOff val="50000"/>
                  </a:schemeClr>
                </a:solidFill>
                <a:latin typeface="Arial" charset="0"/>
                <a:cs typeface="Arial" charset="0"/>
              </a:defRPr>
            </a:lvl1pPr>
          </a:lstStyle>
          <a:p>
            <a:pPr>
              <a:defRPr/>
            </a:pPr>
            <a:fld id="{C3CB9494-D041-436E-A57C-A38305496AF0}" type="datetime1">
              <a:rPr lang="ru-RU"/>
              <a:pPr>
                <a:defRPr/>
              </a:pPr>
              <a:t>28.12.2016</a:t>
            </a:fld>
            <a:endParaRPr lang="ru-RU" dirty="0"/>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fontAlgn="auto" hangingPunct="1">
              <a:spcBef>
                <a:spcPts val="0"/>
              </a:spcBef>
              <a:spcAft>
                <a:spcPts val="0"/>
              </a:spcAft>
              <a:defRPr sz="1100" b="1">
                <a:solidFill>
                  <a:schemeClr val="tx1">
                    <a:lumMod val="50000"/>
                    <a:lumOff val="50000"/>
                  </a:schemeClr>
                </a:solidFill>
                <a:latin typeface="Arial" charset="0"/>
                <a:cs typeface="Arial" charset="0"/>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smtClean="0">
                <a:solidFill>
                  <a:srgbClr val="7F7F7F"/>
                </a:solidFill>
              </a:defRPr>
            </a:lvl1pPr>
          </a:lstStyle>
          <a:p>
            <a:pPr>
              <a:defRPr/>
            </a:pPr>
            <a:fld id="{BA6673CE-E34D-4DAB-91E2-E7D6FA74D61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140" r:id="rId1"/>
    <p:sldLayoutId id="2147485004" r:id="rId2"/>
    <p:sldLayoutId id="2147485141" r:id="rId3"/>
    <p:sldLayoutId id="2147485005" r:id="rId4"/>
    <p:sldLayoutId id="2147485006" r:id="rId5"/>
    <p:sldLayoutId id="2147485007" r:id="rId6"/>
    <p:sldLayoutId id="2147485008" r:id="rId7"/>
    <p:sldLayoutId id="2147485009" r:id="rId8"/>
    <p:sldLayoutId id="2147485142" r:id="rId9"/>
    <p:sldLayoutId id="2147485010" r:id="rId10"/>
    <p:sldLayoutId id="2147485011" r:id="rId11"/>
  </p:sldLayoutIdLst>
  <p:timing>
    <p:tnLst>
      <p:par>
        <p:cTn id="1" dur="indefinite" restart="never" nodeType="tmRoot"/>
      </p:par>
    </p:tnLst>
  </p:timing>
  <p:hf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5E2F457-47C8-4804-B21A-0F8C30567E9D}" type="datetimeFigureOut">
              <a:rPr lang="ru-RU" smtClean="0">
                <a:solidFill>
                  <a:prstClr val="black">
                    <a:tint val="75000"/>
                  </a:prstClr>
                </a:solidFill>
                <a:latin typeface="Calibri"/>
              </a:rPr>
              <a:pPr fontAlgn="auto">
                <a:spcBef>
                  <a:spcPts val="0"/>
                </a:spcBef>
                <a:spcAft>
                  <a:spcPts val="0"/>
                </a:spcAft>
              </a:pPr>
              <a:t>28.12.2016</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2484B4E-13EE-45F8-961C-E22E577CC8F6}" type="slidenum">
              <a:rPr lang="ru-RU" smtClean="0">
                <a:solidFill>
                  <a:prstClr val="black">
                    <a:tint val="75000"/>
                  </a:prstClr>
                </a:solidFill>
                <a:latin typeface="Calibri"/>
              </a:rPr>
              <a:pPr fontAlgn="auto">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28586666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mn-lt"/>
              <a:cs typeface="Arial" panose="020B0604020202020204" pitchFamily="34"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mn-lt"/>
              <a:cs typeface="Arial" panose="020B0604020202020204" pitchFamily="34" charset="0"/>
            </a:endParaRPr>
          </a:p>
        </p:txBody>
      </p:sp>
      <p:sp>
        <p:nvSpPr>
          <p:cNvPr id="13316"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3317"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a:defRPr/>
            </a:pPr>
            <a:fld id="{7CF10337-517F-42E7-9D67-D0FEDA124FCC}" type="datetime1">
              <a:rPr lang="ru-RU"/>
              <a:pPr>
                <a:defRPr/>
              </a:pPr>
              <a:t>28.12.2016</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cs typeface="Arial" charset="0"/>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Arial" panose="020B0604020202020204" pitchFamily="34" charset="0"/>
                <a:cs typeface="Arial" panose="020B0604020202020204" pitchFamily="34" charset="0"/>
              </a:defRPr>
            </a:lvl1pPr>
          </a:lstStyle>
          <a:p>
            <a:pPr>
              <a:defRPr/>
            </a:pPr>
            <a:fld id="{7CCDE52E-BACB-4768-9E23-50CB52D8EB2A}" type="slidenum">
              <a:rPr lang="ru-RU"/>
              <a:pPr>
                <a:defRPr/>
              </a:pPr>
              <a:t>‹#›</a:t>
            </a:fld>
            <a:endParaRPr lang="ru-RU"/>
          </a:p>
        </p:txBody>
      </p:sp>
      <p:grpSp>
        <p:nvGrpSpPr>
          <p:cNvPr id="13321"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400">
                <a:solidFill>
                  <a:prstClr val="black"/>
                </a:solidFill>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40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Constantia"/>
              <a:cs typeface="Arial" panose="020B0604020202020204" pitchFamily="34" charset="0"/>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1400">
              <a:solidFill>
                <a:prstClr val="black"/>
              </a:solidFill>
              <a:latin typeface="Constantia"/>
              <a:cs typeface="Arial" panose="020B0604020202020204" pitchFamily="34" charset="0"/>
            </a:endParaRPr>
          </a:p>
        </p:txBody>
      </p:sp>
      <p:sp>
        <p:nvSpPr>
          <p:cNvPr id="13316"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13317"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Arial" charset="0"/>
              </a:defRPr>
            </a:lvl1pPr>
          </a:lstStyle>
          <a:p>
            <a:pPr>
              <a:defRPr/>
            </a:pPr>
            <a:fld id="{7CF10337-517F-42E7-9D67-D0FEDA124FCC}" type="datetime1">
              <a:rPr lang="ru-RU"/>
              <a:pPr>
                <a:defRPr/>
              </a:pPr>
              <a:t>28.12.2016</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cs typeface="Arial" charset="0"/>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Arial" panose="020B0604020202020204" pitchFamily="34" charset="0"/>
                <a:cs typeface="Arial" panose="020B0604020202020204" pitchFamily="34" charset="0"/>
              </a:defRPr>
            </a:lvl1pPr>
          </a:lstStyle>
          <a:p>
            <a:pPr>
              <a:defRPr/>
            </a:pPr>
            <a:fld id="{ED7892EF-2804-4182-AF86-8991921C718E}" type="slidenum">
              <a:rPr lang="ru-RU"/>
              <a:pPr>
                <a:defRPr/>
              </a:pPr>
              <a:t>‹#›</a:t>
            </a:fld>
            <a:endParaRPr lang="ru-RU"/>
          </a:p>
        </p:txBody>
      </p:sp>
      <p:grpSp>
        <p:nvGrpSpPr>
          <p:cNvPr id="2"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400">
                <a:solidFill>
                  <a:prstClr val="black"/>
                </a:solidFill>
                <a:cs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40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fontAlgn="auto">
              <a:spcBef>
                <a:spcPts val="0"/>
              </a:spcBef>
              <a:spcAft>
                <a:spcPts val="0"/>
              </a:spcAft>
              <a:defRPr sz="1200">
                <a:solidFill>
                  <a:prstClr val="black">
                    <a:lumMod val="65000"/>
                    <a:lumOff val="35000"/>
                  </a:prstClr>
                </a:solidFill>
                <a:latin typeface="Century Gothic" pitchFamily="34" charset="0"/>
              </a:defRPr>
            </a:lvl1pPr>
          </a:lstStyle>
          <a:p>
            <a:pPr>
              <a:defRPr/>
            </a:pPr>
            <a:fld id="{991059C6-1D89-47B1-828B-52D29656455B}" type="datetime1">
              <a:rPr lang="ru-RU"/>
              <a:pPr>
                <a:defRPr/>
              </a:pPr>
              <a:t>28.12.2016</a:t>
            </a:fld>
            <a:endParaRPr lang="ru-RU"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wrap="square" lIns="45720" tIns="45720" rIns="91440" bIns="45720" numCol="1" anchor="ctr" anchorCtr="0" compatLnSpc="1">
            <a:prstTxWarp prst="textNoShape">
              <a:avLst/>
            </a:prstTxWarp>
          </a:bodyPr>
          <a:lstStyle>
            <a:lvl1pPr>
              <a:defRPr sz="1200">
                <a:solidFill>
                  <a:srgbClr val="595959"/>
                </a:solidFill>
                <a:latin typeface="Century Gothic" pitchFamily="34" charset="0"/>
              </a:defRPr>
            </a:lvl1pPr>
          </a:lstStyle>
          <a:p>
            <a:pPr>
              <a:defRPr/>
            </a:pPr>
            <a:endParaRPr lang="ru-RU"/>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fontAlgn="auto">
              <a:spcBef>
                <a:spcPts val="0"/>
              </a:spcBef>
              <a:spcAft>
                <a:spcPts val="0"/>
              </a:spcAft>
              <a:defRPr sz="1200">
                <a:solidFill>
                  <a:prstClr val="black">
                    <a:lumMod val="65000"/>
                    <a:lumOff val="35000"/>
                  </a:prstClr>
                </a:solidFill>
                <a:latin typeface="Century Gothic" pitchFamily="34" charset="0"/>
              </a:defRPr>
            </a:lvl1pPr>
          </a:lstStyle>
          <a:p>
            <a:pPr>
              <a:defRPr/>
            </a:pPr>
            <a:fld id="{9BE0F8F0-AA9E-42CB-97F1-3EA1D17C1EE8}" type="slidenum">
              <a:rPr lang="ru-RU"/>
              <a:pPr>
                <a:defRPr/>
              </a:pPr>
              <a:t>‹#›</a:t>
            </a:fld>
            <a:endParaRPr lang="ru-RU"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4939" r:id="rId1"/>
    <p:sldLayoutId id="2147484940" r:id="rId2"/>
    <p:sldLayoutId id="2147485034"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0000"/>
                <a:lumOff val="80000"/>
              </a:schemeClr>
            </a:gs>
            <a:gs pos="50000">
              <a:schemeClr val="accent1">
                <a:tint val="44500"/>
                <a:satMod val="160000"/>
              </a:schemeClr>
            </a:gs>
            <a:gs pos="100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7890"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7891"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1A0528A-79C6-48D6-80A7-38A226A8EFDC}" type="datetime1">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428C2FD-4D3A-49DD-A0B8-770C37C7CE5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0178"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0179"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81B1C2E-E0CE-47BD-A624-09121B4245F7}" type="datetimeFigureOut">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C49FF088-C2C9-4B4E-9709-8BF9BD51541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onstantia"/>
            </a:endParaRPr>
          </a:p>
        </p:txBody>
      </p:sp>
      <p:sp>
        <p:nvSpPr>
          <p:cNvPr id="8" name="Полилиния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onstantia"/>
            </a:endParaRPr>
          </a:p>
        </p:txBody>
      </p:sp>
      <p:sp>
        <p:nvSpPr>
          <p:cNvPr id="62468" name="Заголовок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ru-RU" smtClean="0"/>
              <a:t>Образец заголовка</a:t>
            </a:r>
            <a:endParaRPr lang="en-US" smtClean="0"/>
          </a:p>
        </p:txBody>
      </p:sp>
      <p:sp>
        <p:nvSpPr>
          <p:cNvPr id="62469" name="Текст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rgbClr val="04617B">
                    <a:shade val="90000"/>
                  </a:srgbClr>
                </a:solidFill>
                <a:latin typeface="Constantia"/>
              </a:defRPr>
            </a:lvl1pPr>
          </a:lstStyle>
          <a:p>
            <a:pPr>
              <a:defRPr/>
            </a:pPr>
            <a:fld id="{AE998E2C-409F-4D5A-9681-97BC9F615AD1}" type="datetimeFigureOut">
              <a:rPr lang="ru-RU"/>
              <a:pPr>
                <a:defRPr/>
              </a:pPr>
              <a:t>28.12.2016</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04617B">
                    <a:shade val="90000"/>
                  </a:srgbClr>
                </a:solidFill>
                <a:latin typeface="Constantia"/>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rgbClr val="04617B">
                    <a:shade val="90000"/>
                  </a:srgbClr>
                </a:solidFill>
                <a:latin typeface="Constantia"/>
              </a:defRPr>
            </a:lvl1pPr>
          </a:lstStyle>
          <a:p>
            <a:pPr>
              <a:defRPr/>
            </a:pPr>
            <a:fld id="{962EC914-A9BC-4873-B8A0-C6A1684A8485}" type="slidenum">
              <a:rPr lang="ru-RU"/>
              <a:pPr>
                <a:defRPr/>
              </a:pPr>
              <a:t>‹#›</a:t>
            </a:fld>
            <a:endParaRPr lang="ru-RU"/>
          </a:p>
        </p:txBody>
      </p:sp>
      <p:grpSp>
        <p:nvGrpSpPr>
          <p:cNvPr id="62473" name="Группа 1"/>
          <p:cNvGrpSpPr>
            <a:grpSpLocks/>
          </p:cNvGrpSpPr>
          <p:nvPr/>
        </p:nvGrpSpPr>
        <p:grpSpPr bwMode="auto">
          <a:xfrm>
            <a:off x="-19050" y="203200"/>
            <a:ext cx="9180513" cy="647700"/>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onstantia"/>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onstantia"/>
              </a:endParaRPr>
            </a:p>
          </p:txBody>
        </p:sp>
      </p:grpSp>
    </p:spTree>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00">
            <a:alpha val="14902"/>
          </a:srgbClr>
        </a:solidFill>
        <a:effectLst/>
      </p:bgPr>
    </p:bg>
    <p:spTree>
      <p:nvGrpSpPr>
        <p:cNvPr id="1" name=""/>
        <p:cNvGrpSpPr/>
        <p:nvPr/>
      </p:nvGrpSpPr>
      <p:grpSpPr>
        <a:xfrm>
          <a:off x="0" y="0"/>
          <a:ext cx="0" cy="0"/>
          <a:chOff x="0" y="0"/>
          <a:chExt cx="0" cy="0"/>
        </a:xfrm>
      </p:grpSpPr>
      <p:sp>
        <p:nvSpPr>
          <p:cNvPr id="7475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475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EBB08B7D-1316-4287-A4C8-D16E2939380F}" type="datetimeFigureOut">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8DC211A0-9190-473D-BF46-733B3BA9806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 id="21474850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00">
            <a:alpha val="14902"/>
          </a:srgbClr>
        </a:solidFill>
        <a:effectLst/>
      </p:bgPr>
    </p:bg>
    <p:spTree>
      <p:nvGrpSpPr>
        <p:cNvPr id="1" name=""/>
        <p:cNvGrpSpPr/>
        <p:nvPr/>
      </p:nvGrpSpPr>
      <p:grpSpPr>
        <a:xfrm>
          <a:off x="0" y="0"/>
          <a:ext cx="0" cy="0"/>
          <a:chOff x="0" y="0"/>
          <a:chExt cx="0" cy="0"/>
        </a:xfrm>
      </p:grpSpPr>
      <p:sp>
        <p:nvSpPr>
          <p:cNvPr id="8806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806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cs typeface="Arial" charset="0"/>
              </a:defRPr>
            </a:lvl1pPr>
          </a:lstStyle>
          <a:p>
            <a:pPr>
              <a:defRPr/>
            </a:pPr>
            <a:fld id="{81508C6B-335D-4C78-B44F-46E6B36229F9}" type="datetime1">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cs typeface="Arial"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cs typeface="Arial" charset="0"/>
              </a:defRPr>
            </a:lvl1pPr>
          </a:lstStyle>
          <a:p>
            <a:pPr>
              <a:defRPr/>
            </a:pPr>
            <a:fld id="{0F3FA0C4-6ED5-4B29-8BF5-DB0EB9B181B6}"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00">
            <a:alpha val="14902"/>
          </a:srgbClr>
        </a:solidFill>
        <a:effectLst/>
      </p:bgPr>
    </p:bg>
    <p:spTree>
      <p:nvGrpSpPr>
        <p:cNvPr id="1" name=""/>
        <p:cNvGrpSpPr/>
        <p:nvPr/>
      </p:nvGrpSpPr>
      <p:grpSpPr>
        <a:xfrm>
          <a:off x="0" y="0"/>
          <a:ext cx="0" cy="0"/>
          <a:chOff x="0" y="0"/>
          <a:chExt cx="0" cy="0"/>
        </a:xfrm>
      </p:grpSpPr>
      <p:sp>
        <p:nvSpPr>
          <p:cNvPr id="10035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035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cs typeface="Arial" charset="0"/>
              </a:defRPr>
            </a:lvl1pPr>
          </a:lstStyle>
          <a:p>
            <a:pPr>
              <a:defRPr/>
            </a:pPr>
            <a:fld id="{8AB48432-62E0-478C-8F53-5B05344C71ED}" type="datetime1">
              <a:rPr lang="ru-RU"/>
              <a:pPr>
                <a:defRPr/>
              </a:pPr>
              <a:t>28.12.2016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cs typeface="Arial"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cs typeface="Arial" charset="0"/>
              </a:defRPr>
            </a:lvl1pPr>
          </a:lstStyle>
          <a:p>
            <a:pPr>
              <a:defRPr/>
            </a:pPr>
            <a:fld id="{360802E2-88BD-4D5D-9349-4DF623F4F572}"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6.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4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4.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_____Microsoft_Excel1.xlsx"/></Relationships>
</file>

<file path=ppt/slides/_rels/slide2.xml.rels><?xml version="1.0" encoding="UTF-8" standalone="yes"?>
<Relationships xmlns="http://schemas.openxmlformats.org/package/2006/relationships"><Relationship Id="rId2" Type="http://schemas.openxmlformats.org/officeDocument/2006/relationships/hyperlink" Target="http://www.cherinfo.ru/1417" TargetMode="Externa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openxmlformats.org/officeDocument/2006/relationships/slideLayout" Target="../slideLayouts/slideLayout200.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hyperlink" Target="http://www.cherinfo.ru/1417" TargetMode="Externa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hyperlink" Target="http://www.cherinfo.ru/1417" TargetMode="Externa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9.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hyperlink" Target="http://www.malatyahaber.com/sites/malatyahaber.com/files/haberler/2013/06/10/universteegt.jpg" TargetMode="External"/><Relationship Id="rId18" Type="http://schemas.openxmlformats.org/officeDocument/2006/relationships/image" Target="../media/image32.jpeg"/><Relationship Id="rId26" Type="http://schemas.openxmlformats.org/officeDocument/2006/relationships/hyperlink" Target="http://dragon-cha.ru/d/375300/d/meshochek_drakon_1.jpg" TargetMode="External"/><Relationship Id="rId3" Type="http://schemas.openxmlformats.org/officeDocument/2006/relationships/image" Target="../media/image24.jpeg"/><Relationship Id="rId21" Type="http://schemas.openxmlformats.org/officeDocument/2006/relationships/image" Target="../media/image34.jpeg"/><Relationship Id="rId7" Type="http://schemas.openxmlformats.org/officeDocument/2006/relationships/hyperlink" Target="http://www.stiebelrus.com/modules/gallery/uploads/obl1/2.jpg" TargetMode="External"/><Relationship Id="rId12" Type="http://schemas.openxmlformats.org/officeDocument/2006/relationships/image" Target="../media/image29.jpeg"/><Relationship Id="rId17" Type="http://schemas.openxmlformats.org/officeDocument/2006/relationships/hyperlink" Target="http://vgae.ru/uploads/posts/2011-03/1300084874_image021.jpg" TargetMode="External"/><Relationship Id="rId25" Type="http://schemas.openxmlformats.org/officeDocument/2006/relationships/image" Target="../media/image36.jpeg"/><Relationship Id="rId2" Type="http://schemas.openxmlformats.org/officeDocument/2006/relationships/hyperlink" Target="http://forum.relicvia.ru/uploads/monthly_03_2011/post-8687-1301063923.jpg" TargetMode="External"/><Relationship Id="rId16" Type="http://schemas.openxmlformats.org/officeDocument/2006/relationships/image" Target="../media/image31.jpeg"/><Relationship Id="rId20" Type="http://schemas.openxmlformats.org/officeDocument/2006/relationships/image" Target="../media/image33.jpeg"/><Relationship Id="rId1" Type="http://schemas.openxmlformats.org/officeDocument/2006/relationships/slideLayout" Target="../slideLayouts/slideLayout51.xml"/><Relationship Id="rId6" Type="http://schemas.openxmlformats.org/officeDocument/2006/relationships/image" Target="../media/image26.jpeg"/><Relationship Id="rId11" Type="http://schemas.openxmlformats.org/officeDocument/2006/relationships/hyperlink" Target="http://img0.liveinternet.ru/images/attach/c/1/57/102/57102505_dandelions.jpg" TargetMode="External"/><Relationship Id="rId24" Type="http://schemas.openxmlformats.org/officeDocument/2006/relationships/hyperlink" Target="http://img1.liveinternet.ru/images/attach/c/2/74/637/74637695_money_1400x1050.jpg" TargetMode="External"/><Relationship Id="rId5" Type="http://schemas.openxmlformats.org/officeDocument/2006/relationships/image" Target="../media/image25.jpeg"/><Relationship Id="rId15" Type="http://schemas.openxmlformats.org/officeDocument/2006/relationships/hyperlink" Target="http://www.lifanovsky.com/wp-content/uploads/2009/06/bolshoi_draw.jpg" TargetMode="External"/><Relationship Id="rId23" Type="http://schemas.openxmlformats.org/officeDocument/2006/relationships/image" Target="../media/image35.jpeg"/><Relationship Id="rId10" Type="http://schemas.openxmlformats.org/officeDocument/2006/relationships/image" Target="../media/image28.jpeg"/><Relationship Id="rId19" Type="http://schemas.openxmlformats.org/officeDocument/2006/relationships/hyperlink" Target="http://v2.nabchelny.ru/upload/resize_cache/iblock/3d1/600_420_0/DSC_6445.JPG" TargetMode="External"/><Relationship Id="rId4" Type="http://schemas.openxmlformats.org/officeDocument/2006/relationships/hyperlink" Target="http://ulpressa.ru/wp-content/uploads/old/600PC24.jpg" TargetMode="External"/><Relationship Id="rId9" Type="http://schemas.openxmlformats.org/officeDocument/2006/relationships/hyperlink" Target="http://www.stroi-s.ru/i/dom1.jpg" TargetMode="External"/><Relationship Id="rId14" Type="http://schemas.openxmlformats.org/officeDocument/2006/relationships/image" Target="../media/image30.jpeg"/><Relationship Id="rId22" Type="http://schemas.openxmlformats.org/officeDocument/2006/relationships/hyperlink" Target="http://debri-dv.ru/filedata/debri-dv/images_small/7107.jpg" TargetMode="External"/><Relationship Id="rId27" Type="http://schemas.openxmlformats.org/officeDocument/2006/relationships/image" Target="../media/image37.jpeg"/></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2" Type="http://schemas.openxmlformats.org/officeDocument/2006/relationships/hyperlink" Target="http://www.cherinfo.ru/1417" TargetMode="External"/><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47.xml"/><Relationship Id="rId1" Type="http://schemas.openxmlformats.org/officeDocument/2006/relationships/vmlDrawing" Target="../drawings/vmlDrawing3.vml"/><Relationship Id="rId6" Type="http://schemas.openxmlformats.org/officeDocument/2006/relationships/image" Target="../media/image40.jpeg"/><Relationship Id="rId5" Type="http://schemas.openxmlformats.org/officeDocument/2006/relationships/image" Target="../media/image38.emf"/><Relationship Id="rId4" Type="http://schemas.openxmlformats.org/officeDocument/2006/relationships/oleObject" Target="../embeddings/_____Microsoft_Excel_97-20031.xls"/></Relationships>
</file>

<file path=ppt/slides/_rels/slide51.xml.rels><?xml version="1.0" encoding="UTF-8" standalone="yes"?>
<Relationships xmlns="http://schemas.openxmlformats.org/package/2006/relationships"><Relationship Id="rId3" Type="http://schemas.openxmlformats.org/officeDocument/2006/relationships/oleObject" Target="../embeddings/_____Microsoft_Excel_97-20032.xls"/><Relationship Id="rId2" Type="http://schemas.openxmlformats.org/officeDocument/2006/relationships/slideLayout" Target="../slideLayouts/slideLayout136.xml"/><Relationship Id="rId1" Type="http://schemas.openxmlformats.org/officeDocument/2006/relationships/vmlDrawing" Target="../drawings/vmlDrawing4.vml"/><Relationship Id="rId5" Type="http://schemas.openxmlformats.org/officeDocument/2006/relationships/image" Target="../media/image1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Layout" Target="../slideLayouts/slideLayout148.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62.xml"/><Relationship Id="rId1" Type="http://schemas.openxmlformats.org/officeDocument/2006/relationships/vmlDrawing" Target="../drawings/vmlDrawing5.vml"/><Relationship Id="rId6" Type="http://schemas.openxmlformats.org/officeDocument/2006/relationships/image" Target="../media/image12.png"/><Relationship Id="rId5" Type="http://schemas.openxmlformats.org/officeDocument/2006/relationships/image" Target="../media/image43.emf"/><Relationship Id="rId4" Type="http://schemas.openxmlformats.org/officeDocument/2006/relationships/oleObject" Target="../embeddings/_____Microsoft_Excel_97-20033.xls"/></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0.xml"/><Relationship Id="rId7" Type="http://schemas.openxmlformats.org/officeDocument/2006/relationships/image" Target="../media/image12.png"/><Relationship Id="rId2" Type="http://schemas.openxmlformats.org/officeDocument/2006/relationships/slideLayout" Target="../slideLayouts/slideLayout113.xml"/><Relationship Id="rId1" Type="http://schemas.openxmlformats.org/officeDocument/2006/relationships/vmlDrawing" Target="../drawings/vmlDrawing6.vml"/><Relationship Id="rId6" Type="http://schemas.openxmlformats.org/officeDocument/2006/relationships/image" Target="../media/image45.emf"/><Relationship Id="rId5" Type="http://schemas.openxmlformats.org/officeDocument/2006/relationships/oleObject" Target="../embeddings/_____Microsoft_Excel_97-20034.xls"/><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2.png"/><Relationship Id="rId3" Type="http://schemas.openxmlformats.org/officeDocument/2006/relationships/notesSlide" Target="../notesSlides/notesSlide11.xml"/><Relationship Id="rId7" Type="http://schemas.openxmlformats.org/officeDocument/2006/relationships/image" Target="../media/image48.emf"/><Relationship Id="rId12" Type="http://schemas.openxmlformats.org/officeDocument/2006/relationships/image" Target="../media/image55.png"/><Relationship Id="rId2" Type="http://schemas.openxmlformats.org/officeDocument/2006/relationships/slideLayout" Target="../slideLayouts/slideLayout113.xml"/><Relationship Id="rId1" Type="http://schemas.openxmlformats.org/officeDocument/2006/relationships/vmlDrawing" Target="../drawings/vmlDrawing7.vml"/><Relationship Id="rId6" Type="http://schemas.openxmlformats.org/officeDocument/2006/relationships/oleObject" Target="../embeddings/_____Microsoft_Excel_97-20035.xls"/><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jpeg"/><Relationship Id="rId9"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eg"/><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06.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hyperlink" Target="http://www.cherinfo.ru/1417" TargetMode="Externa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2.png"/><Relationship Id="rId7"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17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2.xml.rels><?xml version="1.0" encoding="UTF-8" standalone="yes"?>
<Relationships xmlns="http://schemas.openxmlformats.org/package/2006/relationships"><Relationship Id="rId3" Type="http://schemas.openxmlformats.org/officeDocument/2006/relationships/hyperlink" Target="mailto:ufinpveidel@mail.ru" TargetMode="External"/><Relationship Id="rId2" Type="http://schemas.openxmlformats.org/officeDocument/2006/relationships/hyperlink" Target="http://www.belrn.ru/" TargetMode="External"/><Relationship Id="rId1" Type="http://schemas.openxmlformats.org/officeDocument/2006/relationships/slideLayout" Target="../slideLayouts/slideLayout51.xml"/><Relationship Id="rId5" Type="http://schemas.openxmlformats.org/officeDocument/2006/relationships/hyperlink" Target="mailto:finkomgra@yandex.ru" TargetMode="External"/><Relationship Id="rId4" Type="http://schemas.openxmlformats.org/officeDocument/2006/relationships/hyperlink" Target="mailto:vol-fin@yandex.ru"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www.admsheb.ru/" TargetMode="Externa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3.jpeg"/><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hyperlink" Target="http://www.cherinfo.ru/1417" TargetMode="External"/><Relationship Id="rId1" Type="http://schemas.openxmlformats.org/officeDocument/2006/relationships/slideLayout" Target="../slideLayouts/slideLayout61.xml"/></Relationships>
</file>

<file path=ppt/slides/_rels/slide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9.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cherinfo.ru/1417" TargetMode="External"/><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_____Microsoft_Excel_97-20036.xls"/><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67.emf"/></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hemeOverride" Target="../theme/themeOverride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2.emf"/><Relationship Id="rId4" Type="http://schemas.openxmlformats.org/officeDocument/2006/relationships/oleObject" Target="../embeddings/_____Microsoft_Excel_97-20037.xls"/></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2700000" scaled="1"/>
        </a:gradFill>
        <a:effectLst/>
      </p:bgPr>
    </p:bg>
    <p:spTree>
      <p:nvGrpSpPr>
        <p:cNvPr id="1" name=""/>
        <p:cNvGrpSpPr/>
        <p:nvPr/>
      </p:nvGrpSpPr>
      <p:grpSpPr>
        <a:xfrm>
          <a:off x="0" y="0"/>
          <a:ext cx="0" cy="0"/>
          <a:chOff x="0" y="0"/>
          <a:chExt cx="0" cy="0"/>
        </a:xfrm>
      </p:grpSpPr>
      <p:pic>
        <p:nvPicPr>
          <p:cNvPr id="13" name="Рисунок 12" descr="919692_166283666890689_71315982_o.jpg"/>
          <p:cNvPicPr>
            <a:picLocks noChangeAspect="1"/>
          </p:cNvPicPr>
          <p:nvPr/>
        </p:nvPicPr>
        <p:blipFill>
          <a:blip r:embed="rId2" cstate="print">
            <a:lum bright="5000" contrast="-38000"/>
          </a:blip>
          <a:stretch>
            <a:fillRect/>
          </a:stretch>
        </p:blipFill>
        <p:spPr>
          <a:xfrm>
            <a:off x="3707904" y="2060848"/>
            <a:ext cx="1800200" cy="2518418"/>
          </a:xfrm>
          <a:prstGeom prst="rect">
            <a:avLst/>
          </a:prstGeom>
          <a:ln>
            <a:noFill/>
          </a:ln>
          <a:effectLst>
            <a:softEdge rad="112500"/>
          </a:effectLst>
        </p:spPr>
      </p:pic>
      <p:sp>
        <p:nvSpPr>
          <p:cNvPr id="8" name="TextBox 7"/>
          <p:cNvSpPr txBox="1"/>
          <p:nvPr/>
        </p:nvSpPr>
        <p:spPr>
          <a:xfrm>
            <a:off x="3500430" y="1"/>
            <a:ext cx="5643570" cy="2123658"/>
          </a:xfrm>
          <a:prstGeom prst="rect">
            <a:avLst/>
          </a:prstGeom>
          <a:gradFill>
            <a:gsLst>
              <a:gs pos="0">
                <a:schemeClr val="dk1">
                  <a:tint val="70000"/>
                  <a:satMod val="130000"/>
                  <a:alpha val="0"/>
                </a:schemeClr>
              </a:gs>
              <a:gs pos="43000">
                <a:schemeClr val="dk1">
                  <a:tint val="44000"/>
                  <a:satMod val="165000"/>
                </a:schemeClr>
              </a:gs>
              <a:gs pos="93000">
                <a:schemeClr val="dk1">
                  <a:tint val="15000"/>
                  <a:satMod val="165000"/>
                </a:schemeClr>
              </a:gs>
              <a:gs pos="100000">
                <a:schemeClr val="dk1">
                  <a:tint val="5000"/>
                  <a:satMod val="250000"/>
                </a:schemeClr>
              </a:gs>
            </a:gsLst>
          </a:gradFill>
        </p:spPr>
        <p:style>
          <a:lnRef idx="1">
            <a:schemeClr val="dk1"/>
          </a:lnRef>
          <a:fillRef idx="2">
            <a:schemeClr val="dk1"/>
          </a:fillRef>
          <a:effectRef idx="1">
            <a:schemeClr val="dk1"/>
          </a:effectRef>
          <a:fontRef idx="minor">
            <a:schemeClr val="dk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200" b="1" spc="50" dirty="0">
                <a:ln w="11430"/>
                <a:gradFill>
                  <a:gsLst>
                    <a:gs pos="25000">
                      <a:srgbClr val="009DD9">
                        <a:satMod val="155000"/>
                      </a:srgbClr>
                    </a:gs>
                    <a:gs pos="100000">
                      <a:srgbClr val="009DD9">
                        <a:shade val="45000"/>
                        <a:satMod val="165000"/>
                      </a:srgbClr>
                    </a:gs>
                  </a:gsLst>
                  <a:lin ang="5400000"/>
                </a:gradFill>
                <a:latin typeface="Times New Roman" pitchFamily="18" charset="0"/>
                <a:cs typeface="Times New Roman" pitchFamily="18" charset="0"/>
              </a:rPr>
              <a:t>   </a:t>
            </a:r>
            <a:r>
              <a:rPr lang="ru-RU" sz="2200" b="1" spc="50" dirty="0">
                <a:ln w="11430"/>
                <a:solidFill>
                  <a:srgbClr val="0070C0"/>
                </a:solidFill>
                <a:latin typeface="Times New Roman" pitchFamily="18" charset="0"/>
                <a:cs typeface="Times New Roman" pitchFamily="18" charset="0"/>
              </a:rPr>
              <a:t>БЮДЖЕТ ДЛЯ ГРАЖДАН</a:t>
            </a:r>
          </a:p>
          <a:p>
            <a:pPr algn="ctr" fontAlgn="auto">
              <a:spcBef>
                <a:spcPts val="0"/>
              </a:spcBef>
              <a:spcAft>
                <a:spcPts val="0"/>
              </a:spcAft>
              <a:defRPr/>
            </a:pPr>
            <a:r>
              <a:rPr lang="ru-RU" sz="2200" b="1" spc="50" dirty="0">
                <a:ln w="11430"/>
                <a:solidFill>
                  <a:srgbClr val="0070C0"/>
                </a:solidFill>
                <a:latin typeface="Times New Roman" pitchFamily="18" charset="0"/>
                <a:cs typeface="Times New Roman" pitchFamily="18" charset="0"/>
              </a:rPr>
              <a:t>     на основании </a:t>
            </a:r>
            <a:r>
              <a:rPr lang="ru-RU" sz="2200" b="1" spc="50" dirty="0" smtClean="0">
                <a:ln w="11430"/>
                <a:solidFill>
                  <a:srgbClr val="0070C0"/>
                </a:solidFill>
                <a:latin typeface="Times New Roman" pitchFamily="18" charset="0"/>
                <a:cs typeface="Times New Roman" pitchFamily="18" charset="0"/>
              </a:rPr>
              <a:t>закона Белгородской области от 23.12.2016 года № 127                  «Об областном бюджете на 2017 год и на плановый период 2018 и 2019 годов»</a:t>
            </a:r>
            <a:endParaRPr lang="ru-RU" sz="2200" b="1" spc="50" dirty="0">
              <a:ln w="11430"/>
              <a:solidFill>
                <a:srgbClr val="0070C0"/>
              </a:solidFill>
              <a:latin typeface="Times New Roman" pitchFamily="18" charset="0"/>
              <a:cs typeface="Times New Roman" pitchFamily="18" charset="0"/>
            </a:endParaRPr>
          </a:p>
          <a:p>
            <a:pPr algn="ctr" fontAlgn="auto">
              <a:spcBef>
                <a:spcPts val="0"/>
              </a:spcBef>
              <a:spcAft>
                <a:spcPts val="0"/>
              </a:spcAft>
              <a:defRPr/>
            </a:pPr>
            <a:r>
              <a:rPr lang="ru-RU" sz="2200" b="1" spc="50" dirty="0">
                <a:ln w="11430"/>
                <a:solidFill>
                  <a:srgbClr val="0070C0"/>
                </a:solidFill>
                <a:effectLst>
                  <a:outerShdw blurRad="76200" dist="50800" dir="5400000" algn="tl" rotWithShape="0">
                    <a:srgbClr val="000000">
                      <a:alpha val="65000"/>
                    </a:srgbClr>
                  </a:outerShdw>
                </a:effectLst>
                <a:latin typeface="Times New Roman" pitchFamily="18" charset="0"/>
                <a:cs typeface="Times New Roman" pitchFamily="18" charset="0"/>
              </a:rPr>
              <a:t>            </a:t>
            </a:r>
          </a:p>
        </p:txBody>
      </p:sp>
      <p:pic>
        <p:nvPicPr>
          <p:cNvPr id="5" name="Рисунок 4" descr="DSC_9594-Panorama-small.jpg"/>
          <p:cNvPicPr>
            <a:picLocks noChangeAspect="1"/>
          </p:cNvPicPr>
          <p:nvPr/>
        </p:nvPicPr>
        <p:blipFill>
          <a:blip r:embed="rId3" cstate="print">
            <a:lum bright="-3000" contrast="-25000"/>
          </a:blip>
          <a:stretch>
            <a:fillRect/>
          </a:stretch>
        </p:blipFill>
        <p:spPr>
          <a:xfrm>
            <a:off x="0" y="4581128"/>
            <a:ext cx="9144000" cy="1987676"/>
          </a:xfrm>
          <a:prstGeom prst="rect">
            <a:avLst/>
          </a:prstGeom>
          <a:ln>
            <a:noFill/>
          </a:ln>
          <a:effectLst>
            <a:softEdge rad="112500"/>
          </a:effectLst>
        </p:spPr>
      </p:pic>
      <p:pic>
        <p:nvPicPr>
          <p:cNvPr id="9" name="Рисунок 8" descr="77629_208512.jpg"/>
          <p:cNvPicPr>
            <a:picLocks noChangeAspect="1"/>
          </p:cNvPicPr>
          <p:nvPr/>
        </p:nvPicPr>
        <p:blipFill>
          <a:blip r:embed="rId4" cstate="print">
            <a:lum bright="1000" contrast="-44000"/>
          </a:blip>
          <a:stretch>
            <a:fillRect/>
          </a:stretch>
        </p:blipFill>
        <p:spPr>
          <a:xfrm>
            <a:off x="107504" y="1988840"/>
            <a:ext cx="3674705" cy="2592288"/>
          </a:xfrm>
          <a:prstGeom prst="rect">
            <a:avLst/>
          </a:prstGeom>
          <a:ln>
            <a:noFill/>
          </a:ln>
          <a:effectLst>
            <a:softEdge rad="112500"/>
          </a:effectLst>
        </p:spPr>
      </p:pic>
      <p:pic>
        <p:nvPicPr>
          <p:cNvPr id="229382" name="Рисунок 6" descr="293f3fbc5e712f11f0133887e9c80650.gif"/>
          <p:cNvPicPr>
            <a:picLocks noChangeAspect="1"/>
          </p:cNvPicPr>
          <p:nvPr/>
        </p:nvPicPr>
        <p:blipFill>
          <a:blip r:embed="rId5" cstate="print"/>
          <a:srcRect/>
          <a:stretch>
            <a:fillRect/>
          </a:stretch>
        </p:blipFill>
        <p:spPr bwMode="auto">
          <a:xfrm>
            <a:off x="0" y="0"/>
            <a:ext cx="4140200" cy="2640013"/>
          </a:xfrm>
          <a:prstGeom prst="rect">
            <a:avLst/>
          </a:prstGeom>
          <a:noFill/>
          <a:ln w="9525">
            <a:noFill/>
            <a:miter lim="800000"/>
            <a:headEnd/>
            <a:tailEnd/>
          </a:ln>
        </p:spPr>
      </p:pic>
      <p:pic>
        <p:nvPicPr>
          <p:cNvPr id="12" name="Рисунок 11" descr="11.jpg"/>
          <p:cNvPicPr>
            <a:picLocks noChangeAspect="1"/>
          </p:cNvPicPr>
          <p:nvPr/>
        </p:nvPicPr>
        <p:blipFill>
          <a:blip r:embed="rId6" cstate="print">
            <a:lum bright="12000" contrast="-29000"/>
          </a:blip>
          <a:stretch>
            <a:fillRect/>
          </a:stretch>
        </p:blipFill>
        <p:spPr>
          <a:xfrm>
            <a:off x="5436096" y="2060848"/>
            <a:ext cx="3530086" cy="2520280"/>
          </a:xfrm>
          <a:prstGeom prst="rect">
            <a:avLst/>
          </a:prstGeom>
          <a:ln>
            <a:noFill/>
          </a:ln>
          <a:effectLst>
            <a:softEdge rad="112500"/>
          </a:effectLst>
        </p:spPr>
      </p:pic>
      <p:sp>
        <p:nvSpPr>
          <p:cNvPr id="229384" name="TextBox 13"/>
          <p:cNvSpPr txBox="1">
            <a:spLocks noChangeArrowheads="1"/>
          </p:cNvSpPr>
          <p:nvPr/>
        </p:nvSpPr>
        <p:spPr bwMode="auto">
          <a:xfrm>
            <a:off x="3708400" y="6453188"/>
            <a:ext cx="1943100" cy="584200"/>
          </a:xfrm>
          <a:prstGeom prst="rect">
            <a:avLst/>
          </a:prstGeom>
          <a:noFill/>
          <a:ln w="9525">
            <a:noFill/>
            <a:miter lim="800000"/>
            <a:headEnd/>
            <a:tailEnd/>
          </a:ln>
        </p:spPr>
        <p:txBody>
          <a:bodyPr>
            <a:spAutoFit/>
          </a:bodyPr>
          <a:lstStyle/>
          <a:p>
            <a:r>
              <a:rPr lang="ru-RU" sz="1400" b="1">
                <a:solidFill>
                  <a:srgbClr val="000000"/>
                </a:solidFill>
                <a:latin typeface="Times New Roman" pitchFamily="18" charset="0"/>
                <a:cs typeface="Times New Roman" pitchFamily="18" charset="0"/>
              </a:rPr>
              <a:t>Белгород, 2016 год</a:t>
            </a:r>
          </a:p>
          <a:p>
            <a:endParaRPr lang="ru-RU">
              <a:solidFill>
                <a:srgbClr val="FFFFFF"/>
              </a:solidFill>
              <a:latin typeface="Constant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6A5DDFA-A1F7-4EAD-9B95-AF867336C767}" type="slidenum">
              <a:rPr lang="ru-RU"/>
              <a:pPr>
                <a:defRPr/>
              </a:pPr>
              <a:t>10</a:t>
            </a:fld>
            <a:endParaRPr lang="ru-RU" dirty="0"/>
          </a:p>
        </p:txBody>
      </p:sp>
      <p:sp>
        <p:nvSpPr>
          <p:cNvPr id="7" name="Прямоугольник 6"/>
          <p:cNvSpPr/>
          <p:nvPr/>
        </p:nvSpPr>
        <p:spPr>
          <a:xfrm>
            <a:off x="179388" y="188913"/>
            <a:ext cx="8713787" cy="6477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i="1" dirty="0">
                <a:solidFill>
                  <a:schemeClr val="tx1"/>
                </a:solidFill>
                <a:latin typeface="Times New Roman" pitchFamily="18" charset="0"/>
                <a:cs typeface="Times New Roman" pitchFamily="18" charset="0"/>
              </a:rPr>
              <a:t>Основные положения</a:t>
            </a:r>
          </a:p>
        </p:txBody>
      </p:sp>
      <p:sp>
        <p:nvSpPr>
          <p:cNvPr id="8" name="Прямоугольник 7"/>
          <p:cNvSpPr/>
          <p:nvPr/>
        </p:nvSpPr>
        <p:spPr>
          <a:xfrm>
            <a:off x="107950" y="981075"/>
            <a:ext cx="8856663" cy="55435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2200" dirty="0">
              <a:solidFill>
                <a:schemeClr val="tx1"/>
              </a:solidFill>
            </a:endParaRPr>
          </a:p>
        </p:txBody>
      </p:sp>
      <p:sp>
        <p:nvSpPr>
          <p:cNvPr id="232452" name="TextBox 8"/>
          <p:cNvSpPr txBox="1">
            <a:spLocks noChangeArrowheads="1"/>
          </p:cNvSpPr>
          <p:nvPr/>
        </p:nvSpPr>
        <p:spPr bwMode="auto">
          <a:xfrm>
            <a:off x="250825" y="1125538"/>
            <a:ext cx="8569325" cy="5538787"/>
          </a:xfrm>
          <a:prstGeom prst="rect">
            <a:avLst/>
          </a:prstGeom>
          <a:noFill/>
          <a:ln w="9525">
            <a:noFill/>
            <a:miter lim="800000"/>
            <a:headEnd/>
            <a:tailEnd/>
          </a:ln>
        </p:spPr>
        <p:txBody>
          <a:bodyPr>
            <a:spAutoFit/>
          </a:bodyPr>
          <a:lstStyle/>
          <a:p>
            <a:pPr algn="just"/>
            <a:r>
              <a:rPr lang="ru-RU" b="1" i="1" u="sng">
                <a:latin typeface="Times New Roman" pitchFamily="18" charset="0"/>
                <a:cs typeface="Times New Roman" pitchFamily="18" charset="0"/>
              </a:rPr>
              <a:t>Финансовые органы </a:t>
            </a:r>
            <a:r>
              <a:rPr lang="ru-RU" sz="2400">
                <a:latin typeface="Times New Roman" pitchFamily="18" charset="0"/>
                <a:cs typeface="Times New Roman" pitchFamily="18" charset="0"/>
              </a:rPr>
              <a:t>– </a:t>
            </a:r>
            <a:r>
              <a:rPr lang="ru-RU">
                <a:latin typeface="Times New Roman" pitchFamily="18" charset="0"/>
                <a:cs typeface="Times New Roman" pitchFamily="18" charset="0"/>
              </a:rPr>
              <a:t>Министерство финансов Российской Федерации, органы исполнительной власти субъектов Российской Федерации, осуществляющие составление и организацию исполнения бюджетов субъектов Российской Федерации (финансовые органы субъектов Российской Федерации), органы (должностные лица) местных администраций муниципальных образований, осуществляющие составление и организацию исполнения местных бюджетов (финансовые органы муниципальных образований) </a:t>
            </a:r>
            <a:endParaRPr lang="ru-RU"/>
          </a:p>
          <a:p>
            <a:pPr algn="just"/>
            <a:endParaRPr lang="ru-RU" b="1" i="1" u="sng">
              <a:latin typeface="Times New Roman" pitchFamily="18" charset="0"/>
              <a:cs typeface="Times New Roman" pitchFamily="18" charset="0"/>
            </a:endParaRPr>
          </a:p>
          <a:p>
            <a:pPr algn="just"/>
            <a:r>
              <a:rPr lang="ru-RU" b="1" i="1" u="sng">
                <a:latin typeface="Times New Roman" pitchFamily="18" charset="0"/>
                <a:cs typeface="Times New Roman" pitchFamily="18" charset="0"/>
              </a:rPr>
              <a:t>Сводная бюджетная роспись </a:t>
            </a:r>
            <a:r>
              <a:rPr lang="ru-RU" sz="2000">
                <a:latin typeface="Times New Roman" pitchFamily="18" charset="0"/>
                <a:cs typeface="Times New Roman" pitchFamily="18" charset="0"/>
              </a:rPr>
              <a:t>– </a:t>
            </a:r>
            <a:r>
              <a:rPr lang="ru-RU" sz="1600">
                <a:latin typeface="Times New Roman" pitchFamily="18" charset="0"/>
                <a:cs typeface="Times New Roman" pitchFamily="18" charset="0"/>
              </a:rPr>
              <a:t>документ, который составляется и ведется финансовым органом (органом управления государственным внебюджетным фондом) в соответствии с Бюджетным Кодексом в целях организации исполнения бюджета по расходам бюджета и источникам финансирования дефицита бюджета</a:t>
            </a:r>
          </a:p>
          <a:p>
            <a:endParaRPr lang="ru-RU" sz="1600">
              <a:latin typeface="Times New Roman" pitchFamily="18" charset="0"/>
              <a:cs typeface="Times New Roman" pitchFamily="18" charset="0"/>
            </a:endParaRPr>
          </a:p>
          <a:p>
            <a:pPr algn="just"/>
            <a:r>
              <a:rPr lang="ru-RU" sz="2000">
                <a:latin typeface="Times New Roman" pitchFamily="18" charset="0"/>
                <a:cs typeface="Times New Roman" pitchFamily="18" charset="0"/>
              </a:rPr>
              <a:t> </a:t>
            </a:r>
            <a:r>
              <a:rPr lang="ru-RU" b="1" i="1" u="sng">
                <a:latin typeface="Times New Roman" pitchFamily="18" charset="0"/>
                <a:cs typeface="Times New Roman" pitchFamily="18" charset="0"/>
              </a:rPr>
              <a:t>Бюджетные ассигнования </a:t>
            </a:r>
            <a:r>
              <a:rPr lang="ru-RU" sz="2000">
                <a:latin typeface="Times New Roman" pitchFamily="18" charset="0"/>
                <a:cs typeface="Times New Roman" pitchFamily="18" charset="0"/>
              </a:rPr>
              <a:t>– </a:t>
            </a:r>
            <a:r>
              <a:rPr lang="ru-RU" sz="1600">
                <a:latin typeface="Times New Roman" pitchFamily="18" charset="0"/>
                <a:cs typeface="Times New Roman" pitchFamily="18" charset="0"/>
              </a:rPr>
              <a:t>предельные объемы денежных средств, предусмотренных в соответствующем финансовом году для исполнения бюджетных обязательств</a:t>
            </a:r>
          </a:p>
          <a:p>
            <a:endParaRPr lang="ru-RU" sz="1600">
              <a:latin typeface="Times New Roman" pitchFamily="18" charset="0"/>
              <a:cs typeface="Times New Roman" pitchFamily="18" charset="0"/>
            </a:endParaRPr>
          </a:p>
          <a:p>
            <a:pPr algn="just"/>
            <a:r>
              <a:rPr lang="ru-RU" b="1" i="1" u="sng">
                <a:latin typeface="Times New Roman" pitchFamily="18" charset="0"/>
                <a:cs typeface="Times New Roman" pitchFamily="18" charset="0"/>
              </a:rPr>
              <a:t>Бюджетные обязательства </a:t>
            </a:r>
            <a:r>
              <a:rPr lang="ru-RU" sz="2000">
                <a:latin typeface="Times New Roman" pitchFamily="18" charset="0"/>
                <a:cs typeface="Times New Roman" pitchFamily="18" charset="0"/>
              </a:rPr>
              <a:t>– </a:t>
            </a:r>
            <a:r>
              <a:rPr lang="ru-RU" sz="1600">
                <a:latin typeface="Times New Roman" pitchFamily="18" charset="0"/>
                <a:cs typeface="Times New Roman" pitchFamily="18" charset="0"/>
              </a:rPr>
              <a:t>расходные обязательства, подлежащие исполнению в соответствующем финансовом году </a:t>
            </a:r>
          </a:p>
          <a:p>
            <a:endParaRPr lang="ru-RU" sz="1600">
              <a:latin typeface="Times New Roman" pitchFamily="18" charset="0"/>
              <a:cs typeface="Times New Roman" pitchFamily="18" charset="0"/>
            </a:endParaRPr>
          </a:p>
          <a:p>
            <a:endParaRPr lang="ru-RU" sz="1600">
              <a:latin typeface="Times New Roman" pitchFamily="18" charset="0"/>
              <a:cs typeface="Times New Roman" pitchFamily="18" charset="0"/>
            </a:endParaRPr>
          </a:p>
        </p:txBody>
      </p:sp>
      <p:sp>
        <p:nvSpPr>
          <p:cNvPr id="9" name="TextBox 8"/>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10</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65624CD-F2EF-4165-9437-31811C766088}" type="slidenum">
              <a:rPr lang="ru-RU"/>
              <a:pPr>
                <a:defRPr/>
              </a:pPr>
              <a:t>11</a:t>
            </a:fld>
            <a:endParaRPr lang="ru-RU"/>
          </a:p>
        </p:txBody>
      </p:sp>
      <p:sp>
        <p:nvSpPr>
          <p:cNvPr id="7" name="Прямоугольник 6"/>
          <p:cNvSpPr/>
          <p:nvPr/>
        </p:nvSpPr>
        <p:spPr>
          <a:xfrm>
            <a:off x="179388" y="188913"/>
            <a:ext cx="8713787" cy="6477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i="1" dirty="0">
                <a:solidFill>
                  <a:schemeClr val="tx1"/>
                </a:solidFill>
                <a:latin typeface="Times New Roman" pitchFamily="18" charset="0"/>
                <a:cs typeface="Times New Roman" pitchFamily="18" charset="0"/>
              </a:rPr>
              <a:t>Составные части бюджета</a:t>
            </a:r>
          </a:p>
        </p:txBody>
      </p:sp>
      <p:sp>
        <p:nvSpPr>
          <p:cNvPr id="8" name="Прямоугольник 7"/>
          <p:cNvSpPr/>
          <p:nvPr/>
        </p:nvSpPr>
        <p:spPr>
          <a:xfrm>
            <a:off x="395288" y="908050"/>
            <a:ext cx="8280400" cy="5689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200" b="1" i="1" u="sng" dirty="0">
                <a:solidFill>
                  <a:schemeClr val="tx1"/>
                </a:solidFill>
                <a:latin typeface="Times New Roman" pitchFamily="18" charset="0"/>
                <a:cs typeface="Times New Roman" pitchFamily="18" charset="0"/>
              </a:rPr>
              <a:t>Доходы бюджета </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поступающие в бюджет денежные средства</a:t>
            </a:r>
          </a:p>
          <a:p>
            <a:pPr algn="ctr" fontAlgn="auto">
              <a:spcBef>
                <a:spcPts val="0"/>
              </a:spcBef>
              <a:spcAft>
                <a:spcPts val="0"/>
              </a:spcAft>
              <a:defRPr/>
            </a:pPr>
            <a:endParaRPr lang="ru-RU" sz="2200" b="1" i="1" u="sng"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ru-RU" sz="2200" b="1" i="1" u="sng" dirty="0">
                <a:solidFill>
                  <a:schemeClr val="tx1"/>
                </a:solidFill>
                <a:latin typeface="Times New Roman" pitchFamily="18" charset="0"/>
                <a:cs typeface="Times New Roman" pitchFamily="18" charset="0"/>
              </a:rPr>
              <a:t>Расходы бюджета</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выплачиваемые из бюджета         </a:t>
            </a:r>
          </a:p>
          <a:p>
            <a:pPr algn="ctr" fontAlgn="auto">
              <a:spcBef>
                <a:spcPts val="0"/>
              </a:spcBef>
              <a:spcAft>
                <a:spcPts val="0"/>
              </a:spcAft>
              <a:defRPr/>
            </a:pPr>
            <a:r>
              <a:rPr lang="ru-RU" sz="2200" b="1" dirty="0">
                <a:solidFill>
                  <a:schemeClr val="tx1"/>
                </a:solidFill>
                <a:latin typeface="Times New Roman" pitchFamily="18" charset="0"/>
                <a:cs typeface="Times New Roman" pitchFamily="18" charset="0"/>
              </a:rPr>
              <a:t>                   денежные средства</a:t>
            </a:r>
          </a:p>
          <a:p>
            <a:pPr algn="ctr" fontAlgn="auto">
              <a:spcBef>
                <a:spcPts val="0"/>
              </a:spcBef>
              <a:spcAft>
                <a:spcPts val="0"/>
              </a:spcAft>
              <a:defRPr/>
            </a:pPr>
            <a:endParaRPr lang="ru-RU" sz="22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ru-RU" sz="2200" b="1" i="1" u="sng" dirty="0">
                <a:solidFill>
                  <a:schemeClr val="tx1"/>
                </a:solidFill>
                <a:latin typeface="Times New Roman" pitchFamily="18" charset="0"/>
                <a:cs typeface="Times New Roman" pitchFamily="18" charset="0"/>
              </a:rPr>
              <a:t>Дефицит бюджета</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превышение расходов бюджета над его доходами</a:t>
            </a:r>
          </a:p>
          <a:p>
            <a:pPr algn="ctr" fontAlgn="auto">
              <a:spcBef>
                <a:spcPts val="0"/>
              </a:spcBef>
              <a:spcAft>
                <a:spcPts val="0"/>
              </a:spcAft>
              <a:defRPr/>
            </a:pPr>
            <a:endParaRPr lang="ru-RU" sz="22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ru-RU" sz="2200" b="1" i="1" u="sng" dirty="0" err="1">
                <a:solidFill>
                  <a:schemeClr val="tx1"/>
                </a:solidFill>
                <a:latin typeface="Times New Roman" pitchFamily="18" charset="0"/>
                <a:cs typeface="Times New Roman" pitchFamily="18" charset="0"/>
              </a:rPr>
              <a:t>Профицит</a:t>
            </a:r>
            <a:r>
              <a:rPr lang="ru-RU" sz="2200" b="1" i="1" u="sng" dirty="0">
                <a:solidFill>
                  <a:schemeClr val="tx1"/>
                </a:solidFill>
                <a:latin typeface="Times New Roman" pitchFamily="18" charset="0"/>
                <a:cs typeface="Times New Roman" pitchFamily="18" charset="0"/>
              </a:rPr>
              <a:t> бюджета </a:t>
            </a:r>
            <a:r>
              <a:rPr lang="ru-RU" sz="2200" b="1" i="1" dirty="0">
                <a:solidFill>
                  <a:schemeClr val="tx1"/>
                </a:solidFill>
                <a:latin typeface="Times New Roman" pitchFamily="18" charset="0"/>
                <a:cs typeface="Times New Roman" pitchFamily="18" charset="0"/>
              </a:rPr>
              <a:t>     </a:t>
            </a:r>
            <a:r>
              <a:rPr lang="ru-RU" sz="2200" b="1" dirty="0">
                <a:solidFill>
                  <a:schemeClr val="tx1"/>
                </a:solidFill>
                <a:latin typeface="Times New Roman" pitchFamily="18" charset="0"/>
                <a:cs typeface="Times New Roman" pitchFamily="18" charset="0"/>
              </a:rPr>
              <a:t>– превышение доходов над его       </a:t>
            </a:r>
          </a:p>
          <a:p>
            <a:pPr algn="ctr" fontAlgn="auto">
              <a:spcBef>
                <a:spcPts val="0"/>
              </a:spcBef>
              <a:spcAft>
                <a:spcPts val="0"/>
              </a:spcAft>
              <a:defRPr/>
            </a:pPr>
            <a:r>
              <a:rPr lang="ru-RU" sz="2200" b="1" dirty="0">
                <a:solidFill>
                  <a:schemeClr val="tx1"/>
                </a:solidFill>
                <a:latin typeface="Times New Roman" pitchFamily="18" charset="0"/>
                <a:cs typeface="Times New Roman" pitchFamily="18" charset="0"/>
              </a:rPr>
              <a:t>         расходами</a:t>
            </a:r>
          </a:p>
          <a:p>
            <a:pPr algn="ctr" fontAlgn="auto">
              <a:spcBef>
                <a:spcPts val="0"/>
              </a:spcBef>
              <a:spcAft>
                <a:spcPts val="0"/>
              </a:spcAft>
              <a:defRPr/>
            </a:pPr>
            <a:endParaRPr lang="ru-RU" sz="2200" b="1" dirty="0">
              <a:solidFill>
                <a:schemeClr val="tx1"/>
              </a:solidFill>
              <a:latin typeface="Times New Roman" pitchFamily="18" charset="0"/>
              <a:cs typeface="Times New Roman" pitchFamily="18" charset="0"/>
            </a:endParaRPr>
          </a:p>
        </p:txBody>
      </p:sp>
      <p:sp>
        <p:nvSpPr>
          <p:cNvPr id="5" name="TextBox 4"/>
          <p:cNvSpPr txBox="1"/>
          <p:nvPr/>
        </p:nvSpPr>
        <p:spPr>
          <a:xfrm>
            <a:off x="8748464" y="6525344"/>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11</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36546" name="TextBox 3"/>
          <p:cNvSpPr txBox="1">
            <a:spLocks noChangeArrowheads="1"/>
          </p:cNvSpPr>
          <p:nvPr/>
        </p:nvSpPr>
        <p:spPr bwMode="auto">
          <a:xfrm>
            <a:off x="250825" y="115888"/>
            <a:ext cx="8137525" cy="647700"/>
          </a:xfrm>
          <a:prstGeom prst="rect">
            <a:avLst/>
          </a:prstGeom>
          <a:noFill/>
          <a:ln w="9525">
            <a:noFill/>
            <a:miter lim="800000"/>
            <a:headEnd/>
            <a:tailEnd/>
          </a:ln>
        </p:spPr>
        <p:txBody>
          <a:bodyPr>
            <a:spAutoFit/>
          </a:bodyPr>
          <a:lstStyle/>
          <a:p>
            <a:pPr algn="ctr"/>
            <a:r>
              <a:rPr lang="ru-RU" b="1">
                <a:solidFill>
                  <a:srgbClr val="0070C0"/>
                </a:solidFill>
                <a:latin typeface="Times New Roman" pitchFamily="18" charset="0"/>
                <a:cs typeface="Times New Roman" pitchFamily="18" charset="0"/>
              </a:rPr>
              <a:t>МЕЖБЮДЖЕТНЫЕ ТРАНСФЕРТЫ – ОСНОВНОЙ ВИД БЕЗВОЗМЕЗДНЫХ ПЕРЕЧИСЛЕНИЙ</a:t>
            </a:r>
          </a:p>
        </p:txBody>
      </p:sp>
      <p:sp>
        <p:nvSpPr>
          <p:cNvPr id="236547" name="TextBox 4"/>
          <p:cNvSpPr txBox="1">
            <a:spLocks noChangeArrowheads="1"/>
          </p:cNvSpPr>
          <p:nvPr/>
        </p:nvSpPr>
        <p:spPr bwMode="auto">
          <a:xfrm>
            <a:off x="323850" y="939800"/>
            <a:ext cx="8496300" cy="708025"/>
          </a:xfrm>
          <a:prstGeom prst="rect">
            <a:avLst/>
          </a:prstGeom>
          <a:solidFill>
            <a:srgbClr val="FFFFCC"/>
          </a:solidFill>
          <a:ln w="9525">
            <a:noFill/>
            <a:miter lim="800000"/>
            <a:headEnd/>
            <a:tailEnd/>
          </a:ln>
        </p:spPr>
        <p:txBody>
          <a:bodyPr>
            <a:spAutoFit/>
          </a:bodyPr>
          <a:lstStyle/>
          <a:p>
            <a:pPr algn="ctr"/>
            <a:r>
              <a:rPr lang="ru-RU" sz="2000" b="1" i="1">
                <a:latin typeface="Times New Roman" pitchFamily="18" charset="0"/>
                <a:cs typeface="Times New Roman" pitchFamily="18" charset="0"/>
              </a:rPr>
              <a:t>Межбюджетные трансферты – денежные средства, перечисляемые из одного бюджета бюджетной системы Российской Федерации другому</a:t>
            </a:r>
          </a:p>
        </p:txBody>
      </p:sp>
      <p:sp>
        <p:nvSpPr>
          <p:cNvPr id="236548" name="TextBox 5"/>
          <p:cNvSpPr txBox="1">
            <a:spLocks noChangeArrowheads="1"/>
          </p:cNvSpPr>
          <p:nvPr/>
        </p:nvSpPr>
        <p:spPr bwMode="auto">
          <a:xfrm>
            <a:off x="250825" y="1803400"/>
            <a:ext cx="2376488" cy="584200"/>
          </a:xfrm>
          <a:prstGeom prst="rect">
            <a:avLst/>
          </a:prstGeom>
          <a:noFill/>
          <a:ln w="9525">
            <a:noFill/>
            <a:miter lim="800000"/>
            <a:headEnd/>
            <a:tailEnd/>
          </a:ln>
        </p:spPr>
        <p:txBody>
          <a:bodyPr>
            <a:spAutoFit/>
          </a:bodyPr>
          <a:lstStyle/>
          <a:p>
            <a:pPr algn="ctr"/>
            <a:r>
              <a:rPr lang="ru-RU" sz="1600" b="1" i="1">
                <a:latin typeface="Times New Roman" pitchFamily="18" charset="0"/>
                <a:cs typeface="Times New Roman" pitchFamily="18" charset="0"/>
              </a:rPr>
              <a:t>Виды межбюджетных трансфертов</a:t>
            </a:r>
          </a:p>
        </p:txBody>
      </p:sp>
      <p:sp>
        <p:nvSpPr>
          <p:cNvPr id="236549" name="TextBox 6"/>
          <p:cNvSpPr txBox="1">
            <a:spLocks noChangeArrowheads="1"/>
          </p:cNvSpPr>
          <p:nvPr/>
        </p:nvSpPr>
        <p:spPr bwMode="auto">
          <a:xfrm>
            <a:off x="4787900" y="1916113"/>
            <a:ext cx="1657350" cy="339725"/>
          </a:xfrm>
          <a:prstGeom prst="rect">
            <a:avLst/>
          </a:prstGeom>
          <a:noFill/>
          <a:ln w="9525">
            <a:noFill/>
            <a:miter lim="800000"/>
            <a:headEnd/>
            <a:tailEnd/>
          </a:ln>
        </p:spPr>
        <p:txBody>
          <a:bodyPr>
            <a:spAutoFit/>
          </a:bodyPr>
          <a:lstStyle/>
          <a:p>
            <a:r>
              <a:rPr lang="ru-RU" sz="1600" b="1" i="1">
                <a:latin typeface="Times New Roman" pitchFamily="18" charset="0"/>
                <a:cs typeface="Times New Roman" pitchFamily="18" charset="0"/>
              </a:rPr>
              <a:t>Определение</a:t>
            </a:r>
          </a:p>
        </p:txBody>
      </p:sp>
      <p:sp>
        <p:nvSpPr>
          <p:cNvPr id="9" name="TextBox 8"/>
          <p:cNvSpPr txBox="1"/>
          <p:nvPr/>
        </p:nvSpPr>
        <p:spPr>
          <a:xfrm>
            <a:off x="238125" y="2454275"/>
            <a:ext cx="2830513" cy="1077913"/>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ru-RU" sz="1600" b="1" i="1" dirty="0">
                <a:latin typeface="Times New Roman" pitchFamily="18" charset="0"/>
                <a:cs typeface="Times New Roman" pitchFamily="18" charset="0"/>
              </a:rPr>
              <a:t>Дотации</a:t>
            </a:r>
          </a:p>
          <a:p>
            <a:pPr fontAlgn="auto">
              <a:spcBef>
                <a:spcPts val="0"/>
              </a:spcBef>
              <a:spcAft>
                <a:spcPts val="0"/>
              </a:spcAft>
              <a:defRPr/>
            </a:pPr>
            <a:endParaRPr lang="ru-RU" sz="1600" b="1" i="1" dirty="0">
              <a:latin typeface="Times New Roman" pitchFamily="18" charset="0"/>
              <a:cs typeface="Times New Roman" pitchFamily="18" charset="0"/>
            </a:endParaRPr>
          </a:p>
          <a:p>
            <a:pPr fontAlgn="auto">
              <a:spcBef>
                <a:spcPts val="0"/>
              </a:spcBef>
              <a:spcAft>
                <a:spcPts val="0"/>
              </a:spcAft>
              <a:defRPr/>
            </a:pPr>
            <a:endParaRPr lang="ru-RU" sz="1600" b="1" i="1" dirty="0">
              <a:latin typeface="Times New Roman" pitchFamily="18" charset="0"/>
              <a:cs typeface="Times New Roman" pitchFamily="18" charset="0"/>
            </a:endParaRPr>
          </a:p>
          <a:p>
            <a:pPr fontAlgn="auto">
              <a:spcBef>
                <a:spcPts val="0"/>
              </a:spcBef>
              <a:spcAft>
                <a:spcPts val="0"/>
              </a:spcAft>
              <a:defRPr/>
            </a:pPr>
            <a:endParaRPr lang="ru-RU" sz="1600" b="1" i="1" dirty="0">
              <a:latin typeface="Times New Roman" pitchFamily="18" charset="0"/>
              <a:cs typeface="Times New Roman" pitchFamily="18" charset="0"/>
            </a:endParaRPr>
          </a:p>
        </p:txBody>
      </p:sp>
      <p:sp>
        <p:nvSpPr>
          <p:cNvPr id="10" name="TextBox 9"/>
          <p:cNvSpPr txBox="1"/>
          <p:nvPr/>
        </p:nvSpPr>
        <p:spPr>
          <a:xfrm>
            <a:off x="250825" y="5373688"/>
            <a:ext cx="2808288" cy="1076325"/>
          </a:xfrm>
          <a:prstGeom prst="rect">
            <a:avLst/>
          </a:prstGeom>
          <a:solidFill>
            <a:schemeClr val="accent3">
              <a:lumMod val="20000"/>
              <a:lumOff val="80000"/>
            </a:schemeClr>
          </a:solidFill>
        </p:spPr>
        <p:txBody>
          <a:bodyPr>
            <a:spAutoFit/>
          </a:bodyPr>
          <a:lstStyle/>
          <a:p>
            <a:pPr fontAlgn="auto">
              <a:spcBef>
                <a:spcPts val="0"/>
              </a:spcBef>
              <a:spcAft>
                <a:spcPts val="0"/>
              </a:spcAft>
              <a:defRPr/>
            </a:pPr>
            <a:r>
              <a:rPr lang="ru-RU" sz="1600" b="1" i="1" dirty="0">
                <a:latin typeface="Times New Roman" pitchFamily="18" charset="0"/>
                <a:cs typeface="Times New Roman" pitchFamily="18" charset="0"/>
              </a:rPr>
              <a:t>Субвенции</a:t>
            </a: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p:txBody>
      </p:sp>
      <p:sp>
        <p:nvSpPr>
          <p:cNvPr id="11" name="TextBox 10"/>
          <p:cNvSpPr txBox="1"/>
          <p:nvPr/>
        </p:nvSpPr>
        <p:spPr>
          <a:xfrm>
            <a:off x="250825" y="3933825"/>
            <a:ext cx="2792413" cy="1076325"/>
          </a:xfrm>
          <a:prstGeom prst="rect">
            <a:avLst/>
          </a:prstGeom>
          <a:solidFill>
            <a:schemeClr val="accent5">
              <a:lumMod val="20000"/>
              <a:lumOff val="80000"/>
            </a:schemeClr>
          </a:solidFill>
        </p:spPr>
        <p:txBody>
          <a:bodyPr>
            <a:spAutoFit/>
          </a:bodyPr>
          <a:lstStyle/>
          <a:p>
            <a:pPr fontAlgn="auto">
              <a:spcBef>
                <a:spcPts val="0"/>
              </a:spcBef>
              <a:spcAft>
                <a:spcPts val="0"/>
              </a:spcAft>
              <a:defRPr/>
            </a:pPr>
            <a:r>
              <a:rPr lang="ru-RU" sz="1600" b="1" i="1" dirty="0">
                <a:latin typeface="Times New Roman" pitchFamily="18" charset="0"/>
                <a:cs typeface="Times New Roman" pitchFamily="18" charset="0"/>
              </a:rPr>
              <a:t>Субсидии</a:t>
            </a: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a:p>
            <a:pPr fontAlgn="auto">
              <a:spcBef>
                <a:spcPts val="0"/>
              </a:spcBef>
              <a:spcAft>
                <a:spcPts val="0"/>
              </a:spcAft>
              <a:defRPr/>
            </a:pPr>
            <a:endParaRPr lang="ru-RU" sz="1600" b="1" dirty="0">
              <a:latin typeface="Times New Roman" pitchFamily="18" charset="0"/>
              <a:cs typeface="Times New Roman" pitchFamily="18" charset="0"/>
            </a:endParaRPr>
          </a:p>
        </p:txBody>
      </p:sp>
      <p:sp>
        <p:nvSpPr>
          <p:cNvPr id="12" name="TextBox 11"/>
          <p:cNvSpPr txBox="1"/>
          <p:nvPr/>
        </p:nvSpPr>
        <p:spPr>
          <a:xfrm>
            <a:off x="3059113" y="2449513"/>
            <a:ext cx="5761037" cy="1077912"/>
          </a:xfrm>
          <a:prstGeom prst="rect">
            <a:avLst/>
          </a:prstGeom>
          <a:solidFill>
            <a:schemeClr val="tx2">
              <a:lumMod val="20000"/>
              <a:lumOff val="80000"/>
            </a:schemeClr>
          </a:solidFill>
        </p:spPr>
        <p:txBody>
          <a:bodyPr>
            <a:spAutoFit/>
          </a:bodyPr>
          <a:lstStyle/>
          <a:p>
            <a:pPr algn="just" fontAlgn="auto">
              <a:spcBef>
                <a:spcPts val="0"/>
              </a:spcBef>
              <a:spcAft>
                <a:spcPts val="0"/>
              </a:spcAft>
              <a:defRPr/>
            </a:pPr>
            <a:r>
              <a:rPr lang="ru-RU" sz="1600" dirty="0">
                <a:latin typeface="Times New Roman" pitchFamily="18" charset="0"/>
                <a:cs typeface="Times New Roman" pitchFamily="18" charset="0"/>
              </a:rPr>
              <a:t>Предоставляются без определения конкретной цели их использования</a:t>
            </a:r>
          </a:p>
          <a:p>
            <a:pPr algn="just" fontAlgn="auto">
              <a:spcBef>
                <a:spcPts val="0"/>
              </a:spcBef>
              <a:spcAft>
                <a:spcPts val="0"/>
              </a:spcAft>
              <a:defRPr/>
            </a:pPr>
            <a:endParaRPr lang="ru-RU" sz="1600" dirty="0">
              <a:latin typeface="Times New Roman" pitchFamily="18" charset="0"/>
              <a:cs typeface="Times New Roman" pitchFamily="18" charset="0"/>
            </a:endParaRPr>
          </a:p>
          <a:p>
            <a:pPr algn="just" fontAlgn="auto">
              <a:spcBef>
                <a:spcPts val="0"/>
              </a:spcBef>
              <a:spcAft>
                <a:spcPts val="0"/>
              </a:spcAft>
              <a:defRPr/>
            </a:pPr>
            <a:endParaRPr lang="ru-RU" sz="1600" dirty="0">
              <a:latin typeface="Times New Roman" pitchFamily="18" charset="0"/>
              <a:cs typeface="Times New Roman" pitchFamily="18" charset="0"/>
            </a:endParaRPr>
          </a:p>
        </p:txBody>
      </p:sp>
      <p:sp>
        <p:nvSpPr>
          <p:cNvPr id="13" name="TextBox 12"/>
          <p:cNvSpPr txBox="1"/>
          <p:nvPr/>
        </p:nvSpPr>
        <p:spPr>
          <a:xfrm>
            <a:off x="2987675" y="5373688"/>
            <a:ext cx="5792788" cy="1076325"/>
          </a:xfrm>
          <a:prstGeom prst="rect">
            <a:avLst/>
          </a:prstGeom>
          <a:solidFill>
            <a:schemeClr val="accent3">
              <a:lumMod val="20000"/>
              <a:lumOff val="80000"/>
            </a:schemeClr>
          </a:solidFill>
        </p:spPr>
        <p:txBody>
          <a:bodyPr>
            <a:spAutoFit/>
          </a:bodyPr>
          <a:lstStyle/>
          <a:p>
            <a:pPr algn="just" fontAlgn="auto">
              <a:spcBef>
                <a:spcPts val="0"/>
              </a:spcBef>
              <a:spcAft>
                <a:spcPts val="0"/>
              </a:spcAft>
              <a:defRPr/>
            </a:pPr>
            <a:r>
              <a:rPr lang="ru-RU" sz="1600" dirty="0">
                <a:latin typeface="Times New Roman" pitchFamily="18" charset="0"/>
                <a:cs typeface="Times New Roman" pitchFamily="18" charset="0"/>
              </a:rPr>
              <a:t>Предоставляются на финансирование «переданных» другим публично-правовым образованиям полномочий</a:t>
            </a:r>
          </a:p>
          <a:p>
            <a:pPr algn="just" fontAlgn="auto">
              <a:spcBef>
                <a:spcPts val="0"/>
              </a:spcBef>
              <a:spcAft>
                <a:spcPts val="0"/>
              </a:spcAft>
              <a:defRPr/>
            </a:pPr>
            <a:endParaRPr lang="ru-RU" sz="1600" dirty="0">
              <a:latin typeface="Times New Roman" pitchFamily="18" charset="0"/>
              <a:cs typeface="Times New Roman" pitchFamily="18" charset="0"/>
            </a:endParaRPr>
          </a:p>
          <a:p>
            <a:pPr algn="just" fontAlgn="auto">
              <a:spcBef>
                <a:spcPts val="0"/>
              </a:spcBef>
              <a:spcAft>
                <a:spcPts val="0"/>
              </a:spcAft>
              <a:defRPr/>
            </a:pPr>
            <a:endParaRPr lang="ru-RU" sz="1600" dirty="0">
              <a:latin typeface="Times New Roman" pitchFamily="18" charset="0"/>
              <a:cs typeface="Times New Roman" pitchFamily="18" charset="0"/>
            </a:endParaRPr>
          </a:p>
        </p:txBody>
      </p:sp>
      <p:sp>
        <p:nvSpPr>
          <p:cNvPr id="14" name="TextBox 13"/>
          <p:cNvSpPr txBox="1"/>
          <p:nvPr/>
        </p:nvSpPr>
        <p:spPr>
          <a:xfrm>
            <a:off x="2987675" y="3933825"/>
            <a:ext cx="5767388" cy="1076325"/>
          </a:xfrm>
          <a:prstGeom prst="rect">
            <a:avLst/>
          </a:prstGeom>
          <a:solidFill>
            <a:schemeClr val="accent5">
              <a:lumMod val="20000"/>
              <a:lumOff val="80000"/>
            </a:schemeClr>
          </a:solidFill>
        </p:spPr>
        <p:txBody>
          <a:bodyPr>
            <a:spAutoFit/>
          </a:bodyPr>
          <a:lstStyle/>
          <a:p>
            <a:pPr algn="just" fontAlgn="auto">
              <a:spcBef>
                <a:spcPts val="0"/>
              </a:spcBef>
              <a:spcAft>
                <a:spcPts val="0"/>
              </a:spcAft>
              <a:defRPr/>
            </a:pPr>
            <a:r>
              <a:rPr lang="ru-RU" sz="1600" dirty="0">
                <a:latin typeface="Times New Roman" pitchFamily="18" charset="0"/>
                <a:cs typeface="Times New Roman" pitchFamily="18" charset="0"/>
              </a:rPr>
              <a:t>Предоставляются на условиях долевого софинансирования расходов других бюджетов</a:t>
            </a:r>
          </a:p>
          <a:p>
            <a:pPr algn="just" fontAlgn="auto">
              <a:spcBef>
                <a:spcPts val="0"/>
              </a:spcBef>
              <a:spcAft>
                <a:spcPts val="0"/>
              </a:spcAft>
              <a:defRPr/>
            </a:pPr>
            <a:endParaRPr lang="ru-RU" sz="1600" dirty="0">
              <a:latin typeface="Times New Roman" pitchFamily="18" charset="0"/>
              <a:cs typeface="Times New Roman" pitchFamily="18" charset="0"/>
            </a:endParaRPr>
          </a:p>
          <a:p>
            <a:pPr algn="just" fontAlgn="auto">
              <a:spcBef>
                <a:spcPts val="0"/>
              </a:spcBef>
              <a:spcAft>
                <a:spcPts val="0"/>
              </a:spcAft>
              <a:defRPr/>
            </a:pPr>
            <a:endParaRPr lang="ru-RU" sz="1600" dirty="0">
              <a:latin typeface="Times New Roman" pitchFamily="18" charset="0"/>
              <a:cs typeface="Times New Roman" pitchFamily="18" charset="0"/>
            </a:endParaRPr>
          </a:p>
        </p:txBody>
      </p:sp>
      <p:sp>
        <p:nvSpPr>
          <p:cNvPr id="236556" name="Text Box 16"/>
          <p:cNvSpPr txBox="1">
            <a:spLocks noChangeArrowheads="1"/>
          </p:cNvSpPr>
          <p:nvPr/>
        </p:nvSpPr>
        <p:spPr bwMode="auto">
          <a:xfrm>
            <a:off x="7667625" y="6524625"/>
            <a:ext cx="1368425" cy="304800"/>
          </a:xfrm>
          <a:prstGeom prst="rect">
            <a:avLst/>
          </a:prstGeom>
          <a:noFill/>
          <a:ln w="9525">
            <a:noFill/>
            <a:miter lim="800000"/>
            <a:headEnd/>
            <a:tailEnd/>
          </a:ln>
        </p:spPr>
        <p:txBody>
          <a:bodyPr>
            <a:spAutoFit/>
          </a:bodyPr>
          <a:lstStyle/>
          <a:p>
            <a:pPr algn="r">
              <a:spcBef>
                <a:spcPct val="50000"/>
              </a:spcBef>
            </a:pPr>
            <a:r>
              <a:rPr lang="ru-RU" sz="1400" b="1">
                <a:latin typeface="Times New Roman" pitchFamily="18" charset="0"/>
              </a:rPr>
              <a:t> </a:t>
            </a:r>
          </a:p>
        </p:txBody>
      </p:sp>
      <p:sp>
        <p:nvSpPr>
          <p:cNvPr id="15" name="TextBox 1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12</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0825" y="188913"/>
            <a:ext cx="8642350" cy="6408737"/>
          </a:xfrm>
          <a:prstGeom prst="rect">
            <a:avLst/>
          </a:prstGeom>
          <a:solidFill>
            <a:srgbClr val="3DC1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 name="Блок-схема: процесс 3"/>
          <p:cNvSpPr/>
          <p:nvPr/>
        </p:nvSpPr>
        <p:spPr>
          <a:xfrm>
            <a:off x="2124075" y="333375"/>
            <a:ext cx="4679950" cy="863600"/>
          </a:xfrm>
          <a:prstGeom prst="flowChartProcess">
            <a:avLst/>
          </a:prstGeom>
          <a:solidFill>
            <a:srgbClr val="008080">
              <a:alpha val="78000"/>
            </a:srgb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latin typeface="Times New Roman" pitchFamily="18" charset="0"/>
                <a:cs typeface="Times New Roman" pitchFamily="18" charset="0"/>
              </a:rPr>
              <a:t>Какие бывают бюджеты</a:t>
            </a:r>
          </a:p>
        </p:txBody>
      </p:sp>
      <p:sp>
        <p:nvSpPr>
          <p:cNvPr id="5" name="Прямоугольник 4"/>
          <p:cNvSpPr/>
          <p:nvPr/>
        </p:nvSpPr>
        <p:spPr>
          <a:xfrm>
            <a:off x="401638" y="1781175"/>
            <a:ext cx="1987550" cy="1533525"/>
          </a:xfrm>
          <a:prstGeom prst="rect">
            <a:avLst/>
          </a:prstGeom>
          <a:solidFill>
            <a:srgbClr val="00808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latin typeface="Times New Roman" pitchFamily="18" charset="0"/>
                <a:cs typeface="Times New Roman" pitchFamily="18" charset="0"/>
              </a:rPr>
              <a:t>Бюджеты семей</a:t>
            </a:r>
          </a:p>
        </p:txBody>
      </p:sp>
      <p:sp>
        <p:nvSpPr>
          <p:cNvPr id="6" name="Прямоугольник 5"/>
          <p:cNvSpPr/>
          <p:nvPr/>
        </p:nvSpPr>
        <p:spPr>
          <a:xfrm>
            <a:off x="3132138" y="1781175"/>
            <a:ext cx="2592387" cy="1698625"/>
          </a:xfrm>
          <a:prstGeom prst="rect">
            <a:avLst/>
          </a:prstGeom>
          <a:solidFill>
            <a:srgbClr val="00808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latin typeface="Times New Roman" pitchFamily="18" charset="0"/>
                <a:cs typeface="Times New Roman" pitchFamily="18" charset="0"/>
              </a:rPr>
              <a:t>Бюджеты публично-правовых образований:</a:t>
            </a:r>
          </a:p>
        </p:txBody>
      </p:sp>
      <p:sp>
        <p:nvSpPr>
          <p:cNvPr id="7" name="Прямоугольник 6"/>
          <p:cNvSpPr/>
          <p:nvPr/>
        </p:nvSpPr>
        <p:spPr>
          <a:xfrm>
            <a:off x="6372225" y="1781175"/>
            <a:ext cx="2160588" cy="1533525"/>
          </a:xfrm>
          <a:prstGeom prst="rect">
            <a:avLst/>
          </a:prstGeom>
          <a:solidFill>
            <a:srgbClr val="00808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tx1"/>
                </a:solidFill>
                <a:latin typeface="Times New Roman" pitchFamily="18" charset="0"/>
                <a:cs typeface="Times New Roman" pitchFamily="18" charset="0"/>
              </a:rPr>
              <a:t>Бюджеты организаций</a:t>
            </a:r>
          </a:p>
        </p:txBody>
      </p:sp>
      <p:sp>
        <p:nvSpPr>
          <p:cNvPr id="8" name="Прямоугольник 7"/>
          <p:cNvSpPr/>
          <p:nvPr/>
        </p:nvSpPr>
        <p:spPr>
          <a:xfrm>
            <a:off x="401638" y="4065588"/>
            <a:ext cx="2586037" cy="2316162"/>
          </a:xfrm>
          <a:prstGeom prst="rect">
            <a:avLst/>
          </a:prstGeom>
          <a:solidFill>
            <a:srgbClr val="00808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latin typeface="Times New Roman" pitchFamily="18" charset="0"/>
                <a:cs typeface="Times New Roman" pitchFamily="18" charset="0"/>
              </a:rPr>
              <a:t>Российской Федерации (федеральный бюджет, бюджеты государственных внебюджетных фондов Российской Федерации)</a:t>
            </a:r>
          </a:p>
        </p:txBody>
      </p:sp>
      <p:sp>
        <p:nvSpPr>
          <p:cNvPr id="9" name="Прямоугольник 8"/>
          <p:cNvSpPr/>
          <p:nvPr/>
        </p:nvSpPr>
        <p:spPr>
          <a:xfrm>
            <a:off x="3276600" y="4065588"/>
            <a:ext cx="2808288" cy="2316162"/>
          </a:xfrm>
          <a:prstGeom prst="rect">
            <a:avLst/>
          </a:prstGeom>
          <a:solidFill>
            <a:srgbClr val="00808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latin typeface="Times New Roman" pitchFamily="18" charset="0"/>
                <a:cs typeface="Times New Roman" pitchFamily="18" charset="0"/>
              </a:rPr>
              <a:t>субъектов Российской Федерации (региональные бюджеты, бюджеты территориальных фондов обязательного медицинского страхования)</a:t>
            </a:r>
          </a:p>
        </p:txBody>
      </p:sp>
      <p:sp>
        <p:nvSpPr>
          <p:cNvPr id="10" name="Прямоугольник 9"/>
          <p:cNvSpPr/>
          <p:nvPr/>
        </p:nvSpPr>
        <p:spPr>
          <a:xfrm>
            <a:off x="6394450" y="4065588"/>
            <a:ext cx="2354263" cy="2243137"/>
          </a:xfrm>
          <a:prstGeom prst="rect">
            <a:avLst/>
          </a:prstGeom>
          <a:solidFill>
            <a:srgbClr val="00808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dirty="0">
                <a:solidFill>
                  <a:schemeClr val="tx1"/>
                </a:solidFill>
                <a:latin typeface="Times New Roman" pitchFamily="18" charset="0"/>
                <a:cs typeface="Times New Roman" pitchFamily="18" charset="0"/>
              </a:rPr>
              <a:t>муниципальных образований</a:t>
            </a:r>
          </a:p>
          <a:p>
            <a:pPr algn="ctr" fontAlgn="auto">
              <a:spcBef>
                <a:spcPts val="0"/>
              </a:spcBef>
              <a:spcAft>
                <a:spcPts val="0"/>
              </a:spcAft>
              <a:defRPr/>
            </a:pPr>
            <a:r>
              <a:rPr lang="ru-RU" sz="2000" dirty="0">
                <a:solidFill>
                  <a:schemeClr val="tx1"/>
                </a:solidFill>
                <a:latin typeface="Times New Roman" pitchFamily="18" charset="0"/>
                <a:cs typeface="Times New Roman" pitchFamily="18" charset="0"/>
              </a:rPr>
              <a:t>(местные бюджеты)</a:t>
            </a:r>
          </a:p>
        </p:txBody>
      </p:sp>
      <p:sp>
        <p:nvSpPr>
          <p:cNvPr id="11" name="Стрелка вправо 10"/>
          <p:cNvSpPr/>
          <p:nvPr/>
        </p:nvSpPr>
        <p:spPr>
          <a:xfrm rot="6291898">
            <a:off x="1707356" y="1239044"/>
            <a:ext cx="314325" cy="503238"/>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Стрелка вправо 11"/>
          <p:cNvSpPr/>
          <p:nvPr/>
        </p:nvSpPr>
        <p:spPr>
          <a:xfrm rot="4050334">
            <a:off x="6778626" y="1235075"/>
            <a:ext cx="323850" cy="504825"/>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Стрелка вправо 12"/>
          <p:cNvSpPr/>
          <p:nvPr/>
        </p:nvSpPr>
        <p:spPr>
          <a:xfrm rot="5400000">
            <a:off x="4040981" y="1173957"/>
            <a:ext cx="301625" cy="503238"/>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Стрелка вправо 13"/>
          <p:cNvSpPr/>
          <p:nvPr/>
        </p:nvSpPr>
        <p:spPr>
          <a:xfrm rot="7450944">
            <a:off x="2593975" y="3313113"/>
            <a:ext cx="449263" cy="503237"/>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Стрелка вправо 14"/>
          <p:cNvSpPr/>
          <p:nvPr/>
        </p:nvSpPr>
        <p:spPr>
          <a:xfrm rot="5400000">
            <a:off x="4286251" y="3497262"/>
            <a:ext cx="355600" cy="504825"/>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Стрелка вправо 15"/>
          <p:cNvSpPr/>
          <p:nvPr/>
        </p:nvSpPr>
        <p:spPr>
          <a:xfrm rot="2479006">
            <a:off x="5894388" y="3338513"/>
            <a:ext cx="379412" cy="503237"/>
          </a:xfrm>
          <a:prstGeom prst="rightArrow">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7597" name="Text Box 16"/>
          <p:cNvSpPr txBox="1">
            <a:spLocks noChangeArrowheads="1"/>
          </p:cNvSpPr>
          <p:nvPr/>
        </p:nvSpPr>
        <p:spPr bwMode="auto">
          <a:xfrm>
            <a:off x="7667625" y="6524625"/>
            <a:ext cx="1368425" cy="304800"/>
          </a:xfrm>
          <a:prstGeom prst="rect">
            <a:avLst/>
          </a:prstGeom>
          <a:noFill/>
          <a:ln w="9525">
            <a:noFill/>
            <a:miter lim="800000"/>
            <a:headEnd/>
            <a:tailEnd/>
          </a:ln>
        </p:spPr>
        <p:txBody>
          <a:bodyPr>
            <a:spAutoFit/>
          </a:bodyPr>
          <a:lstStyle/>
          <a:p>
            <a:pPr algn="r">
              <a:spcBef>
                <a:spcPct val="50000"/>
              </a:spcBef>
            </a:pPr>
            <a:r>
              <a:rPr lang="ru-RU" sz="1400" b="1">
                <a:latin typeface="Times New Roman" pitchFamily="18" charset="0"/>
              </a:rPr>
              <a:t> </a:t>
            </a:r>
          </a:p>
        </p:txBody>
      </p:sp>
      <p:sp>
        <p:nvSpPr>
          <p:cNvPr id="18" name="TextBox 17"/>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13</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07505" y="2910920"/>
            <a:ext cx="2736304" cy="1361138"/>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b="1" dirty="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КОНСОЛИДИРОВАН-НЫЙ БЮДЖЕТ БЕЛГОРОДСКОЙ ОБЛАСТИ</a:t>
            </a:r>
          </a:p>
        </p:txBody>
      </p:sp>
      <p:sp>
        <p:nvSpPr>
          <p:cNvPr id="5" name="Скругленный прямоугольник 4"/>
          <p:cNvSpPr/>
          <p:nvPr/>
        </p:nvSpPr>
        <p:spPr>
          <a:xfrm>
            <a:off x="3430952" y="2950095"/>
            <a:ext cx="2304254" cy="1296143"/>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b="1" dirty="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КОНСОЛИДИРО -</a:t>
            </a:r>
          </a:p>
          <a:p>
            <a:pPr algn="ctr" fontAlgn="auto">
              <a:spcBef>
                <a:spcPts val="0"/>
              </a:spcBef>
              <a:spcAft>
                <a:spcPts val="0"/>
              </a:spcAft>
              <a:defRPr/>
            </a:pPr>
            <a:r>
              <a:rPr lang="ru-RU" b="1" dirty="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ВАННЫЙ МУНИЦИПАЛЬ-</a:t>
            </a:r>
          </a:p>
          <a:p>
            <a:pPr algn="ctr" fontAlgn="auto">
              <a:spcBef>
                <a:spcPts val="0"/>
              </a:spcBef>
              <a:spcAft>
                <a:spcPts val="0"/>
              </a:spcAft>
              <a:defRPr/>
            </a:pPr>
            <a:r>
              <a:rPr lang="ru-RU" b="1" dirty="0">
                <a:ln w="10541" cmpd="sng">
                  <a:solidFill>
                    <a:schemeClr val="accent1">
                      <a:shade val="88000"/>
                      <a:satMod val="110000"/>
                    </a:schemeClr>
                  </a:solidFill>
                  <a:prstDash val="solid"/>
                </a:ln>
                <a:solidFill>
                  <a:schemeClr val="tx1"/>
                </a:solidFill>
                <a:latin typeface="Times New Roman" pitchFamily="18" charset="0"/>
                <a:cs typeface="Times New Roman" pitchFamily="18" charset="0"/>
              </a:rPr>
              <a:t>НЫЙ БЮДЖЕТ</a:t>
            </a:r>
          </a:p>
        </p:txBody>
      </p:sp>
      <p:sp>
        <p:nvSpPr>
          <p:cNvPr id="8" name="Скругленный прямоугольник 7"/>
          <p:cNvSpPr/>
          <p:nvPr/>
        </p:nvSpPr>
        <p:spPr>
          <a:xfrm>
            <a:off x="6156325" y="1557338"/>
            <a:ext cx="2519363" cy="1223962"/>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ru-RU" b="1" dirty="0">
                <a:latin typeface="Times New Roman" pitchFamily="18" charset="0"/>
                <a:cs typeface="Arial" charset="0"/>
              </a:rPr>
              <a:t>ОБЛАСТНОЙ БЮДЖЕТ</a:t>
            </a:r>
          </a:p>
        </p:txBody>
      </p:sp>
      <p:sp>
        <p:nvSpPr>
          <p:cNvPr id="10" name="Стрелка вправо 9"/>
          <p:cNvSpPr/>
          <p:nvPr/>
        </p:nvSpPr>
        <p:spPr>
          <a:xfrm>
            <a:off x="2843213" y="3444875"/>
            <a:ext cx="433387" cy="4127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ru-RU"/>
          </a:p>
        </p:txBody>
      </p:sp>
      <p:sp>
        <p:nvSpPr>
          <p:cNvPr id="53" name="Прямоугольная выноска 52"/>
          <p:cNvSpPr/>
          <p:nvPr/>
        </p:nvSpPr>
        <p:spPr>
          <a:xfrm>
            <a:off x="107950" y="1125538"/>
            <a:ext cx="2951163" cy="1511300"/>
          </a:xfrm>
          <a:prstGeom prst="wedgeRectCallou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ru-RU" sz="1200" b="1" dirty="0">
                <a:latin typeface="Times New Roman" pitchFamily="18" charset="0"/>
                <a:cs typeface="Times New Roman" pitchFamily="18" charset="0"/>
              </a:rPr>
              <a:t>Консолидированный бюджет Белгородской области – это областной бюджет и консолидированный муниципальный бюджет, состоящий из бюджетов муниципальных районов и городских округов и бюджетов сельских и городских поселений, сведенных в единую форму</a:t>
            </a:r>
          </a:p>
        </p:txBody>
      </p:sp>
      <p:sp>
        <p:nvSpPr>
          <p:cNvPr id="56" name="Прямоугольник 55"/>
          <p:cNvSpPr/>
          <p:nvPr/>
        </p:nvSpPr>
        <p:spPr>
          <a:xfrm>
            <a:off x="107950" y="4581525"/>
            <a:ext cx="2735263" cy="1295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ru-RU" sz="1400" b="1" dirty="0">
                <a:latin typeface="Times New Roman" pitchFamily="18" charset="0"/>
                <a:cs typeface="Times New Roman" pitchFamily="18" charset="0"/>
              </a:rPr>
              <a:t>Консолидированный бюджет показывает совокупные доходы, которыми располагает область, и его расходы.</a:t>
            </a:r>
          </a:p>
        </p:txBody>
      </p:sp>
      <p:sp>
        <p:nvSpPr>
          <p:cNvPr id="31760" name="AutoShape 19"/>
          <p:cNvSpPr>
            <a:spLocks noChangeArrowheads="1"/>
          </p:cNvSpPr>
          <p:nvPr/>
        </p:nvSpPr>
        <p:spPr bwMode="auto">
          <a:xfrm>
            <a:off x="6227763" y="3141663"/>
            <a:ext cx="2592387" cy="1439862"/>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1600" b="1" dirty="0">
                <a:latin typeface="Times New Roman" pitchFamily="18" charset="0"/>
                <a:cs typeface="Arial" charset="0"/>
              </a:rPr>
              <a:t>Бюджеты </a:t>
            </a:r>
          </a:p>
          <a:p>
            <a:pPr algn="ctr">
              <a:defRPr/>
            </a:pPr>
            <a:r>
              <a:rPr lang="ru-RU" sz="1600" b="1" dirty="0">
                <a:latin typeface="Times New Roman" pitchFamily="18" charset="0"/>
                <a:cs typeface="Arial" charset="0"/>
              </a:rPr>
              <a:t>муниципальных</a:t>
            </a:r>
          </a:p>
          <a:p>
            <a:pPr algn="ctr">
              <a:defRPr/>
            </a:pPr>
            <a:r>
              <a:rPr lang="ru-RU" sz="1600" b="1" dirty="0">
                <a:latin typeface="Times New Roman" pitchFamily="18" charset="0"/>
                <a:cs typeface="Arial" charset="0"/>
              </a:rPr>
              <a:t> районов (19)</a:t>
            </a:r>
          </a:p>
          <a:p>
            <a:pPr algn="ctr">
              <a:defRPr/>
            </a:pPr>
            <a:r>
              <a:rPr lang="ru-RU" sz="1600" b="1" dirty="0">
                <a:latin typeface="Times New Roman" pitchFamily="18" charset="0"/>
                <a:cs typeface="Arial" charset="0"/>
              </a:rPr>
              <a:t> и городских округов (3)</a:t>
            </a:r>
            <a:endParaRPr lang="ru-RU" sz="1600" dirty="0">
              <a:cs typeface="Arial" charset="0"/>
            </a:endParaRPr>
          </a:p>
        </p:txBody>
      </p:sp>
      <p:sp>
        <p:nvSpPr>
          <p:cNvPr id="31762" name="AutoShape 22"/>
          <p:cNvSpPr>
            <a:spLocks noChangeArrowheads="1"/>
          </p:cNvSpPr>
          <p:nvPr/>
        </p:nvSpPr>
        <p:spPr bwMode="auto">
          <a:xfrm>
            <a:off x="6143625" y="5000625"/>
            <a:ext cx="2592388" cy="1439863"/>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b="1" dirty="0">
                <a:latin typeface="Times New Roman" pitchFamily="18" charset="0"/>
                <a:cs typeface="Arial" charset="0"/>
              </a:rPr>
              <a:t>Бюджеты сельских</a:t>
            </a:r>
          </a:p>
          <a:p>
            <a:pPr algn="ctr">
              <a:defRPr/>
            </a:pPr>
            <a:r>
              <a:rPr lang="ru-RU" b="1" dirty="0">
                <a:latin typeface="Times New Roman" pitchFamily="18" charset="0"/>
                <a:cs typeface="Arial" charset="0"/>
              </a:rPr>
              <a:t> (265) и городских</a:t>
            </a:r>
          </a:p>
          <a:p>
            <a:pPr algn="ctr">
              <a:defRPr/>
            </a:pPr>
            <a:r>
              <a:rPr lang="ru-RU" b="1" dirty="0">
                <a:latin typeface="Times New Roman" pitchFamily="18" charset="0"/>
                <a:cs typeface="Arial" charset="0"/>
              </a:rPr>
              <a:t> (25) поселений</a:t>
            </a:r>
            <a:endParaRPr lang="ru-RU" dirty="0">
              <a:cs typeface="Arial" charset="0"/>
            </a:endParaRPr>
          </a:p>
        </p:txBody>
      </p:sp>
      <p:cxnSp>
        <p:nvCxnSpPr>
          <p:cNvPr id="29" name="Прямая соединительная линия 28"/>
          <p:cNvCxnSpPr/>
          <p:nvPr/>
        </p:nvCxnSpPr>
        <p:spPr>
          <a:xfrm>
            <a:off x="3357563" y="2143125"/>
            <a:ext cx="2663825"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31" name="Прямая соединительная линия 30"/>
          <p:cNvCxnSpPr/>
          <p:nvPr/>
        </p:nvCxnSpPr>
        <p:spPr>
          <a:xfrm rot="5400000">
            <a:off x="3922712" y="5078413"/>
            <a:ext cx="1584325"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36" name="Прямая соединительная линия 35"/>
          <p:cNvCxnSpPr/>
          <p:nvPr/>
        </p:nvCxnSpPr>
        <p:spPr>
          <a:xfrm>
            <a:off x="4714875" y="5857875"/>
            <a:ext cx="1439863"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42" name="Прямая соединительная линия 41"/>
          <p:cNvCxnSpPr/>
          <p:nvPr/>
        </p:nvCxnSpPr>
        <p:spPr>
          <a:xfrm>
            <a:off x="5857875" y="3643313"/>
            <a:ext cx="287338"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44" name="Прямая соединительная линия 43"/>
          <p:cNvCxnSpPr/>
          <p:nvPr/>
        </p:nvCxnSpPr>
        <p:spPr>
          <a:xfrm rot="5400000">
            <a:off x="1809750" y="3690938"/>
            <a:ext cx="3095625"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46" name="Прямая соединительная линия 45"/>
          <p:cNvCxnSpPr/>
          <p:nvPr/>
        </p:nvCxnSpPr>
        <p:spPr>
          <a:xfrm>
            <a:off x="3357563" y="5214938"/>
            <a:ext cx="12954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22" name="Прямоугольник 21"/>
          <p:cNvSpPr/>
          <p:nvPr/>
        </p:nvSpPr>
        <p:spPr>
          <a:xfrm>
            <a:off x="179388" y="188913"/>
            <a:ext cx="8785225" cy="547687"/>
          </a:xfrm>
          <a:prstGeom prst="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i="1" dirty="0">
                <a:solidFill>
                  <a:schemeClr val="tx1"/>
                </a:solidFill>
                <a:latin typeface="Times New Roman" pitchFamily="18" charset="0"/>
                <a:cs typeface="Times New Roman" pitchFamily="18" charset="0"/>
              </a:rPr>
              <a:t>Бюджетная система Белгородской области</a:t>
            </a:r>
            <a:endParaRPr lang="ru-RU" sz="2400" dirty="0">
              <a:solidFill>
                <a:schemeClr val="tx1"/>
              </a:solidFill>
              <a:latin typeface="Times New Roman" pitchFamily="18" charset="0"/>
              <a:cs typeface="Times New Roman" pitchFamily="18" charset="0"/>
            </a:endParaRPr>
          </a:p>
        </p:txBody>
      </p:sp>
      <p:sp>
        <p:nvSpPr>
          <p:cNvPr id="238608" name="Text Box 17"/>
          <p:cNvSpPr txBox="1">
            <a:spLocks noChangeArrowheads="1"/>
          </p:cNvSpPr>
          <p:nvPr/>
        </p:nvSpPr>
        <p:spPr bwMode="auto">
          <a:xfrm>
            <a:off x="7667625" y="6524625"/>
            <a:ext cx="1368425" cy="304800"/>
          </a:xfrm>
          <a:prstGeom prst="rect">
            <a:avLst/>
          </a:prstGeom>
          <a:noFill/>
          <a:ln w="9525">
            <a:noFill/>
            <a:miter lim="800000"/>
            <a:headEnd/>
            <a:tailEnd/>
          </a:ln>
        </p:spPr>
        <p:txBody>
          <a:bodyPr>
            <a:spAutoFit/>
          </a:bodyPr>
          <a:lstStyle/>
          <a:p>
            <a:pPr algn="r">
              <a:spcBef>
                <a:spcPct val="50000"/>
              </a:spcBef>
            </a:pPr>
            <a:r>
              <a:rPr lang="ru-RU" sz="1400" b="1">
                <a:latin typeface="Times New Roman" pitchFamily="18" charset="0"/>
              </a:rPr>
              <a:t> </a:t>
            </a:r>
          </a:p>
        </p:txBody>
      </p:sp>
      <p:sp>
        <p:nvSpPr>
          <p:cNvPr id="18" name="TextBox 17"/>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14</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2000">
              <a:schemeClr val="bg2">
                <a:lumMod val="75000"/>
                <a:alpha val="66000"/>
              </a:schemeClr>
            </a:gs>
            <a:gs pos="64999">
              <a:srgbClr val="F0EBD5"/>
            </a:gs>
            <a:gs pos="100000">
              <a:srgbClr val="D1C39F"/>
            </a:gs>
          </a:gsLst>
          <a:lin ang="2700000" scaled="1"/>
          <a:tileRect/>
        </a:gradFill>
        <a:effectLst/>
      </p:bgPr>
    </p:bg>
    <p:spTree>
      <p:nvGrpSpPr>
        <p:cNvPr id="1" name=""/>
        <p:cNvGrpSpPr/>
        <p:nvPr/>
      </p:nvGrpSpPr>
      <p:grpSpPr>
        <a:xfrm>
          <a:off x="0" y="0"/>
          <a:ext cx="0" cy="0"/>
          <a:chOff x="0" y="0"/>
          <a:chExt cx="0" cy="0"/>
        </a:xfrm>
      </p:grpSpPr>
      <p:sp>
        <p:nvSpPr>
          <p:cNvPr id="239618" name="Заголовок 1"/>
          <p:cNvSpPr>
            <a:spLocks noGrp="1"/>
          </p:cNvSpPr>
          <p:nvPr>
            <p:ph type="title"/>
          </p:nvPr>
        </p:nvSpPr>
        <p:spPr>
          <a:xfrm>
            <a:off x="457200" y="188913"/>
            <a:ext cx="8229600" cy="503237"/>
          </a:xfrm>
          <a:gradFill rotWithShape="0">
            <a:gsLst>
              <a:gs pos="0">
                <a:srgbClr val="8488C4"/>
              </a:gs>
              <a:gs pos="53000">
                <a:srgbClr val="D4DEFF"/>
              </a:gs>
              <a:gs pos="83000">
                <a:srgbClr val="D4DEFF"/>
              </a:gs>
              <a:gs pos="100000">
                <a:srgbClr val="96AB94"/>
              </a:gs>
            </a:gsLst>
            <a:lin ang="2700000"/>
          </a:gradFill>
        </p:spPr>
        <p:txBody>
          <a:bodyPr/>
          <a:lstStyle/>
          <a:p>
            <a:pPr eaLnBrk="1" hangingPunct="1"/>
            <a:r>
              <a:rPr lang="ru-RU" sz="3600" smtClean="0">
                <a:latin typeface="Times New Roman" pitchFamily="18" charset="0"/>
                <a:cs typeface="Times New Roman" pitchFamily="18" charset="0"/>
              </a:rPr>
              <a:t>Доходы бюджета</a:t>
            </a:r>
          </a:p>
        </p:txBody>
      </p:sp>
      <p:sp>
        <p:nvSpPr>
          <p:cNvPr id="239619" name="TextBox 2"/>
          <p:cNvSpPr txBox="1">
            <a:spLocks noChangeArrowheads="1"/>
          </p:cNvSpPr>
          <p:nvPr/>
        </p:nvSpPr>
        <p:spPr bwMode="auto">
          <a:xfrm>
            <a:off x="1692275" y="620713"/>
            <a:ext cx="5472113" cy="646112"/>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Доходы бюджета – безвозмездные и безвозвратные поступления денежных средств в бюджет</a:t>
            </a:r>
          </a:p>
        </p:txBody>
      </p:sp>
      <p:cxnSp>
        <p:nvCxnSpPr>
          <p:cNvPr id="5" name="Прямая соединительная линия 4"/>
          <p:cNvCxnSpPr/>
          <p:nvPr/>
        </p:nvCxnSpPr>
        <p:spPr>
          <a:xfrm flipV="1">
            <a:off x="1727200" y="1341438"/>
            <a:ext cx="5400675" cy="127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4276725" y="1328738"/>
            <a:ext cx="0" cy="34448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7127875" y="1357313"/>
            <a:ext cx="0" cy="3762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1727200" y="1338263"/>
            <a:ext cx="0" cy="3619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9388" y="1733550"/>
            <a:ext cx="2468562" cy="307975"/>
          </a:xfrm>
          <a:prstGeom prst="rect">
            <a:avLst/>
          </a:prstGeom>
          <a:solidFill>
            <a:schemeClr val="accent3">
              <a:lumMod val="40000"/>
              <a:lumOff val="60000"/>
            </a:schemeClr>
          </a:solidFill>
          <a:ln w="0">
            <a:solidFill>
              <a:schemeClr val="tx1"/>
            </a:solidFill>
          </a:ln>
        </p:spPr>
        <p:txBody>
          <a:bodyPr>
            <a:spAutoFit/>
          </a:bodyPr>
          <a:lstStyle/>
          <a:p>
            <a:pPr fontAlgn="auto">
              <a:spcBef>
                <a:spcPts val="0"/>
              </a:spcBef>
              <a:spcAft>
                <a:spcPts val="0"/>
              </a:spcAft>
              <a:defRPr/>
            </a:pPr>
            <a:r>
              <a:rPr lang="ru-RU" sz="1400" b="1" dirty="0">
                <a:latin typeface="Times New Roman" pitchFamily="18" charset="0"/>
                <a:cs typeface="Times New Roman" pitchFamily="18" charset="0"/>
              </a:rPr>
              <a:t>НАЛОГОВЫЕ ДОХОДЫ</a:t>
            </a:r>
          </a:p>
        </p:txBody>
      </p:sp>
      <p:sp>
        <p:nvSpPr>
          <p:cNvPr id="22" name="TextBox 21"/>
          <p:cNvSpPr txBox="1"/>
          <p:nvPr/>
        </p:nvSpPr>
        <p:spPr>
          <a:xfrm>
            <a:off x="2843213" y="1700213"/>
            <a:ext cx="2970212" cy="307975"/>
          </a:xfrm>
          <a:prstGeom prst="rect">
            <a:avLst/>
          </a:prstGeom>
          <a:solidFill>
            <a:schemeClr val="tx2">
              <a:lumMod val="40000"/>
              <a:lumOff val="60000"/>
            </a:schemeClr>
          </a:solidFill>
          <a:ln w="0">
            <a:solidFill>
              <a:schemeClr val="tx1"/>
            </a:solidFill>
          </a:ln>
        </p:spPr>
        <p:txBody>
          <a:bodyPr>
            <a:spAutoFit/>
          </a:bodyPr>
          <a:lstStyle/>
          <a:p>
            <a:pPr fontAlgn="auto">
              <a:spcBef>
                <a:spcPts val="0"/>
              </a:spcBef>
              <a:spcAft>
                <a:spcPts val="0"/>
              </a:spcAft>
              <a:defRPr/>
            </a:pPr>
            <a:r>
              <a:rPr lang="ru-RU" sz="1400" b="1" dirty="0">
                <a:latin typeface="Times New Roman" pitchFamily="18" charset="0"/>
                <a:cs typeface="Times New Roman" pitchFamily="18" charset="0"/>
              </a:rPr>
              <a:t>НЕНАЛОГОВЫЕ ДОХОДЫ</a:t>
            </a:r>
          </a:p>
        </p:txBody>
      </p:sp>
      <p:sp>
        <p:nvSpPr>
          <p:cNvPr id="23" name="TextBox 22"/>
          <p:cNvSpPr txBox="1"/>
          <p:nvPr/>
        </p:nvSpPr>
        <p:spPr>
          <a:xfrm>
            <a:off x="5940425" y="1733550"/>
            <a:ext cx="2771775" cy="585788"/>
          </a:xfrm>
          <a:prstGeom prst="rect">
            <a:avLst/>
          </a:prstGeom>
          <a:solidFill>
            <a:schemeClr val="accent2">
              <a:lumMod val="40000"/>
              <a:lumOff val="60000"/>
            </a:schemeClr>
          </a:solidFill>
          <a:ln w="0">
            <a:solidFill>
              <a:schemeClr val="tx1"/>
            </a:solidFill>
          </a:ln>
        </p:spPr>
        <p:txBody>
          <a:bodyPr>
            <a:spAutoFit/>
          </a:bodyPr>
          <a:lstStyle/>
          <a:p>
            <a:pPr algn="ctr" fontAlgn="auto">
              <a:spcBef>
                <a:spcPts val="0"/>
              </a:spcBef>
              <a:spcAft>
                <a:spcPts val="0"/>
              </a:spcAft>
              <a:defRPr/>
            </a:pPr>
            <a:r>
              <a:rPr lang="ru-RU" sz="1600" b="1" dirty="0">
                <a:latin typeface="Times New Roman" pitchFamily="18" charset="0"/>
                <a:cs typeface="Times New Roman" pitchFamily="18" charset="0"/>
              </a:rPr>
              <a:t>БЕЗВОЗМЕЗДНЫЕ ПОСТУПЛЕНИЯ</a:t>
            </a:r>
          </a:p>
        </p:txBody>
      </p:sp>
      <p:sp>
        <p:nvSpPr>
          <p:cNvPr id="24" name="TextBox 23"/>
          <p:cNvSpPr txBox="1"/>
          <p:nvPr/>
        </p:nvSpPr>
        <p:spPr>
          <a:xfrm>
            <a:off x="5940425" y="2319338"/>
            <a:ext cx="2771775" cy="4524375"/>
          </a:xfrm>
          <a:prstGeom prst="rect">
            <a:avLst/>
          </a:prstGeom>
          <a:solidFill>
            <a:schemeClr val="accent2">
              <a:lumMod val="20000"/>
              <a:lumOff val="80000"/>
            </a:schemeClr>
          </a:solidFill>
          <a:ln w="0">
            <a:solidFill>
              <a:schemeClr val="tx1"/>
            </a:solidFill>
          </a:ln>
        </p:spPr>
        <p:txBody>
          <a:bodyPr>
            <a:spAutoFit/>
          </a:bodyPr>
          <a:lstStyle/>
          <a:p>
            <a:pPr algn="ctr" fontAlgn="auto">
              <a:spcBef>
                <a:spcPts val="0"/>
              </a:spcBef>
              <a:spcAft>
                <a:spcPts val="0"/>
              </a:spcAft>
              <a:defRPr/>
            </a:pPr>
            <a:r>
              <a:rPr lang="ru-RU" sz="1600" dirty="0">
                <a:latin typeface="Times New Roman" pitchFamily="18" charset="0"/>
                <a:cs typeface="Times New Roman" pitchFamily="18" charset="0"/>
              </a:rPr>
              <a:t>Поступления от других бюджетов (межбюджетные трансферты), организаций, граждан (кроме налоговых и неналоговых доходов)</a:t>
            </a: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a:p>
            <a:pPr algn="ctr" fontAlgn="auto">
              <a:spcBef>
                <a:spcPts val="0"/>
              </a:spcBef>
              <a:spcAft>
                <a:spcPts val="0"/>
              </a:spcAft>
              <a:defRPr/>
            </a:pPr>
            <a:endParaRPr lang="ru-RU" sz="1600" dirty="0">
              <a:latin typeface="Times New Roman" pitchFamily="18" charset="0"/>
              <a:cs typeface="Times New Roman" pitchFamily="18" charset="0"/>
            </a:endParaRPr>
          </a:p>
        </p:txBody>
      </p:sp>
      <p:sp>
        <p:nvSpPr>
          <p:cNvPr id="25" name="TextBox 24"/>
          <p:cNvSpPr txBox="1"/>
          <p:nvPr/>
        </p:nvSpPr>
        <p:spPr>
          <a:xfrm>
            <a:off x="2843213" y="2008188"/>
            <a:ext cx="2970212" cy="4770437"/>
          </a:xfrm>
          <a:prstGeom prst="rect">
            <a:avLst/>
          </a:prstGeom>
          <a:solidFill>
            <a:schemeClr val="tx2">
              <a:lumMod val="20000"/>
              <a:lumOff val="80000"/>
            </a:schemeClr>
          </a:solidFill>
          <a:ln w="0">
            <a:solidFill>
              <a:schemeClr val="tx1"/>
            </a:solidFill>
          </a:ln>
        </p:spPr>
        <p:txBody>
          <a:bodyPr>
            <a:spAutoFit/>
          </a:bodyPr>
          <a:lstStyle/>
          <a:p>
            <a:pPr fontAlgn="auto">
              <a:spcBef>
                <a:spcPts val="0"/>
              </a:spcBef>
              <a:spcAft>
                <a:spcPts val="0"/>
              </a:spcAft>
              <a:defRPr/>
            </a:pPr>
            <a:r>
              <a:rPr lang="ru-RU" sz="1600" dirty="0">
                <a:latin typeface="Times New Roman" pitchFamily="18" charset="0"/>
                <a:cs typeface="Times New Roman" pitchFamily="18" charset="0"/>
              </a:rPr>
              <a:t>Поступления от уплаты других пошлин и сборов, установленных законодательством Российской Федерации, а также штрафов за нарушение законодательства, например:</a:t>
            </a:r>
          </a:p>
          <a:p>
            <a:pPr marL="285750" indent="-285750"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таможенные пошлины и таможенные сборы;</a:t>
            </a:r>
          </a:p>
          <a:p>
            <a:pPr marL="285750" indent="-285750"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доходы от использования государственного имущества;</a:t>
            </a:r>
          </a:p>
          <a:p>
            <a:pPr marL="285750" indent="-285750"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плата за негативное воздействие на окружающую среду;</a:t>
            </a:r>
          </a:p>
          <a:p>
            <a:pPr marL="285750" indent="-285750"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штрафы за нарушение законодательства о налогах и сборах;</a:t>
            </a:r>
          </a:p>
          <a:p>
            <a:pPr marL="285750" indent="-285750"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другие.</a:t>
            </a:r>
          </a:p>
        </p:txBody>
      </p:sp>
      <p:sp>
        <p:nvSpPr>
          <p:cNvPr id="26" name="TextBox 25"/>
          <p:cNvSpPr txBox="1"/>
          <p:nvPr/>
        </p:nvSpPr>
        <p:spPr>
          <a:xfrm>
            <a:off x="179388" y="2041525"/>
            <a:ext cx="2468562" cy="4770438"/>
          </a:xfrm>
          <a:prstGeom prst="rect">
            <a:avLst/>
          </a:prstGeom>
          <a:solidFill>
            <a:schemeClr val="accent3">
              <a:lumMod val="20000"/>
              <a:lumOff val="80000"/>
            </a:schemeClr>
          </a:solidFill>
          <a:ln w="0">
            <a:solidFill>
              <a:schemeClr val="tx1"/>
            </a:solidFill>
          </a:ln>
        </p:spPr>
        <p:txBody>
          <a:bodyPr>
            <a:spAutoFit/>
          </a:bodyPr>
          <a:lstStyle/>
          <a:p>
            <a:pPr algn="just" fontAlgn="auto">
              <a:spcBef>
                <a:spcPts val="0"/>
              </a:spcBef>
              <a:spcAft>
                <a:spcPts val="0"/>
              </a:spcAft>
              <a:defRPr/>
            </a:pPr>
            <a:r>
              <a:rPr lang="ru-RU" sz="1600" dirty="0">
                <a:latin typeface="Times New Roman" pitchFamily="18" charset="0"/>
                <a:cs typeface="Times New Roman" pitchFamily="18" charset="0"/>
              </a:rPr>
              <a:t>Поступления от уплаты налогов, установленных Налоговым кодексом Российской Федерации, например:</a:t>
            </a:r>
          </a:p>
          <a:p>
            <a:pPr marL="285750" indent="-285750" algn="just"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налог на прибыль организаций;</a:t>
            </a:r>
          </a:p>
          <a:p>
            <a:pPr marL="285750" indent="-285750" algn="just"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налог на доходы физических лиц;</a:t>
            </a:r>
          </a:p>
          <a:p>
            <a:pPr marL="285750" indent="-285750" algn="just"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транспортный налог;</a:t>
            </a:r>
          </a:p>
          <a:p>
            <a:pPr marL="285750" indent="-285750" algn="just"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земельный налог;</a:t>
            </a:r>
          </a:p>
          <a:p>
            <a:pPr marL="285750" indent="-285750" algn="just"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налог на имущество физических лиц;</a:t>
            </a:r>
          </a:p>
          <a:p>
            <a:pPr marL="285750" indent="-285750" algn="just"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налог на добычу полезных ископаемых;</a:t>
            </a:r>
          </a:p>
          <a:p>
            <a:pPr marL="285750" indent="-285750" algn="just" fontAlgn="auto">
              <a:spcBef>
                <a:spcPts val="0"/>
              </a:spcBef>
              <a:spcAft>
                <a:spcPts val="0"/>
              </a:spcAft>
              <a:buFont typeface="Wingdings" pitchFamily="2" charset="2"/>
              <a:buChar char="ü"/>
              <a:defRPr/>
            </a:pPr>
            <a:r>
              <a:rPr lang="ru-RU" sz="1600" dirty="0">
                <a:latin typeface="Times New Roman" pitchFamily="18" charset="0"/>
                <a:cs typeface="Times New Roman" pitchFamily="18" charset="0"/>
              </a:rPr>
              <a:t>другие.</a:t>
            </a:r>
          </a:p>
          <a:p>
            <a:pPr marL="285750" indent="-285750" algn="just" fontAlgn="auto">
              <a:spcBef>
                <a:spcPts val="0"/>
              </a:spcBef>
              <a:spcAft>
                <a:spcPts val="0"/>
              </a:spcAft>
              <a:buFont typeface="Wingdings" pitchFamily="2" charset="2"/>
              <a:buChar char="ü"/>
              <a:defRPr/>
            </a:pPr>
            <a:endParaRPr lang="ru-RU" sz="1600" dirty="0">
              <a:latin typeface="Times New Roman" pitchFamily="18" charset="0"/>
              <a:cs typeface="Times New Roman" pitchFamily="18" charset="0"/>
            </a:endParaRPr>
          </a:p>
          <a:p>
            <a:pPr marL="285750" indent="-285750" algn="just" fontAlgn="auto">
              <a:spcBef>
                <a:spcPts val="0"/>
              </a:spcBef>
              <a:spcAft>
                <a:spcPts val="0"/>
              </a:spcAft>
              <a:buFont typeface="Wingdings" pitchFamily="2" charset="2"/>
              <a:buChar char="ü"/>
              <a:defRPr/>
            </a:pPr>
            <a:endParaRPr lang="ru-RU" sz="1600" dirty="0">
              <a:latin typeface="Times New Roman" pitchFamily="18" charset="0"/>
              <a:cs typeface="Times New Roman" pitchFamily="18" charset="0"/>
            </a:endParaRPr>
          </a:p>
          <a:p>
            <a:pPr marL="285750" indent="-285750" algn="just" fontAlgn="auto">
              <a:spcBef>
                <a:spcPts val="0"/>
              </a:spcBef>
              <a:spcAft>
                <a:spcPts val="0"/>
              </a:spcAft>
              <a:buFont typeface="Wingdings" pitchFamily="2" charset="2"/>
              <a:buChar char="ü"/>
              <a:defRPr/>
            </a:pPr>
            <a:endParaRPr lang="ru-RU" sz="1600" dirty="0">
              <a:latin typeface="Times New Roman" pitchFamily="18" charset="0"/>
              <a:cs typeface="Times New Roman" pitchFamily="18" charset="0"/>
            </a:endParaRPr>
          </a:p>
        </p:txBody>
      </p:sp>
      <p:sp>
        <p:nvSpPr>
          <p:cNvPr id="239630" name="Text Box 14"/>
          <p:cNvSpPr txBox="1">
            <a:spLocks noChangeArrowheads="1"/>
          </p:cNvSpPr>
          <p:nvPr/>
        </p:nvSpPr>
        <p:spPr bwMode="auto">
          <a:xfrm>
            <a:off x="7667625" y="6524625"/>
            <a:ext cx="1368425" cy="304800"/>
          </a:xfrm>
          <a:prstGeom prst="rect">
            <a:avLst/>
          </a:prstGeom>
          <a:noFill/>
          <a:ln w="9525">
            <a:noFill/>
            <a:miter lim="800000"/>
            <a:headEnd/>
            <a:tailEnd/>
          </a:ln>
        </p:spPr>
        <p:txBody>
          <a:bodyPr>
            <a:spAutoFit/>
          </a:bodyPr>
          <a:lstStyle/>
          <a:p>
            <a:pPr algn="r">
              <a:spcBef>
                <a:spcPct val="50000"/>
              </a:spcBef>
            </a:pPr>
            <a:r>
              <a:rPr lang="ru-RU" sz="1400" b="1">
                <a:latin typeface="Times New Roman" pitchFamily="18" charset="0"/>
              </a:rPr>
              <a:t> </a:t>
            </a:r>
          </a:p>
        </p:txBody>
      </p:sp>
      <p:sp>
        <p:nvSpPr>
          <p:cNvPr id="15" name="TextBox 14"/>
          <p:cNvSpPr txBox="1"/>
          <p:nvPr/>
        </p:nvSpPr>
        <p:spPr>
          <a:xfrm>
            <a:off x="8676456" y="6519446"/>
            <a:ext cx="467544"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15</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dirty="0" smtClean="0"/>
          </a:p>
        </p:txBody>
      </p:sp>
      <p:graphicFrame>
        <p:nvGraphicFramePr>
          <p:cNvPr id="9" name="Схема 8"/>
          <p:cNvGraphicFramePr/>
          <p:nvPr/>
        </p:nvGraphicFramePr>
        <p:xfrm>
          <a:off x="428596" y="1142984"/>
          <a:ext cx="8429684" cy="528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0643" name="Заголовок 4"/>
          <p:cNvSpPr>
            <a:spLocks noGrp="1"/>
          </p:cNvSpPr>
          <p:nvPr>
            <p:ph type="ctrTitle"/>
          </p:nvPr>
        </p:nvSpPr>
        <p:spPr>
          <a:xfrm>
            <a:off x="714375" y="214313"/>
            <a:ext cx="7772400" cy="571500"/>
          </a:xfrm>
        </p:spPr>
        <p:txBody>
          <a:bodyPr/>
          <a:lstStyle/>
          <a:p>
            <a:pPr eaLnBrk="1" hangingPunct="1"/>
            <a:r>
              <a:rPr lang="ru-RU" sz="2800" b="1" smtClean="0"/>
              <a:t>Физические лица - налогоплательщики</a:t>
            </a: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16</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142844" y="2285992"/>
          <a:ext cx="3071834" cy="3992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Схема 6"/>
          <p:cNvGraphicFramePr/>
          <p:nvPr/>
        </p:nvGraphicFramePr>
        <p:xfrm>
          <a:off x="3000364" y="2143116"/>
          <a:ext cx="3071834" cy="39925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Схема 9"/>
          <p:cNvGraphicFramePr/>
          <p:nvPr/>
        </p:nvGraphicFramePr>
        <p:xfrm>
          <a:off x="6000760" y="2214554"/>
          <a:ext cx="2928958" cy="384968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Скругленный прямоугольник 10"/>
          <p:cNvSpPr/>
          <p:nvPr/>
        </p:nvSpPr>
        <p:spPr>
          <a:xfrm>
            <a:off x="142875" y="1214438"/>
            <a:ext cx="2286000" cy="857250"/>
          </a:xfrm>
          <a:prstGeom prst="roundRect">
            <a:avLst/>
          </a:prstGeom>
          <a:solidFill>
            <a:srgbClr val="9B2D2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itchFamily="18" charset="0"/>
                <a:cs typeface="Times New Roman" pitchFamily="18" charset="0"/>
              </a:rPr>
              <a:t>Налог на доходы физических лиц (НДФЛ) с учетом межбюджетного регулирования</a:t>
            </a:r>
          </a:p>
        </p:txBody>
      </p:sp>
      <p:sp>
        <p:nvSpPr>
          <p:cNvPr id="13" name="Скругленный прямоугольник 12"/>
          <p:cNvSpPr/>
          <p:nvPr/>
        </p:nvSpPr>
        <p:spPr>
          <a:xfrm>
            <a:off x="2643188" y="1214438"/>
            <a:ext cx="1785937" cy="857250"/>
          </a:xfrm>
          <a:prstGeom prst="roundRect">
            <a:avLst/>
          </a:prstGeom>
          <a:solidFill>
            <a:srgbClr val="2787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itchFamily="18" charset="0"/>
                <a:cs typeface="Times New Roman" pitchFamily="18" charset="0"/>
              </a:rPr>
              <a:t>Транспортный налог</a:t>
            </a:r>
          </a:p>
        </p:txBody>
      </p:sp>
      <p:sp>
        <p:nvSpPr>
          <p:cNvPr id="14" name="Скругленный прямоугольник 13"/>
          <p:cNvSpPr/>
          <p:nvPr/>
        </p:nvSpPr>
        <p:spPr>
          <a:xfrm>
            <a:off x="4643438" y="1214438"/>
            <a:ext cx="2071687" cy="857250"/>
          </a:xfrm>
          <a:prstGeom prst="roundRect">
            <a:avLst/>
          </a:prstGeom>
          <a:solidFill>
            <a:srgbClr val="76953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itchFamily="18" charset="0"/>
                <a:cs typeface="Times New Roman" pitchFamily="18" charset="0"/>
              </a:rPr>
              <a:t>Налог на имущество физических лиц</a:t>
            </a:r>
          </a:p>
        </p:txBody>
      </p:sp>
      <p:sp>
        <p:nvSpPr>
          <p:cNvPr id="15" name="Скругленный прямоугольник 14"/>
          <p:cNvSpPr/>
          <p:nvPr/>
        </p:nvSpPr>
        <p:spPr>
          <a:xfrm>
            <a:off x="6929438" y="1214438"/>
            <a:ext cx="2071687" cy="857250"/>
          </a:xfrm>
          <a:prstGeom prst="roundRect">
            <a:avLst/>
          </a:prstGeom>
          <a:solidFill>
            <a:srgbClr val="5D417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itchFamily="18" charset="0"/>
                <a:cs typeface="Times New Roman" pitchFamily="18" charset="0"/>
              </a:rPr>
              <a:t>Земельный налог</a:t>
            </a:r>
          </a:p>
        </p:txBody>
      </p:sp>
      <p:sp>
        <p:nvSpPr>
          <p:cNvPr id="242696" name="TextBox 15"/>
          <p:cNvSpPr txBox="1">
            <a:spLocks noChangeArrowheads="1"/>
          </p:cNvSpPr>
          <p:nvPr/>
        </p:nvSpPr>
        <p:spPr bwMode="auto">
          <a:xfrm>
            <a:off x="928688" y="285750"/>
            <a:ext cx="7786687" cy="646113"/>
          </a:xfrm>
          <a:prstGeom prst="rect">
            <a:avLst/>
          </a:prstGeom>
          <a:noFill/>
          <a:ln w="9525">
            <a:noFill/>
            <a:miter lim="800000"/>
            <a:headEnd/>
            <a:tailEnd/>
          </a:ln>
        </p:spPr>
        <p:txBody>
          <a:bodyPr>
            <a:spAutoFit/>
          </a:bodyPr>
          <a:lstStyle/>
          <a:p>
            <a:r>
              <a:rPr lang="ru-RU" b="1"/>
              <a:t>Куда зачисляются налоги, непосредственно уплачиваемые гражданами Российской Федерации?</a:t>
            </a:r>
          </a:p>
        </p:txBody>
      </p:sp>
      <p:sp>
        <p:nvSpPr>
          <p:cNvPr id="12" name="TextBox 11"/>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17</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CCFF">
            <a:alpha val="45097"/>
          </a:srgbClr>
        </a:solidFill>
        <a:effectLst/>
      </p:bgPr>
    </p:bg>
    <p:spTree>
      <p:nvGrpSpPr>
        <p:cNvPr id="1" name=""/>
        <p:cNvGrpSpPr/>
        <p:nvPr/>
      </p:nvGrpSpPr>
      <p:grpSpPr>
        <a:xfrm>
          <a:off x="0" y="0"/>
          <a:ext cx="0" cy="0"/>
          <a:chOff x="0" y="0"/>
          <a:chExt cx="0" cy="0"/>
        </a:xfrm>
      </p:grpSpPr>
      <p:sp>
        <p:nvSpPr>
          <p:cNvPr id="4" name="Загнутый угол 3"/>
          <p:cNvSpPr/>
          <p:nvPr/>
        </p:nvSpPr>
        <p:spPr>
          <a:xfrm>
            <a:off x="251520" y="116632"/>
            <a:ext cx="8712968" cy="6336704"/>
          </a:xfrm>
          <a:prstGeom prst="foldedCorner">
            <a:avLst>
              <a:gd name="adj" fmla="val 33612"/>
            </a:avLst>
          </a:prstGeom>
          <a:gradFill>
            <a:gsLst>
              <a:gs pos="0">
                <a:srgbClr val="8488C4"/>
              </a:gs>
              <a:gs pos="53000">
                <a:srgbClr val="D4DEFF"/>
              </a:gs>
              <a:gs pos="83000">
                <a:srgbClr val="D4DEFF"/>
              </a:gs>
              <a:gs pos="100000">
                <a:srgbClr val="96AB94"/>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Прямоугольник 4"/>
          <p:cNvSpPr/>
          <p:nvPr/>
        </p:nvSpPr>
        <p:spPr>
          <a:xfrm>
            <a:off x="1339922" y="1412776"/>
            <a:ext cx="6339877" cy="3416320"/>
          </a:xfrm>
          <a:prstGeom prst="rect">
            <a:avLst/>
          </a:prstGeom>
          <a:noFill/>
        </p:spPr>
        <p:txBody>
          <a:bodyPr wrap="none">
            <a:spAutoFit/>
          </a:bodyPr>
          <a:lstStyle/>
          <a:p>
            <a:pPr algn="ctr">
              <a:defRPr/>
            </a:pPr>
            <a:r>
              <a:rPr lang="ru-RU" sz="7200" b="1" i="1" spc="100" dirty="0">
                <a:ln w="18000">
                  <a:solidFill>
                    <a:schemeClr val="accent1">
                      <a:satMod val="200000"/>
                      <a:tint val="72000"/>
                    </a:schemeClr>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25000" dist="20000" dir="16020000" algn="tl">
                    <a:schemeClr val="accent1">
                      <a:satMod val="200000"/>
                      <a:shade val="1000"/>
                      <a:alpha val="60000"/>
                    </a:schemeClr>
                  </a:outerShdw>
                </a:effectLst>
                <a:latin typeface="Times New Roman" pitchFamily="18" charset="0"/>
                <a:cs typeface="Times New Roman" pitchFamily="18" charset="0"/>
              </a:rPr>
              <a:t>Обеспечение </a:t>
            </a:r>
          </a:p>
          <a:p>
            <a:pPr algn="ctr">
              <a:defRPr/>
            </a:pPr>
            <a:r>
              <a:rPr lang="ru-RU" sz="7200" b="1" i="1" spc="100" dirty="0">
                <a:ln w="18000">
                  <a:solidFill>
                    <a:schemeClr val="accent1">
                      <a:satMod val="200000"/>
                      <a:tint val="72000"/>
                    </a:schemeClr>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25000" dist="20000" dir="16020000" algn="tl">
                    <a:schemeClr val="accent1">
                      <a:satMod val="200000"/>
                      <a:shade val="1000"/>
                      <a:alpha val="60000"/>
                    </a:schemeClr>
                  </a:outerShdw>
                </a:effectLst>
                <a:latin typeface="Times New Roman" pitchFamily="18" charset="0"/>
                <a:cs typeface="Times New Roman" pitchFamily="18" charset="0"/>
              </a:rPr>
              <a:t>бюджетной</a:t>
            </a:r>
          </a:p>
          <a:p>
            <a:pPr algn="ctr">
              <a:defRPr/>
            </a:pPr>
            <a:r>
              <a:rPr lang="ru-RU" sz="7200" b="1" i="1" spc="100" dirty="0">
                <a:ln w="18000">
                  <a:solidFill>
                    <a:schemeClr val="accent1">
                      <a:satMod val="200000"/>
                      <a:tint val="72000"/>
                    </a:schemeClr>
                  </a:solidFill>
                  <a:prstDash val="solid"/>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25000" dist="20000" dir="16020000" algn="tl">
                    <a:schemeClr val="accent1">
                      <a:satMod val="200000"/>
                      <a:shade val="1000"/>
                      <a:alpha val="60000"/>
                    </a:schemeClr>
                  </a:outerShdw>
                </a:effectLst>
                <a:latin typeface="Times New Roman" pitchFamily="18" charset="0"/>
                <a:cs typeface="Times New Roman" pitchFamily="18" charset="0"/>
              </a:rPr>
              <a:t>устойчивости</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7954963" y="1036638"/>
            <a:ext cx="1189037" cy="307975"/>
          </a:xfrm>
          <a:prstGeom prst="rect">
            <a:avLst/>
          </a:prstGeom>
          <a:noFill/>
          <a:ln w="9525">
            <a:noFill/>
            <a:miter lim="800000"/>
            <a:headEnd/>
            <a:tailEnd/>
          </a:ln>
        </p:spPr>
        <p:txBody>
          <a:bodyPr>
            <a:spAutoFit/>
          </a:bodyPr>
          <a:lstStyle/>
          <a:p>
            <a:r>
              <a:rPr lang="ru-RU" altLang="ru-RU" sz="1400" b="1">
                <a:latin typeface="Times New Roman" pitchFamily="18" charset="0"/>
                <a:cs typeface="Times New Roman" pitchFamily="18" charset="0"/>
              </a:rPr>
              <a:t>млн руб.</a:t>
            </a:r>
          </a:p>
        </p:txBody>
      </p:sp>
      <p:graphicFrame>
        <p:nvGraphicFramePr>
          <p:cNvPr id="6148" name="Object 2"/>
          <p:cNvGraphicFramePr>
            <a:graphicFrameLocks noChangeAspect="1"/>
          </p:cNvGraphicFramePr>
          <p:nvPr/>
        </p:nvGraphicFramePr>
        <p:xfrm>
          <a:off x="179512" y="1484784"/>
          <a:ext cx="8853487" cy="4319588"/>
        </p:xfrm>
        <a:graphic>
          <a:graphicData uri="http://schemas.openxmlformats.org/presentationml/2006/ole">
            <mc:AlternateContent xmlns:mc="http://schemas.openxmlformats.org/markup-compatibility/2006">
              <mc:Choice xmlns:v="urn:schemas-microsoft-com:vml" Requires="v">
                <p:oleObj spid="_x0000_s2195461" name="Лист" r:id="rId4" imgW="7381968" imgH="3600450" progId="Excel.Sheet.12">
                  <p:embed/>
                </p:oleObj>
              </mc:Choice>
              <mc:Fallback>
                <p:oleObj name="Лист" r:id="rId4" imgW="7381968" imgH="3600450" progId="Excel.Shee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8853487" cy="4319588"/>
                      </a:xfrm>
                      <a:prstGeom prst="rect">
                        <a:avLst/>
                      </a:prstGeom>
                      <a:noFill/>
                      <a:ln w="9525" cmpd="dbl">
                        <a:solidFill>
                          <a:srgbClr val="008A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extBox 7"/>
          <p:cNvSpPr txBox="1">
            <a:spLocks noChangeArrowheads="1"/>
          </p:cNvSpPr>
          <p:nvPr/>
        </p:nvSpPr>
        <p:spPr bwMode="auto">
          <a:xfrm>
            <a:off x="928688" y="428625"/>
            <a:ext cx="7637462" cy="523875"/>
          </a:xfrm>
          <a:prstGeom prst="rect">
            <a:avLst/>
          </a:prstGeom>
          <a:noFill/>
          <a:ln w="9525">
            <a:noFill/>
            <a:miter lim="800000"/>
            <a:headEnd/>
            <a:tailEnd/>
          </a:ln>
        </p:spPr>
        <p:txBody>
          <a:bodyPr wrap="none">
            <a:spAutoFit/>
          </a:bodyPr>
          <a:lstStyle/>
          <a:p>
            <a:pPr algn="ctr"/>
            <a:r>
              <a:rPr lang="ru-RU" altLang="ru-RU" sz="2800" b="1">
                <a:latin typeface="Times New Roman" pitchFamily="18" charset="0"/>
                <a:cs typeface="Times New Roman" pitchFamily="18" charset="0"/>
              </a:rPr>
              <a:t>Доходы областного бюджета в 2015-2019 годах</a:t>
            </a: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19</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p:cNvSpPr>
          <p:nvPr>
            <p:ph type="title" idx="4294967295"/>
          </p:nvPr>
        </p:nvSpPr>
        <p:spPr>
          <a:xfrm>
            <a:off x="428625" y="0"/>
            <a:ext cx="8229600" cy="571500"/>
          </a:xfrm>
        </p:spPr>
        <p:txBody>
          <a:bodyPr/>
          <a:lstStyle/>
          <a:p>
            <a:r>
              <a:rPr lang="ru-RU" sz="2400" b="1" i="1" u="sng" smtClean="0">
                <a:solidFill>
                  <a:srgbClr val="0070C0"/>
                </a:solidFill>
              </a:rPr>
              <a:t>Основные понятия и термины по бюджету</a:t>
            </a:r>
          </a:p>
        </p:txBody>
      </p:sp>
      <p:graphicFrame>
        <p:nvGraphicFramePr>
          <p:cNvPr id="19" name="Таблица 18"/>
          <p:cNvGraphicFramePr>
            <a:graphicFrameLocks noGrp="1"/>
          </p:cNvGraphicFramePr>
          <p:nvPr/>
        </p:nvGraphicFramePr>
        <p:xfrm>
          <a:off x="214313" y="857250"/>
          <a:ext cx="8786812" cy="1938528"/>
        </p:xfrm>
        <a:graphic>
          <a:graphicData uri="http://schemas.openxmlformats.org/drawingml/2006/table">
            <a:tbl>
              <a:tblPr/>
              <a:tblGrid>
                <a:gridCol w="4394200"/>
                <a:gridCol w="4392612"/>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Орган государственной власти (государственный орган), </a:t>
                      </a:r>
                      <a:r>
                        <a:rPr kumimoji="0" lang="ru-RU" sz="900" b="0" i="1" u="none" strike="noStrike" cap="none" normalizeH="0" baseline="0" dirty="0" err="1" smtClean="0">
                          <a:ln>
                            <a:noFill/>
                          </a:ln>
                          <a:solidFill>
                            <a:srgbClr val="000000"/>
                          </a:solidFill>
                          <a:effectLst/>
                          <a:latin typeface="inherit"/>
                          <a:cs typeface="Times New Roman" pitchFamily="18" charset="0"/>
                        </a:rPr>
                        <a:t>орган</a:t>
                      </a:r>
                      <a:r>
                        <a:rPr kumimoji="0" lang="ru-RU" sz="900" b="0" i="1" u="none" strike="noStrike" cap="none" normalizeH="0" baseline="0" dirty="0" smtClean="0">
                          <a:ln>
                            <a:noFill/>
                          </a:ln>
                          <a:solidFill>
                            <a:srgbClr val="000000"/>
                          </a:solidFill>
                          <a:effectLst/>
                          <a:latin typeface="inherit"/>
                          <a:cs typeface="Times New Roman" pitchFamily="18" charset="0"/>
                        </a:rPr>
                        <a:t> местного самоуправления, орган местной администрации, орган управления государственным внебюджетным фондом, Центральный банк Российской Федерации, казенное учреждение, осуществляющие в соответствии с законодательством Российской Федерации контроль за правильностью исчисления, полнотой и своевременностью уплаты, начисление, учет, взыскание и принятие решений о возврате (зачете) излишне уплаченных (взысканных) платежей, пеней и штрафов по ним, являющихся доходами бюджетов бюджетной системы Российской Федерации.</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Государственный орган, орган местного самоуправления, орган управления государственным внебюджетным фондом, которые:</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 осуществляют начисление, учет и контроль за правильностью начисления платежей, за своевременностью поступления платежей, которые являются доходами бюджетов;</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 взыскивают образовавшуюся задолженность.</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Например, администрированием налогов занимаются налоговые органы, штрафов за нарушение правил дорожного движения — органы внутренних дел.</a:t>
                      </a:r>
                      <a:r>
                        <a:rPr kumimoji="0" lang="ru-RU" sz="900" b="0" i="0" u="none" strike="noStrike" cap="none" normalizeH="0" baseline="0" smtClean="0">
                          <a:ln>
                            <a:noFill/>
                          </a:ln>
                          <a:solidFill>
                            <a:srgbClr val="000000"/>
                          </a:solidFill>
                          <a:effectLst/>
                          <a:latin typeface="inherit"/>
                          <a:cs typeface="Times New Roman" pitchFamily="18" charset="0"/>
                        </a:rPr>
                        <a:t> </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1623" name="Rectangle 4"/>
          <p:cNvSpPr>
            <a:spLocks noChangeArrowheads="1"/>
          </p:cNvSpPr>
          <p:nvPr/>
        </p:nvSpPr>
        <p:spPr bwMode="auto">
          <a:xfrm>
            <a:off x="0" y="500063"/>
            <a:ext cx="9144000" cy="457200"/>
          </a:xfrm>
          <a:prstGeom prst="rect">
            <a:avLst/>
          </a:prstGeom>
          <a:noFill/>
          <a:ln w="9525">
            <a:noFill/>
            <a:miter lim="800000"/>
            <a:headEnd/>
            <a:tailEnd/>
          </a:ln>
        </p:spPr>
        <p:txBody>
          <a:bodyPr wrap="none" anchor="ctr">
            <a:spAutoFit/>
          </a:bodyPr>
          <a:lstStyle/>
          <a:p>
            <a:r>
              <a:rPr lang="ru-RU" sz="900" b="1">
                <a:solidFill>
                  <a:srgbClr val="000000"/>
                </a:solidFill>
                <a:latin typeface="inherit"/>
                <a:ea typeface="Times New Roman" pitchFamily="18" charset="0"/>
                <a:cs typeface="Segoe UI" pitchFamily="34" charset="0"/>
                <a:hlinkClick r:id="rId2"/>
              </a:rPr>
              <a:t>Администратор доходов бюджета</a:t>
            </a:r>
            <a:endParaRPr lang="ru-RU">
              <a:ea typeface="Times New Roman" pitchFamily="18" charset="0"/>
              <a:cs typeface="Arial" charset="0"/>
            </a:endParaRPr>
          </a:p>
        </p:txBody>
      </p:sp>
      <p:graphicFrame>
        <p:nvGraphicFramePr>
          <p:cNvPr id="21" name="Таблица 20"/>
          <p:cNvGraphicFramePr>
            <a:graphicFrameLocks noGrp="1"/>
          </p:cNvGraphicFramePr>
          <p:nvPr/>
        </p:nvGraphicFramePr>
        <p:xfrm>
          <a:off x="119063" y="3357563"/>
          <a:ext cx="8810625" cy="902970"/>
        </p:xfrm>
        <a:graphic>
          <a:graphicData uri="http://schemas.openxmlformats.org/drawingml/2006/table">
            <a:tbl>
              <a:tblPr/>
              <a:tblGrid>
                <a:gridCol w="4405312"/>
                <a:gridCol w="4405313"/>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Орган государственной власти (государственный орган), </a:t>
                      </a:r>
                      <a:r>
                        <a:rPr kumimoji="0" lang="ru-RU" sz="900" b="0" i="0" u="none" strike="noStrike" cap="none" normalizeH="0" baseline="0" dirty="0" err="1" smtClean="0">
                          <a:ln>
                            <a:noFill/>
                          </a:ln>
                          <a:solidFill>
                            <a:srgbClr val="000000"/>
                          </a:solidFill>
                          <a:effectLst/>
                          <a:latin typeface="inherit"/>
                          <a:cs typeface="Times New Roman" pitchFamily="18" charset="0"/>
                        </a:rPr>
                        <a:t>орган</a:t>
                      </a:r>
                      <a:r>
                        <a:rPr kumimoji="0" lang="ru-RU" sz="900" b="0" i="0" u="none" strike="noStrike" cap="none" normalizeH="0" baseline="0" dirty="0" smtClean="0">
                          <a:ln>
                            <a:noFill/>
                          </a:ln>
                          <a:solidFill>
                            <a:srgbClr val="000000"/>
                          </a:solidFill>
                          <a:effectLst/>
                          <a:latin typeface="inherit"/>
                          <a:cs typeface="Times New Roman" pitchFamily="18" charset="0"/>
                        </a:rPr>
                        <a:t> местного самоуправления, орган местной администрации, орган управления государственным внебюджетным фондом, иная организация, имеющие право осуществлять операции с источниками финансирования дефицита бюджета.</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Орган государственной власти, орган местного самоуправления, имеющие право осуществлять операции с источниками финансирования дефицита бюджета.</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1629" name="Rectangle 5"/>
          <p:cNvSpPr>
            <a:spLocks noChangeArrowheads="1"/>
          </p:cNvSpPr>
          <p:nvPr/>
        </p:nvSpPr>
        <p:spPr bwMode="auto">
          <a:xfrm>
            <a:off x="0" y="2928938"/>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Администратор источников финансирования дефицита </a:t>
            </a:r>
            <a:br>
              <a:rPr lang="ru-RU" sz="900">
                <a:solidFill>
                  <a:srgbClr val="000000"/>
                </a:solidFill>
                <a:latin typeface="inherit"/>
                <a:ea typeface="Times New Roman" pitchFamily="18" charset="0"/>
                <a:cs typeface="Segoe UI" pitchFamily="34" charset="0"/>
                <a:hlinkClick r:id="rId2"/>
              </a:rPr>
            </a:br>
            <a:r>
              <a:rPr lang="ru-RU" sz="900">
                <a:solidFill>
                  <a:srgbClr val="000000"/>
                </a:solidFill>
                <a:latin typeface="inherit"/>
                <a:ea typeface="Times New Roman" pitchFamily="18" charset="0"/>
                <a:cs typeface="Segoe UI" pitchFamily="34" charset="0"/>
                <a:hlinkClick r:id="rId2"/>
              </a:rPr>
              <a:t>бюджета</a:t>
            </a:r>
            <a:endParaRPr lang="ru-RU">
              <a:ea typeface="Times New Roman" pitchFamily="18" charset="0"/>
              <a:cs typeface="Arial" charset="0"/>
            </a:endParaRPr>
          </a:p>
        </p:txBody>
      </p:sp>
      <p:graphicFrame>
        <p:nvGraphicFramePr>
          <p:cNvPr id="23" name="Таблица 22"/>
          <p:cNvGraphicFramePr>
            <a:graphicFrameLocks noGrp="1"/>
          </p:cNvGraphicFramePr>
          <p:nvPr/>
        </p:nvGraphicFramePr>
        <p:xfrm>
          <a:off x="119063" y="4500563"/>
          <a:ext cx="9024937" cy="2334768"/>
        </p:xfrm>
        <a:graphic>
          <a:graphicData uri="http://schemas.openxmlformats.org/drawingml/2006/table">
            <a:tbl>
              <a:tblPr/>
              <a:tblGrid>
                <a:gridCol w="4513262"/>
                <a:gridCol w="4511675"/>
              </a:tblGrid>
              <a:tr h="1841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18161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К безвозмездным поступлениям относятся:</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 дотации из других бюджетов бюджетной системы Российской Федерации;</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 субсидии из других бюджетов бюджетной системы Российской Федерации (межбюджетные субсидии);</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 субвенции из федерального бюджета и (или) из бюджетов субъектов Российской Федерации;</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 иные межбюджетные трансферты из других бюджетов бюджетной системы Российской Федерации;</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 безвозмездные поступления от физических и юридических лиц, международных организаций и правительств иностранных государств, в том числе добровольные пожертвования.</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Средства, поступающие в бюджет от других бюджетов в форме дотаций, субсидий, субвенций и иных межбюджетных трансфертов, а также от физических и юридических лиц на безвозмездной основе, в том числе добровольные пожертвования.</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horzOverflow="overflow">
                    <a:lnL>
                      <a:noFill/>
                    </a:lnL>
                    <a:lnR>
                      <a:noFill/>
                    </a:lnR>
                    <a:lnT>
                      <a:noFill/>
                    </a:lnT>
                    <a:lnB>
                      <a:noFill/>
                    </a:lnB>
                    <a:lnTlToBr>
                      <a:noFill/>
                    </a:lnTlToBr>
                    <a:lnBlToTr>
                      <a:noFill/>
                    </a:lnBlToTr>
                    <a:noFill/>
                  </a:tcPr>
                </a:tc>
              </a:tr>
            </a:tbl>
          </a:graphicData>
        </a:graphic>
      </p:graphicFrame>
      <p:sp>
        <p:nvSpPr>
          <p:cNvPr id="111635" name="Rectangle 6"/>
          <p:cNvSpPr>
            <a:spLocks noChangeArrowheads="1"/>
          </p:cNvSpPr>
          <p:nvPr/>
        </p:nvSpPr>
        <p:spPr bwMode="auto">
          <a:xfrm>
            <a:off x="0" y="4143375"/>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Безвозмездные поступления</a:t>
            </a:r>
            <a:endParaRPr lang="ru-RU">
              <a:ea typeface="Times New Roman" pitchFamily="18" charset="0"/>
              <a:cs typeface="Arial" charset="0"/>
            </a:endParaRPr>
          </a:p>
        </p:txBody>
      </p:sp>
      <p:sp>
        <p:nvSpPr>
          <p:cNvPr id="10" name="TextBox 9"/>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a:t>
            </a:r>
            <a:endParaRPr lang="ru-RU" sz="1600" b="1"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8147050" y="20638"/>
            <a:ext cx="1285875" cy="307777"/>
          </a:xfrm>
          <a:prstGeom prst="rect">
            <a:avLst/>
          </a:prstGeom>
          <a:noFill/>
          <a:ln w="9525">
            <a:noFill/>
            <a:miter lim="800000"/>
            <a:headEnd/>
            <a:tailEnd/>
          </a:ln>
        </p:spPr>
        <p:txBody>
          <a:bodyPr>
            <a:spAutoFit/>
          </a:bodyPr>
          <a:lstStyle/>
          <a:p>
            <a:pPr eaLnBrk="1" hangingPunct="1"/>
            <a:r>
              <a:rPr lang="ru-RU" altLang="ru-RU" sz="1400" dirty="0" smtClean="0">
                <a:latin typeface="Times New Roman" pitchFamily="18" charset="0"/>
                <a:cs typeface="Times New Roman" pitchFamily="18" charset="0"/>
              </a:rPr>
              <a:t> </a:t>
            </a:r>
            <a:endParaRPr lang="ru-RU" altLang="ru-RU" sz="1400" dirty="0">
              <a:latin typeface="Times New Roman" pitchFamily="18" charset="0"/>
              <a:cs typeface="Times New Roman" pitchFamily="18" charset="0"/>
            </a:endParaRPr>
          </a:p>
        </p:txBody>
      </p:sp>
      <p:graphicFrame>
        <p:nvGraphicFramePr>
          <p:cNvPr id="8195" name="Object 66"/>
          <p:cNvGraphicFramePr>
            <a:graphicFrameLocks noChangeAspect="1"/>
          </p:cNvGraphicFramePr>
          <p:nvPr>
            <p:extLst>
              <p:ext uri="{D42A27DB-BD31-4B8C-83A1-F6EECF244321}">
                <p14:modId xmlns:p14="http://schemas.microsoft.com/office/powerpoint/2010/main" val="2219417242"/>
              </p:ext>
            </p:extLst>
          </p:nvPr>
        </p:nvGraphicFramePr>
        <p:xfrm>
          <a:off x="144463" y="1287463"/>
          <a:ext cx="8405812" cy="5265737"/>
        </p:xfrm>
        <a:graphic>
          <a:graphicData uri="http://schemas.openxmlformats.org/presentationml/2006/ole">
            <mc:AlternateContent xmlns:mc="http://schemas.openxmlformats.org/markup-compatibility/2006">
              <mc:Choice xmlns:v="urn:schemas-microsoft-com:vml" Requires="v">
                <p:oleObj spid="_x0000_s2196485" name="Лист" r:id="rId3" imgW="11734845" imgH="6743790" progId="Excel.Sheet.12">
                  <p:embed/>
                </p:oleObj>
              </mc:Choice>
              <mc:Fallback>
                <p:oleObj name="Лист" r:id="rId3" imgW="11734845" imgH="6743790" progId="Excel.Sheet.12">
                  <p:embed/>
                  <p:pic>
                    <p:nvPicPr>
                      <p:cNvPr id="0" name="Object 66"/>
                      <p:cNvPicPr>
                        <a:picLocks noChangeAspect="1" noChangeArrowheads="1"/>
                      </p:cNvPicPr>
                      <p:nvPr/>
                    </p:nvPicPr>
                    <p:blipFill>
                      <a:blip r:embed="rId4"/>
                      <a:srcRect/>
                      <a:stretch>
                        <a:fillRect/>
                      </a:stretch>
                    </p:blipFill>
                    <p:spPr bwMode="auto">
                      <a:xfrm>
                        <a:off x="144463" y="1287463"/>
                        <a:ext cx="8405812" cy="526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TextBox 4"/>
          <p:cNvSpPr txBox="1">
            <a:spLocks noChangeArrowheads="1"/>
          </p:cNvSpPr>
          <p:nvPr/>
        </p:nvSpPr>
        <p:spPr bwMode="auto">
          <a:xfrm>
            <a:off x="250825" y="333375"/>
            <a:ext cx="8705850" cy="646113"/>
          </a:xfrm>
          <a:prstGeom prst="rect">
            <a:avLst/>
          </a:prstGeom>
          <a:noFill/>
          <a:ln w="9525">
            <a:noFill/>
            <a:miter lim="800000"/>
            <a:headEnd/>
            <a:tailEnd/>
          </a:ln>
        </p:spPr>
        <p:txBody>
          <a:bodyPr>
            <a:spAutoFit/>
          </a:bodyPr>
          <a:lstStyle/>
          <a:p>
            <a:pPr algn="ctr" eaLnBrk="1" hangingPunct="1"/>
            <a:r>
              <a:rPr lang="ru-RU" altLang="ru-RU" b="1">
                <a:latin typeface="Trebuchet MS" pitchFamily="34" charset="0"/>
              </a:rPr>
              <a:t>Динамика собственных налоговых и неналоговых доходов  областного бюджета за 2015-2019 годы по видам доходных источников</a:t>
            </a:r>
          </a:p>
        </p:txBody>
      </p:sp>
      <p:sp>
        <p:nvSpPr>
          <p:cNvPr id="8197" name="TextBox 5"/>
          <p:cNvSpPr txBox="1">
            <a:spLocks noChangeArrowheads="1"/>
          </p:cNvSpPr>
          <p:nvPr/>
        </p:nvSpPr>
        <p:spPr bwMode="auto">
          <a:xfrm>
            <a:off x="7897813" y="976313"/>
            <a:ext cx="1152525" cy="277812"/>
          </a:xfrm>
          <a:prstGeom prst="rect">
            <a:avLst/>
          </a:prstGeom>
          <a:noFill/>
          <a:ln w="9525">
            <a:noFill/>
            <a:miter lim="800000"/>
            <a:headEnd/>
            <a:tailEnd/>
          </a:ln>
        </p:spPr>
        <p:txBody>
          <a:bodyPr>
            <a:spAutoFit/>
          </a:bodyPr>
          <a:lstStyle/>
          <a:p>
            <a:pPr eaLnBrk="1" hangingPunct="1"/>
            <a:r>
              <a:rPr lang="ru-RU" altLang="ru-RU" sz="1200" b="1">
                <a:latin typeface="Trebuchet MS" pitchFamily="34" charset="0"/>
              </a:rPr>
              <a:t>млн рублей</a:t>
            </a:r>
            <a:endParaRPr lang="ru-RU" altLang="ru-RU" sz="1200">
              <a:latin typeface="Trebuchet MS" pitchFamily="34" charset="0"/>
            </a:endParaRPr>
          </a:p>
        </p:txBody>
      </p:sp>
      <p:sp>
        <p:nvSpPr>
          <p:cNvPr id="6" name="TextBox 5"/>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20</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a:graphicFrameLocks noGrp="1"/>
          </p:cNvGraphicFramePr>
          <p:nvPr>
            <p:extLst>
              <p:ext uri="{D42A27DB-BD31-4B8C-83A1-F6EECF244321}">
                <p14:modId xmlns:p14="http://schemas.microsoft.com/office/powerpoint/2010/main" val="2325577312"/>
              </p:ext>
            </p:extLst>
          </p:nvPr>
        </p:nvGraphicFramePr>
        <p:xfrm>
          <a:off x="-38473" y="908720"/>
          <a:ext cx="9176926" cy="6079702"/>
        </p:xfrm>
        <a:graphic>
          <a:graphicData uri="http://schemas.openxmlformats.org/drawingml/2006/chart">
            <c:chart xmlns:c="http://schemas.openxmlformats.org/drawingml/2006/chart" xmlns:r="http://schemas.openxmlformats.org/officeDocument/2006/relationships" r:id="rId2"/>
          </a:graphicData>
        </a:graphic>
      </p:graphicFrame>
      <p:sp>
        <p:nvSpPr>
          <p:cNvPr id="9219" name="TextBox 12"/>
          <p:cNvSpPr txBox="1">
            <a:spLocks noChangeArrowheads="1"/>
          </p:cNvSpPr>
          <p:nvPr/>
        </p:nvSpPr>
        <p:spPr bwMode="auto">
          <a:xfrm>
            <a:off x="179388" y="26988"/>
            <a:ext cx="8785225" cy="738187"/>
          </a:xfrm>
          <a:prstGeom prst="rect">
            <a:avLst/>
          </a:prstGeom>
          <a:noFill/>
          <a:ln w="9525">
            <a:noFill/>
            <a:miter lim="800000"/>
            <a:headEnd/>
            <a:tailEnd/>
          </a:ln>
        </p:spPr>
        <p:txBody>
          <a:bodyPr>
            <a:spAutoFit/>
          </a:bodyPr>
          <a:lstStyle/>
          <a:p>
            <a:pPr algn="ctr" eaLnBrk="1" hangingPunct="1"/>
            <a:r>
              <a:rPr lang="ru-RU" altLang="ru-RU" sz="2100" b="1">
                <a:latin typeface="Times New Roman" pitchFamily="18" charset="0"/>
                <a:cs typeface="Times New Roman" pitchFamily="18" charset="0"/>
              </a:rPr>
              <a:t>Структура налоговых и неналоговых доходов</a:t>
            </a:r>
          </a:p>
          <a:p>
            <a:pPr algn="ctr" eaLnBrk="1" hangingPunct="1"/>
            <a:r>
              <a:rPr lang="ru-RU" altLang="ru-RU" sz="2100" b="1">
                <a:latin typeface="Times New Roman" pitchFamily="18" charset="0"/>
                <a:cs typeface="Times New Roman" pitchFamily="18" charset="0"/>
              </a:rPr>
              <a:t> областного бюджета в 2017 году</a:t>
            </a:r>
          </a:p>
        </p:txBody>
      </p:sp>
      <p:sp>
        <p:nvSpPr>
          <p:cNvPr id="9220" name="TextBox 3"/>
          <p:cNvSpPr txBox="1">
            <a:spLocks noChangeArrowheads="1"/>
          </p:cNvSpPr>
          <p:nvPr/>
        </p:nvSpPr>
        <p:spPr bwMode="auto">
          <a:xfrm>
            <a:off x="8027988" y="0"/>
            <a:ext cx="1285875" cy="307777"/>
          </a:xfrm>
          <a:prstGeom prst="rect">
            <a:avLst/>
          </a:prstGeom>
          <a:noFill/>
          <a:ln w="9525">
            <a:noFill/>
            <a:miter lim="800000"/>
            <a:headEnd/>
            <a:tailEnd/>
          </a:ln>
        </p:spPr>
        <p:txBody>
          <a:bodyPr>
            <a:spAutoFit/>
          </a:bodyPr>
          <a:lstStyle/>
          <a:p>
            <a:pPr eaLnBrk="1" hangingPunct="1"/>
            <a:r>
              <a:rPr lang="ru-RU" altLang="ru-RU" sz="1400" dirty="0" smtClean="0">
                <a:latin typeface="Times New Roman" pitchFamily="18" charset="0"/>
                <a:cs typeface="Times New Roman" pitchFamily="18" charset="0"/>
              </a:rPr>
              <a:t> </a:t>
            </a:r>
            <a:endParaRPr lang="ru-RU" altLang="ru-RU" sz="1400" dirty="0">
              <a:latin typeface="Times New Roman" pitchFamily="18" charset="0"/>
              <a:cs typeface="Times New Roman" pitchFamily="18" charset="0"/>
            </a:endParaRP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21</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707886"/>
          </a:xfrm>
          <a:prstGeom prst="rect">
            <a:avLst/>
          </a:prstGeom>
          <a:gradFill>
            <a:gsLst>
              <a:gs pos="0">
                <a:srgbClr val="8488C4"/>
              </a:gs>
              <a:gs pos="53000">
                <a:srgbClr val="D4DEFF"/>
              </a:gs>
              <a:gs pos="83000">
                <a:srgbClr val="D4DEFF"/>
              </a:gs>
              <a:gs pos="100000">
                <a:srgbClr val="96AB94"/>
              </a:gs>
            </a:gsLst>
            <a:lin ang="16200000" scaled="0"/>
          </a:gradFill>
          <a:ln>
            <a:noFill/>
          </a:ln>
        </p:spPr>
        <p:style>
          <a:lnRef idx="1">
            <a:schemeClr val="accent2"/>
          </a:lnRef>
          <a:fillRef idx="2">
            <a:schemeClr val="accent2"/>
          </a:fillRef>
          <a:effectRef idx="1">
            <a:schemeClr val="accent2"/>
          </a:effectRef>
          <a:fontRef idx="minor">
            <a:schemeClr val="dk1"/>
          </a:fontRef>
        </p:style>
        <p:txBody>
          <a:bodyPr>
            <a:spAutoFit/>
          </a:bodyPr>
          <a:lstStyle/>
          <a:p>
            <a:pPr algn="ctr" fontAlgn="ctr">
              <a:spcBef>
                <a:spcPts val="0"/>
              </a:spcBef>
              <a:spcAft>
                <a:spcPts val="0"/>
              </a:spcAft>
              <a:defRPr/>
            </a:pPr>
            <a:r>
              <a:rPr lang="ru-RU" sz="2000" b="1" i="1" dirty="0">
                <a:solidFill>
                  <a:prstClr val="black"/>
                </a:solidFill>
                <a:latin typeface="Times New Roman"/>
              </a:rPr>
              <a:t>             </a:t>
            </a:r>
            <a:r>
              <a:rPr lang="ru-RU" sz="2000" b="1" dirty="0">
                <a:solidFill>
                  <a:prstClr val="black"/>
                </a:solidFill>
                <a:latin typeface="Times New Roman"/>
              </a:rPr>
              <a:t>Межбюджетные трансферты из федерального бюджета бюджету </a:t>
            </a:r>
          </a:p>
          <a:p>
            <a:pPr algn="ctr" fontAlgn="ctr">
              <a:spcBef>
                <a:spcPts val="0"/>
              </a:spcBef>
              <a:spcAft>
                <a:spcPts val="0"/>
              </a:spcAft>
              <a:defRPr/>
            </a:pPr>
            <a:r>
              <a:rPr lang="ru-RU" sz="2000" b="1" dirty="0">
                <a:solidFill>
                  <a:prstClr val="black"/>
                </a:solidFill>
                <a:latin typeface="Times New Roman"/>
              </a:rPr>
              <a:t>                    Белгородской  области </a:t>
            </a:r>
            <a:r>
              <a:rPr lang="ru-RU" sz="2000" b="1" dirty="0" smtClean="0">
                <a:solidFill>
                  <a:prstClr val="black"/>
                </a:solidFill>
                <a:latin typeface="Times New Roman"/>
              </a:rPr>
              <a:t>за 2015-2016 годы</a:t>
            </a:r>
            <a:endParaRPr lang="ru-RU" sz="2000" b="1" dirty="0">
              <a:solidFill>
                <a:prstClr val="black"/>
              </a:solidFill>
              <a:latin typeface="Times New Roman"/>
            </a:endParaRPr>
          </a:p>
        </p:txBody>
      </p:sp>
      <p:sp>
        <p:nvSpPr>
          <p:cNvPr id="1737731" name="TextBox 3"/>
          <p:cNvSpPr txBox="1">
            <a:spLocks noChangeArrowheads="1"/>
          </p:cNvSpPr>
          <p:nvPr/>
        </p:nvSpPr>
        <p:spPr bwMode="auto">
          <a:xfrm>
            <a:off x="8064500" y="836712"/>
            <a:ext cx="1079500" cy="277813"/>
          </a:xfrm>
          <a:prstGeom prst="rect">
            <a:avLst/>
          </a:prstGeom>
          <a:noFill/>
          <a:ln w="9525">
            <a:noFill/>
            <a:miter lim="800000"/>
            <a:headEnd/>
            <a:tailEnd/>
          </a:ln>
        </p:spPr>
        <p:txBody>
          <a:bodyPr>
            <a:spAutoFit/>
          </a:bodyPr>
          <a:lstStyle/>
          <a:p>
            <a:r>
              <a:rPr lang="ru-RU" sz="1200" b="1" dirty="0">
                <a:solidFill>
                  <a:srgbClr val="000000"/>
                </a:solidFill>
                <a:latin typeface="Times New Roman" pitchFamily="18" charset="0"/>
                <a:cs typeface="Times New Roman" pitchFamily="18" charset="0"/>
              </a:rPr>
              <a:t>(</a:t>
            </a:r>
            <a:r>
              <a:rPr lang="ru-RU" sz="1200" b="1" i="1" dirty="0">
                <a:solidFill>
                  <a:srgbClr val="000000"/>
                </a:solidFill>
                <a:latin typeface="Times New Roman" pitchFamily="18" charset="0"/>
                <a:cs typeface="Times New Roman" pitchFamily="18" charset="0"/>
              </a:rPr>
              <a:t>тыс.рублей</a:t>
            </a:r>
            <a:r>
              <a:rPr lang="ru-RU" sz="1000" b="1" dirty="0">
                <a:solidFill>
                  <a:srgbClr val="000000"/>
                </a:solidFill>
                <a:latin typeface="Times New Roman" pitchFamily="18" charset="0"/>
                <a:cs typeface="Times New Roman" pitchFamily="18" charset="0"/>
              </a:rPr>
              <a:t>)</a:t>
            </a:r>
          </a:p>
        </p:txBody>
      </p:sp>
      <p:graphicFrame>
        <p:nvGraphicFramePr>
          <p:cNvPr id="6" name="Таблица 5"/>
          <p:cNvGraphicFramePr>
            <a:graphicFrameLocks noGrp="1"/>
          </p:cNvGraphicFramePr>
          <p:nvPr/>
        </p:nvGraphicFramePr>
        <p:xfrm>
          <a:off x="179512" y="1124744"/>
          <a:ext cx="8820473" cy="5412589"/>
        </p:xfrm>
        <a:graphic>
          <a:graphicData uri="http://schemas.openxmlformats.org/drawingml/2006/table">
            <a:tbl>
              <a:tblPr/>
              <a:tblGrid>
                <a:gridCol w="3519345"/>
                <a:gridCol w="1366177"/>
                <a:gridCol w="1260069"/>
                <a:gridCol w="1419236"/>
                <a:gridCol w="1255646"/>
              </a:tblGrid>
              <a:tr h="1008111">
                <a:tc>
                  <a:txBody>
                    <a:bodyPr/>
                    <a:lstStyle/>
                    <a:p>
                      <a:pPr algn="ctr" rtl="0" fontAlgn="ctr"/>
                      <a:r>
                        <a:rPr lang="ru-RU" sz="1300" b="1" i="0" u="none" strike="noStrike" dirty="0">
                          <a:solidFill>
                            <a:srgbClr val="000000"/>
                          </a:solidFill>
                          <a:effectLst/>
                          <a:latin typeface="Times New Roman" panose="02020603050405020304" pitchFamily="18" charset="0"/>
                        </a:rPr>
                        <a:t>Наименование показателей</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300" b="1" i="0" u="none" strike="noStrike" dirty="0" smtClean="0">
                          <a:solidFill>
                            <a:srgbClr val="000000"/>
                          </a:solidFill>
                          <a:effectLst/>
                          <a:latin typeface="Times New Roman" panose="02020603050405020304" pitchFamily="18" charset="0"/>
                        </a:rPr>
                        <a:t>Поступило в 2015 году</a:t>
                      </a:r>
                      <a:endParaRPr lang="ru-RU" sz="1300" b="1" i="0" u="none" strike="noStrike" dirty="0">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300" b="1" i="0" u="none" strike="noStrike" dirty="0" smtClean="0">
                          <a:solidFill>
                            <a:srgbClr val="000000"/>
                          </a:solidFill>
                          <a:effectLst/>
                          <a:latin typeface="Times New Roman" panose="02020603050405020304" pitchFamily="18" charset="0"/>
                        </a:rPr>
                        <a:t>Доля</a:t>
                      </a:r>
                      <a:r>
                        <a:rPr lang="ru-RU" sz="1300" b="1" i="0" u="none" strike="noStrike" baseline="0" dirty="0" smtClean="0">
                          <a:solidFill>
                            <a:srgbClr val="000000"/>
                          </a:solidFill>
                          <a:effectLst/>
                          <a:latin typeface="Times New Roman" panose="02020603050405020304" pitchFamily="18" charset="0"/>
                        </a:rPr>
                        <a:t> в общем объеме</a:t>
                      </a:r>
                      <a:endParaRPr lang="ru-RU" sz="1300" b="1" i="0" u="none" strike="noStrike" dirty="0" smtClean="0">
                        <a:solidFill>
                          <a:srgbClr val="000000"/>
                        </a:solidFill>
                        <a:effectLst/>
                        <a:latin typeface="Times New Roman" panose="02020603050405020304" pitchFamily="18" charset="0"/>
                      </a:endParaRPr>
                    </a:p>
                    <a:p>
                      <a:pPr algn="ctr" rtl="0" fontAlgn="ctr"/>
                      <a:endParaRPr lang="ru-RU" sz="1300" b="1" i="0" u="none" strike="noStrike" dirty="0">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300" b="1" i="0" u="none" strike="noStrike" dirty="0" smtClean="0">
                          <a:solidFill>
                            <a:srgbClr val="000000"/>
                          </a:solidFill>
                          <a:effectLst/>
                          <a:latin typeface="Times New Roman" panose="02020603050405020304" pitchFamily="18" charset="0"/>
                        </a:rPr>
                        <a:t>Ожидаемое поступление на 2016 год</a:t>
                      </a:r>
                      <a:endParaRPr lang="ru-RU" sz="1300" b="1" i="0" u="none" strike="noStrike" dirty="0">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300" b="1" i="0" u="none" strike="noStrike" dirty="0" smtClean="0">
                          <a:solidFill>
                            <a:srgbClr val="000000"/>
                          </a:solidFill>
                          <a:effectLst/>
                          <a:latin typeface="Times New Roman" panose="02020603050405020304" pitchFamily="18" charset="0"/>
                        </a:rPr>
                        <a:t>Доля</a:t>
                      </a:r>
                      <a:r>
                        <a:rPr lang="ru-RU" sz="1300" b="1" i="0" u="none" strike="noStrike" baseline="0" dirty="0" smtClean="0">
                          <a:solidFill>
                            <a:srgbClr val="000000"/>
                          </a:solidFill>
                          <a:effectLst/>
                          <a:latin typeface="Times New Roman" panose="02020603050405020304" pitchFamily="18" charset="0"/>
                        </a:rPr>
                        <a:t> в общем объеме</a:t>
                      </a:r>
                      <a:endParaRPr lang="ru-RU" sz="1300" b="1" i="0" u="none" strike="noStrike" dirty="0" smtClean="0">
                        <a:solidFill>
                          <a:srgbClr val="000000"/>
                        </a:solidFill>
                        <a:effectLst/>
                        <a:latin typeface="Times New Roman" panose="02020603050405020304" pitchFamily="18" charset="0"/>
                      </a:endParaRPr>
                    </a:p>
                    <a:p>
                      <a:pPr algn="ctr" rtl="0" fontAlgn="ctr"/>
                      <a:endParaRPr lang="ru-RU" sz="1300" b="1" i="0" u="none" strike="noStrike" dirty="0">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137704">
                <a:tc>
                  <a:txBody>
                    <a:bodyPr/>
                    <a:lstStyle/>
                    <a:p>
                      <a:pPr algn="ctr" rtl="0" fontAlgn="ctr"/>
                      <a:r>
                        <a:rPr lang="ru-RU" sz="800" b="1" i="0" u="none" strike="noStrike">
                          <a:solidFill>
                            <a:srgbClr val="000000"/>
                          </a:solidFill>
                          <a:effectLst/>
                          <a:latin typeface="Times New Roman" panose="02020603050405020304" pitchFamily="18" charset="0"/>
                        </a:rPr>
                        <a:t>1</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800" b="1" i="0" u="none" strike="noStrike">
                          <a:solidFill>
                            <a:srgbClr val="000000"/>
                          </a:solidFill>
                          <a:effectLst/>
                          <a:latin typeface="Times New Roman" panose="02020603050405020304" pitchFamily="18" charset="0"/>
                        </a:rPr>
                        <a:t>2</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800" b="1" i="0" u="none" strike="noStrike">
                          <a:solidFill>
                            <a:srgbClr val="000000"/>
                          </a:solidFill>
                          <a:effectLst/>
                          <a:latin typeface="Times New Roman" panose="02020603050405020304" pitchFamily="18" charset="0"/>
                        </a:rPr>
                        <a:t>3</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800" b="1" i="0" u="none" strike="noStrike">
                          <a:solidFill>
                            <a:srgbClr val="000000"/>
                          </a:solidFill>
                          <a:effectLst/>
                          <a:latin typeface="Times New Roman" panose="02020603050405020304" pitchFamily="18" charset="0"/>
                        </a:rPr>
                        <a:t>4</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800" b="1" i="0" u="none" strike="noStrike">
                          <a:solidFill>
                            <a:srgbClr val="000000"/>
                          </a:solidFill>
                          <a:effectLst/>
                          <a:latin typeface="Times New Roman" panose="02020603050405020304" pitchFamily="18" charset="0"/>
                        </a:rPr>
                        <a:t>5</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307002">
                <a:tc>
                  <a:txBody>
                    <a:bodyPr/>
                    <a:lstStyle/>
                    <a:p>
                      <a:pPr algn="ctr" rtl="0" fontAlgn="ctr"/>
                      <a:r>
                        <a:rPr lang="ru-RU" sz="1300" b="1" i="0" u="none" strike="noStrike" dirty="0">
                          <a:solidFill>
                            <a:srgbClr val="000000"/>
                          </a:solidFill>
                          <a:effectLst/>
                          <a:latin typeface="Times New Roman" panose="02020603050405020304" pitchFamily="18" charset="0"/>
                        </a:rPr>
                        <a:t>Безвозмездные поступления</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a:solidFill>
                            <a:srgbClr val="000000"/>
                          </a:solidFill>
                          <a:latin typeface="Times New Roman"/>
                        </a:rPr>
                        <a:t>20 388 452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100,0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19 467 440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100,0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646330">
                <a:tc>
                  <a:txBody>
                    <a:bodyPr/>
                    <a:lstStyle/>
                    <a:p>
                      <a:pPr algn="ctr" rtl="0" fontAlgn="ctr"/>
                      <a:r>
                        <a:rPr lang="ru-RU" sz="1300" b="1" i="0" u="none" strike="noStrike" dirty="0">
                          <a:solidFill>
                            <a:srgbClr val="000000"/>
                          </a:solidFill>
                          <a:effectLst/>
                          <a:latin typeface="Times New Roman" panose="02020603050405020304" pitchFamily="18" charset="0"/>
                        </a:rPr>
                        <a:t>Дотации бюджетам субъектов  Российской Федерации и муниципальных образований </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2 583 434</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12,7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2 065 361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138231">
                <a:tc>
                  <a:txBody>
                    <a:bodyPr/>
                    <a:lstStyle/>
                    <a:p>
                      <a:pPr algn="ctr" rtl="0" fontAlgn="ctr"/>
                      <a:r>
                        <a:rPr lang="ru-RU" sz="1300" b="1" i="0" u="none" strike="noStrike" dirty="0" smtClean="0">
                          <a:solidFill>
                            <a:srgbClr val="000000"/>
                          </a:solidFill>
                          <a:effectLst/>
                          <a:latin typeface="Times New Roman" panose="02020603050405020304" pitchFamily="18" charset="0"/>
                        </a:rPr>
                        <a:t>Аппарат</a:t>
                      </a:r>
                      <a:endParaRPr lang="ru-RU" sz="1300" b="1" i="0" u="none" strike="noStrike" dirty="0">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169 414</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0,8</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90 999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879">
                <a:tc>
                  <a:txBody>
                    <a:bodyPr/>
                    <a:lstStyle/>
                    <a:p>
                      <a:pPr algn="ctr" rtl="0" fontAlgn="ctr"/>
                      <a:r>
                        <a:rPr lang="ru-RU" sz="1300" b="1" i="0" u="none" strike="noStrike" dirty="0">
                          <a:solidFill>
                            <a:srgbClr val="000000"/>
                          </a:solidFill>
                          <a:effectLst/>
                          <a:latin typeface="Times New Roman" panose="02020603050405020304" pitchFamily="18" charset="0"/>
                        </a:rPr>
                        <a:t>Национальная оборона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28 232</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27 794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Субсидии на поддержку АПК</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11 135 783</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54,6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9 998 979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51,4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Национальная экономика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1 159 955</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5,7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1 663 879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8,5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Образование</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382 44</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114 677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smtClean="0">
                          <a:solidFill>
                            <a:srgbClr val="000000"/>
                          </a:solidFill>
                          <a:effectLst/>
                          <a:latin typeface="Times New Roman" panose="02020603050405020304" pitchFamily="18" charset="0"/>
                        </a:rPr>
                        <a:t>Культура, </a:t>
                      </a:r>
                      <a:r>
                        <a:rPr lang="ru-RU" sz="1300" b="1" i="0" u="none" strike="noStrike" dirty="0">
                          <a:solidFill>
                            <a:srgbClr val="000000"/>
                          </a:solidFill>
                          <a:effectLst/>
                          <a:latin typeface="Times New Roman" panose="02020603050405020304" pitchFamily="18" charset="0"/>
                        </a:rPr>
                        <a:t>кинематография</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31 730</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6 513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Здравоохранение</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798 205</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700 737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Социальная политика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3 778 467</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18,5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3 976 071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20,4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93283">
                <a:tc>
                  <a:txBody>
                    <a:bodyPr/>
                    <a:lstStyle/>
                    <a:p>
                      <a:pPr algn="ctr" rtl="0" fontAlgn="ctr"/>
                      <a:r>
                        <a:rPr lang="ru-RU" sz="1300" b="1" i="0" u="none" strike="noStrike" dirty="0">
                          <a:solidFill>
                            <a:srgbClr val="000000"/>
                          </a:solidFill>
                          <a:effectLst/>
                          <a:latin typeface="Times New Roman" panose="02020603050405020304" pitchFamily="18" charset="0"/>
                        </a:rPr>
                        <a:t>Физическая культура и спорт</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32 106</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50 413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42521">
                <a:tc>
                  <a:txBody>
                    <a:bodyPr/>
                    <a:lstStyle/>
                    <a:p>
                      <a:pPr algn="ctr" rtl="0" fontAlgn="ctr"/>
                      <a:r>
                        <a:rPr lang="ru-RU" sz="1300" b="1" i="0" u="none" strike="noStrike" dirty="0">
                          <a:solidFill>
                            <a:srgbClr val="000000"/>
                          </a:solidFill>
                          <a:effectLst/>
                          <a:latin typeface="Times New Roman" panose="02020603050405020304" pitchFamily="18" charset="0"/>
                        </a:rPr>
                        <a:t>Капстроительство</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405 093</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509 971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900986">
                <a:tc>
                  <a:txBody>
                    <a:bodyPr/>
                    <a:lstStyle/>
                    <a:p>
                      <a:pPr algn="ctr" rtl="0" fontAlgn="ctr"/>
                      <a:r>
                        <a:rPr lang="ru-RU" sz="1300" b="1" i="0" u="none" strike="noStrike" dirty="0">
                          <a:solidFill>
                            <a:srgbClr val="000000"/>
                          </a:solidFill>
                          <a:effectLst/>
                          <a:latin typeface="Times New Roman" panose="02020603050405020304" pitchFamily="18" charset="0"/>
                        </a:rPr>
                        <a:t>Безвозмездные поступления от государственной  корпорации - Фонд содействия реформированию жилищно-коммунального хозяйства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smtClean="0">
                          <a:solidFill>
                            <a:srgbClr val="000000"/>
                          </a:solidFill>
                          <a:latin typeface="Times New Roman"/>
                        </a:rPr>
                        <a:t>227 789</a:t>
                      </a:r>
                      <a:endParaRPr lang="ru-RU" sz="1400" b="1" i="0" u="none" strike="noStrike" dirty="0">
                        <a:solidFill>
                          <a:srgbClr val="000000"/>
                        </a:solidFill>
                        <a:latin typeface="Times New Roman"/>
                      </a:endParaRP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262 046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a:solidFill>
                            <a:srgbClr val="000000"/>
                          </a:solidFill>
                          <a:latin typeface="Times New Roman"/>
                        </a:rPr>
                        <a:t>1,3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bl>
          </a:graphicData>
        </a:graphic>
      </p:graphicFrame>
      <p:pic>
        <p:nvPicPr>
          <p:cNvPr id="7" name="Рисунок 6"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0" y="0"/>
            <a:ext cx="1259632" cy="1526303"/>
          </a:xfrm>
          <a:prstGeom prst="rect">
            <a:avLst/>
          </a:prstGeom>
          <a:ln>
            <a:noFill/>
          </a:ln>
          <a:effectLst>
            <a:softEdge rad="112500"/>
          </a:effectLst>
        </p:spPr>
      </p:pic>
      <p:sp>
        <p:nvSpPr>
          <p:cNvPr id="8" name="TextBox 7"/>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22</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707886"/>
          </a:xfrm>
          <a:prstGeom prst="rect">
            <a:avLst/>
          </a:prstGeom>
          <a:gradFill>
            <a:gsLst>
              <a:gs pos="0">
                <a:srgbClr val="8488C4"/>
              </a:gs>
              <a:gs pos="53000">
                <a:srgbClr val="D4DEFF"/>
              </a:gs>
              <a:gs pos="83000">
                <a:srgbClr val="D4DEFF"/>
              </a:gs>
              <a:gs pos="100000">
                <a:srgbClr val="96AB94"/>
              </a:gs>
            </a:gsLst>
            <a:lin ang="16200000" scaled="0"/>
          </a:gradFill>
          <a:ln>
            <a:noFill/>
          </a:ln>
        </p:spPr>
        <p:style>
          <a:lnRef idx="1">
            <a:schemeClr val="accent2"/>
          </a:lnRef>
          <a:fillRef idx="2">
            <a:schemeClr val="accent2"/>
          </a:fillRef>
          <a:effectRef idx="1">
            <a:schemeClr val="accent2"/>
          </a:effectRef>
          <a:fontRef idx="minor">
            <a:schemeClr val="dk1"/>
          </a:fontRef>
        </p:style>
        <p:txBody>
          <a:bodyPr>
            <a:spAutoFit/>
          </a:bodyPr>
          <a:lstStyle/>
          <a:p>
            <a:pPr algn="ctr" fontAlgn="ctr">
              <a:spcBef>
                <a:spcPts val="0"/>
              </a:spcBef>
              <a:spcAft>
                <a:spcPts val="0"/>
              </a:spcAft>
              <a:defRPr/>
            </a:pPr>
            <a:r>
              <a:rPr lang="ru-RU" sz="2000" b="1" i="1" dirty="0">
                <a:solidFill>
                  <a:prstClr val="black"/>
                </a:solidFill>
                <a:latin typeface="Times New Roman"/>
              </a:rPr>
              <a:t>             </a:t>
            </a:r>
            <a:r>
              <a:rPr lang="ru-RU" sz="2000" b="1" dirty="0">
                <a:solidFill>
                  <a:prstClr val="black"/>
                </a:solidFill>
                <a:latin typeface="Times New Roman"/>
              </a:rPr>
              <a:t>Межбюджетные трансферты из федерального бюджета бюджету </a:t>
            </a:r>
          </a:p>
          <a:p>
            <a:pPr algn="ctr" fontAlgn="ctr">
              <a:spcBef>
                <a:spcPts val="0"/>
              </a:spcBef>
              <a:spcAft>
                <a:spcPts val="0"/>
              </a:spcAft>
              <a:defRPr/>
            </a:pPr>
            <a:r>
              <a:rPr lang="ru-RU" sz="2000" b="1" dirty="0">
                <a:solidFill>
                  <a:prstClr val="black"/>
                </a:solidFill>
                <a:latin typeface="Times New Roman"/>
              </a:rPr>
              <a:t>                    Белгородской  области </a:t>
            </a:r>
            <a:r>
              <a:rPr lang="ru-RU" sz="2000" b="1" dirty="0" smtClean="0">
                <a:solidFill>
                  <a:prstClr val="black"/>
                </a:solidFill>
                <a:latin typeface="Times New Roman"/>
              </a:rPr>
              <a:t>на 2017-2019 годы</a:t>
            </a:r>
            <a:endParaRPr lang="ru-RU" sz="2000" b="1" dirty="0">
              <a:solidFill>
                <a:prstClr val="black"/>
              </a:solidFill>
              <a:latin typeface="Times New Roman"/>
            </a:endParaRPr>
          </a:p>
        </p:txBody>
      </p:sp>
      <p:sp>
        <p:nvSpPr>
          <p:cNvPr id="1737731" name="TextBox 3"/>
          <p:cNvSpPr txBox="1">
            <a:spLocks noChangeArrowheads="1"/>
          </p:cNvSpPr>
          <p:nvPr/>
        </p:nvSpPr>
        <p:spPr bwMode="auto">
          <a:xfrm>
            <a:off x="8064500" y="836712"/>
            <a:ext cx="1079500" cy="277813"/>
          </a:xfrm>
          <a:prstGeom prst="rect">
            <a:avLst/>
          </a:prstGeom>
          <a:noFill/>
          <a:ln w="9525">
            <a:noFill/>
            <a:miter lim="800000"/>
            <a:headEnd/>
            <a:tailEnd/>
          </a:ln>
        </p:spPr>
        <p:txBody>
          <a:bodyPr>
            <a:spAutoFit/>
          </a:bodyPr>
          <a:lstStyle/>
          <a:p>
            <a:r>
              <a:rPr lang="ru-RU" sz="1200" b="1" dirty="0">
                <a:solidFill>
                  <a:srgbClr val="000000"/>
                </a:solidFill>
                <a:latin typeface="Times New Roman" pitchFamily="18" charset="0"/>
                <a:cs typeface="Times New Roman" pitchFamily="18" charset="0"/>
              </a:rPr>
              <a:t>(</a:t>
            </a:r>
            <a:r>
              <a:rPr lang="ru-RU" sz="1200" b="1" i="1" dirty="0">
                <a:solidFill>
                  <a:srgbClr val="000000"/>
                </a:solidFill>
                <a:latin typeface="Times New Roman" pitchFamily="18" charset="0"/>
                <a:cs typeface="Times New Roman" pitchFamily="18" charset="0"/>
              </a:rPr>
              <a:t>тыс.рублей</a:t>
            </a:r>
            <a:r>
              <a:rPr lang="ru-RU" sz="1000" b="1" dirty="0">
                <a:solidFill>
                  <a:srgbClr val="000000"/>
                </a:solidFill>
                <a:latin typeface="Times New Roman" pitchFamily="18" charset="0"/>
                <a:cs typeface="Times New Roman" pitchFamily="18" charset="0"/>
              </a:rPr>
              <a:t>)</a:t>
            </a:r>
          </a:p>
        </p:txBody>
      </p:sp>
      <p:graphicFrame>
        <p:nvGraphicFramePr>
          <p:cNvPr id="6" name="Таблица 5"/>
          <p:cNvGraphicFramePr>
            <a:graphicFrameLocks noGrp="1"/>
          </p:cNvGraphicFramePr>
          <p:nvPr/>
        </p:nvGraphicFramePr>
        <p:xfrm>
          <a:off x="179512" y="1124744"/>
          <a:ext cx="8820473" cy="5508190"/>
        </p:xfrm>
        <a:graphic>
          <a:graphicData uri="http://schemas.openxmlformats.org/drawingml/2006/table">
            <a:tbl>
              <a:tblPr/>
              <a:tblGrid>
                <a:gridCol w="2686986"/>
                <a:gridCol w="1043063"/>
                <a:gridCol w="1043063"/>
                <a:gridCol w="1043063"/>
                <a:gridCol w="962051"/>
                <a:gridCol w="1083573"/>
                <a:gridCol w="958674"/>
              </a:tblGrid>
              <a:tr h="1008111">
                <a:tc>
                  <a:txBody>
                    <a:bodyPr/>
                    <a:lstStyle/>
                    <a:p>
                      <a:pPr algn="ctr" rtl="0" fontAlgn="ctr"/>
                      <a:r>
                        <a:rPr lang="ru-RU" sz="1300" b="1" i="0" u="none" strike="noStrike" dirty="0">
                          <a:solidFill>
                            <a:srgbClr val="000000"/>
                          </a:solidFill>
                          <a:effectLst/>
                          <a:latin typeface="Times New Roman" panose="02020603050405020304" pitchFamily="18" charset="0"/>
                        </a:rPr>
                        <a:t>Наименование показателей</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100" b="1" i="0" u="none" strike="noStrike" dirty="0">
                          <a:solidFill>
                            <a:srgbClr val="000000"/>
                          </a:solidFill>
                          <a:latin typeface="Times New Roman"/>
                        </a:rPr>
                        <a:t>Утверждено на 2017 год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200" b="1" i="0" u="none" strike="noStrike">
                          <a:solidFill>
                            <a:srgbClr val="000000"/>
                          </a:solidFill>
                          <a:latin typeface="Times New Roman"/>
                        </a:rPr>
                        <a:t>Доля в общем объеме</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100" b="1" i="0" u="none" strike="noStrike">
                          <a:solidFill>
                            <a:srgbClr val="000000"/>
                          </a:solidFill>
                          <a:latin typeface="Times New Roman"/>
                        </a:rPr>
                        <a:t>Утверждено на 2018 год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200" b="1" i="0" u="none" strike="noStrike">
                          <a:solidFill>
                            <a:srgbClr val="000000"/>
                          </a:solidFill>
                          <a:latin typeface="Times New Roman"/>
                        </a:rPr>
                        <a:t>Доля в общем объеме</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100" b="1" i="0" u="none" strike="noStrike">
                          <a:solidFill>
                            <a:srgbClr val="000000"/>
                          </a:solidFill>
                          <a:latin typeface="Times New Roman"/>
                        </a:rPr>
                        <a:t>Утверждено на 2019 год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200" b="1" i="0" u="none" strike="noStrike" dirty="0">
                          <a:solidFill>
                            <a:srgbClr val="000000"/>
                          </a:solidFill>
                          <a:latin typeface="Times New Roman"/>
                        </a:rPr>
                        <a:t>Доля в общем объеме</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137704">
                <a:tc>
                  <a:txBody>
                    <a:bodyPr/>
                    <a:lstStyle/>
                    <a:p>
                      <a:pPr algn="ctr" rtl="0" fontAlgn="ctr"/>
                      <a:r>
                        <a:rPr lang="ru-RU" sz="800" b="1" i="0" u="none" strike="noStrike">
                          <a:solidFill>
                            <a:srgbClr val="000000"/>
                          </a:solidFill>
                          <a:effectLst/>
                          <a:latin typeface="Times New Roman" panose="02020603050405020304" pitchFamily="18" charset="0"/>
                        </a:rPr>
                        <a:t>1</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endParaRPr lang="ru-RU" sz="800" b="1" i="0" u="none" strike="noStrike">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endParaRPr lang="ru-RU" sz="800" b="1" i="0" u="none" strike="noStrike">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endParaRPr lang="ru-RU" sz="800" b="1" i="0" u="none" strike="noStrike">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endParaRPr lang="ru-RU" sz="800" b="1" i="0" u="none" strike="noStrike">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endParaRPr lang="ru-RU" sz="800" b="1" i="0" u="none" strike="noStrike">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endParaRPr lang="ru-RU" sz="800" b="1" i="0" u="none" strike="noStrike">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307002">
                <a:tc>
                  <a:txBody>
                    <a:bodyPr/>
                    <a:lstStyle/>
                    <a:p>
                      <a:pPr algn="ctr" rtl="0" fontAlgn="ctr"/>
                      <a:r>
                        <a:rPr lang="ru-RU" sz="1300" b="1" i="0" u="none" strike="noStrike" dirty="0">
                          <a:solidFill>
                            <a:srgbClr val="000000"/>
                          </a:solidFill>
                          <a:effectLst/>
                          <a:latin typeface="Times New Roman" panose="02020603050405020304" pitchFamily="18" charset="0"/>
                        </a:rPr>
                        <a:t>Безвозмездные поступления</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a:solidFill>
                            <a:srgbClr val="000000"/>
                          </a:solidFill>
                          <a:latin typeface="Times New Roman"/>
                        </a:rPr>
                        <a:t>10 716 024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100,00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7 909 671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100,0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7 729 562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100,0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646330">
                <a:tc>
                  <a:txBody>
                    <a:bodyPr/>
                    <a:lstStyle/>
                    <a:p>
                      <a:pPr algn="ctr" rtl="0" fontAlgn="ctr"/>
                      <a:r>
                        <a:rPr lang="ru-RU" sz="1300" b="1" i="0" u="none" strike="noStrike" dirty="0">
                          <a:solidFill>
                            <a:srgbClr val="000000"/>
                          </a:solidFill>
                          <a:effectLst/>
                          <a:latin typeface="Times New Roman" panose="02020603050405020304" pitchFamily="18" charset="0"/>
                        </a:rPr>
                        <a:t>Дотации бюджетам субъектов  Российской Федерации и муниципальных образований </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3 455 441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32,25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1 894 800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24,0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1 772 263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22,9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138231">
                <a:tc>
                  <a:txBody>
                    <a:bodyPr/>
                    <a:lstStyle/>
                    <a:p>
                      <a:pPr algn="ctr" rtl="0" fontAlgn="ctr"/>
                      <a:r>
                        <a:rPr lang="ru-RU" sz="1300" b="1" i="0" u="none" strike="noStrike" dirty="0" smtClean="0">
                          <a:solidFill>
                            <a:srgbClr val="000000"/>
                          </a:solidFill>
                          <a:effectLst/>
                          <a:latin typeface="Times New Roman" panose="02020603050405020304" pitchFamily="18" charset="0"/>
                        </a:rPr>
                        <a:t>Аппарат</a:t>
                      </a:r>
                      <a:endParaRPr lang="ru-RU" sz="1300" b="1" i="0" u="none" strike="noStrike" dirty="0">
                        <a:solidFill>
                          <a:srgbClr val="000000"/>
                        </a:solidFill>
                        <a:effectLst/>
                        <a:latin typeface="Times New Roman" panose="02020603050405020304" pitchFamily="18" charset="0"/>
                      </a:endParaRP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116 143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1,08</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103 321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103 308</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879">
                <a:tc>
                  <a:txBody>
                    <a:bodyPr/>
                    <a:lstStyle/>
                    <a:p>
                      <a:pPr algn="ctr" rtl="0" fontAlgn="ctr"/>
                      <a:r>
                        <a:rPr lang="ru-RU" sz="1300" b="1" i="0" u="none" strike="noStrike" dirty="0">
                          <a:solidFill>
                            <a:srgbClr val="000000"/>
                          </a:solidFill>
                          <a:effectLst/>
                          <a:latin typeface="Times New Roman" panose="02020603050405020304" pitchFamily="18" charset="0"/>
                        </a:rPr>
                        <a:t>Национальная оборона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29 009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0,27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29 009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29 009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Субсидии на поддержку АПК</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1 889 755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17,63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1 828 249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23,1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1 784 224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23,1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Национальная экономика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459 827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4,29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98 865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88 166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Образование</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16 370</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0,15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smtClean="0">
                          <a:solidFill>
                            <a:srgbClr val="000000"/>
                          </a:solidFill>
                          <a:effectLst/>
                          <a:latin typeface="Times New Roman" panose="02020603050405020304" pitchFamily="18" charset="0"/>
                        </a:rPr>
                        <a:t>Культура, </a:t>
                      </a:r>
                      <a:r>
                        <a:rPr lang="ru-RU" sz="1300" b="1" i="0" u="none" strike="noStrike" dirty="0">
                          <a:solidFill>
                            <a:srgbClr val="000000"/>
                          </a:solidFill>
                          <a:effectLst/>
                          <a:latin typeface="Times New Roman" panose="02020603050405020304" pitchFamily="18" charset="0"/>
                        </a:rPr>
                        <a:t>кинематография</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39 034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0,36</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Здравоохранение</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152 063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1,42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145 014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1,8</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141 917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1,8</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36148">
                <a:tc>
                  <a:txBody>
                    <a:bodyPr/>
                    <a:lstStyle/>
                    <a:p>
                      <a:pPr algn="ctr" rtl="0" fontAlgn="ctr"/>
                      <a:r>
                        <a:rPr lang="ru-RU" sz="1300" b="1" i="0" u="none" strike="noStrike" dirty="0">
                          <a:solidFill>
                            <a:srgbClr val="000000"/>
                          </a:solidFill>
                          <a:effectLst/>
                          <a:latin typeface="Times New Roman" panose="02020603050405020304" pitchFamily="18" charset="0"/>
                        </a:rPr>
                        <a:t>Социальная политика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4 026 151</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37,57</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3 810 413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48,2</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3 810 675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49,3</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93283">
                <a:tc>
                  <a:txBody>
                    <a:bodyPr/>
                    <a:lstStyle/>
                    <a:p>
                      <a:pPr algn="ctr" rtl="0" fontAlgn="ctr"/>
                      <a:r>
                        <a:rPr lang="ru-RU" sz="1300" b="1" i="0" u="none" strike="noStrike" dirty="0">
                          <a:solidFill>
                            <a:srgbClr val="000000"/>
                          </a:solidFill>
                          <a:effectLst/>
                          <a:latin typeface="Times New Roman" panose="02020603050405020304" pitchFamily="18" charset="0"/>
                        </a:rPr>
                        <a:t>Физическая культура и спорт</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26 788</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0,25</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242521">
                <a:tc>
                  <a:txBody>
                    <a:bodyPr/>
                    <a:lstStyle/>
                    <a:p>
                      <a:pPr algn="ctr" rtl="0" fontAlgn="ctr"/>
                      <a:r>
                        <a:rPr lang="ru-RU" sz="1300" b="1" i="0" u="none" strike="noStrike" dirty="0">
                          <a:solidFill>
                            <a:srgbClr val="000000"/>
                          </a:solidFill>
                          <a:effectLst/>
                          <a:latin typeface="Times New Roman" panose="02020603050405020304" pitchFamily="18" charset="0"/>
                        </a:rPr>
                        <a:t>Капстроительство</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490 589</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4,58</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r h="900986">
                <a:tc>
                  <a:txBody>
                    <a:bodyPr/>
                    <a:lstStyle/>
                    <a:p>
                      <a:pPr algn="ctr" rtl="0" fontAlgn="ctr"/>
                      <a:r>
                        <a:rPr lang="ru-RU" sz="1300" b="1" i="0" u="none" strike="noStrike" dirty="0">
                          <a:solidFill>
                            <a:srgbClr val="000000"/>
                          </a:solidFill>
                          <a:effectLst/>
                          <a:latin typeface="Times New Roman" panose="02020603050405020304" pitchFamily="18" charset="0"/>
                        </a:rPr>
                        <a:t>Безвозмездные поступления от государственной  корпорации - Фонд содействия реформированию жилищно-коммунального хозяйства</a:t>
                      </a:r>
                    </a:p>
                  </a:txBody>
                  <a:tcPr marL="4490" marR="4490" marT="5987"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14 854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0,14</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c>
                  <a:txBody>
                    <a:bodyPr/>
                    <a:lstStyle/>
                    <a:p>
                      <a:pPr algn="ctr" rtl="0" fontAlgn="ctr"/>
                      <a:r>
                        <a:rPr lang="ru-RU" sz="1400" b="1" i="0" u="none" strike="noStrike" dirty="0">
                          <a:solidFill>
                            <a:srgbClr val="000000"/>
                          </a:solidFill>
                          <a:latin typeface="Times New Roman"/>
                        </a:rPr>
                        <a:t> </a:t>
                      </a:r>
                    </a:p>
                  </a:txBody>
                  <a:tcPr marL="9525" marR="9525" marT="9525" marB="0" anchor="ctr">
                    <a:lnL w="12700" cap="flat" cmpd="sng" algn="ctr">
                      <a:solidFill>
                        <a:srgbClr val="800080"/>
                      </a:solidFill>
                      <a:prstDash val="solid"/>
                      <a:round/>
                      <a:headEnd type="none" w="med" len="med"/>
                      <a:tailEnd type="none" w="med" len="med"/>
                    </a:lnL>
                    <a:lnR w="12700" cap="flat" cmpd="sng" algn="ctr">
                      <a:solidFill>
                        <a:srgbClr val="800080"/>
                      </a:solidFill>
                      <a:prstDash val="solid"/>
                      <a:round/>
                      <a:headEnd type="none" w="med" len="med"/>
                      <a:tailEnd type="none" w="med" len="med"/>
                    </a:lnR>
                    <a:lnT w="12700" cap="flat" cmpd="sng" algn="ctr">
                      <a:solidFill>
                        <a:srgbClr val="800080"/>
                      </a:solidFill>
                      <a:prstDash val="solid"/>
                      <a:round/>
                      <a:headEnd type="none" w="med" len="med"/>
                      <a:tailEnd type="none" w="med" len="med"/>
                    </a:lnT>
                    <a:lnB w="12700" cap="flat" cmpd="sng" algn="ctr">
                      <a:solidFill>
                        <a:srgbClr val="800080"/>
                      </a:solidFill>
                      <a:prstDash val="solid"/>
                      <a:round/>
                      <a:headEnd type="none" w="med" len="med"/>
                      <a:tailEnd type="none" w="med" len="med"/>
                    </a:lnB>
                    <a:gradFill>
                      <a:gsLst>
                        <a:gs pos="0">
                          <a:srgbClr val="FFEFD1">
                            <a:alpha val="39000"/>
                          </a:srgbClr>
                        </a:gs>
                        <a:gs pos="64999">
                          <a:srgbClr val="F0EBD5"/>
                        </a:gs>
                        <a:gs pos="100000">
                          <a:srgbClr val="D1C39F"/>
                        </a:gs>
                      </a:gsLst>
                      <a:lin ang="5400000" scaled="0"/>
                    </a:gradFill>
                  </a:tcPr>
                </a:tc>
              </a:tr>
            </a:tbl>
          </a:graphicData>
        </a:graphic>
      </p:graphicFrame>
      <p:pic>
        <p:nvPicPr>
          <p:cNvPr id="7" name="Рисунок 6"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0" y="0"/>
            <a:ext cx="1259632" cy="1526303"/>
          </a:xfrm>
          <a:prstGeom prst="rect">
            <a:avLst/>
          </a:prstGeom>
          <a:ln>
            <a:noFill/>
          </a:ln>
          <a:effectLst>
            <a:softEdge rad="112500"/>
          </a:effectLst>
        </p:spPr>
      </p:pic>
      <p:sp>
        <p:nvSpPr>
          <p:cNvPr id="8" name="TextBox 7"/>
          <p:cNvSpPr txBox="1"/>
          <p:nvPr/>
        </p:nvSpPr>
        <p:spPr>
          <a:xfrm>
            <a:off x="8748464" y="6519446"/>
            <a:ext cx="395536" cy="338554"/>
          </a:xfrm>
          <a:prstGeom prst="rect">
            <a:avLst/>
          </a:prstGeom>
          <a:noFill/>
        </p:spPr>
        <p:txBody>
          <a:bodyPr wrap="square" rtlCol="0">
            <a:spAutoFit/>
          </a:bodyPr>
          <a:lstStyle/>
          <a:p>
            <a:r>
              <a:rPr lang="ru-RU" sz="1600" b="1" dirty="0" smtClean="0">
                <a:solidFill>
                  <a:prstClr val="black"/>
                </a:solidFill>
                <a:latin typeface="Times New Roman" pitchFamily="18" charset="0"/>
                <a:cs typeface="Times New Roman" pitchFamily="18" charset="0"/>
              </a:rPr>
              <a:t>23</a:t>
            </a:r>
            <a:endParaRPr lang="ru-RU" sz="1600" b="1"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9144000" cy="1108075"/>
          </a:xfrm>
          <a:prstGeom prst="rect">
            <a:avLst/>
          </a:prstGeom>
          <a:gradFill>
            <a:gsLst>
              <a:gs pos="0">
                <a:srgbClr val="8488C4"/>
              </a:gs>
              <a:gs pos="53000">
                <a:srgbClr val="D4DEFF"/>
              </a:gs>
              <a:gs pos="83000">
                <a:srgbClr val="D4DEFF"/>
              </a:gs>
              <a:gs pos="100000">
                <a:srgbClr val="96AB94"/>
              </a:gs>
            </a:gsLst>
            <a:lin ang="16200000" scaled="0"/>
          </a:gradFill>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ru-RU" sz="2200" b="1" dirty="0">
                <a:solidFill>
                  <a:prstClr val="black"/>
                </a:solidFill>
                <a:latin typeface="Times New Roman" pitchFamily="18" charset="0"/>
                <a:cs typeface="Times New Roman" pitchFamily="18" charset="0"/>
              </a:rPr>
              <a:t>                Основные задачи налоговой, бюджетной и долговой политики Белгородской области </a:t>
            </a:r>
          </a:p>
          <a:p>
            <a:pPr algn="ctr" fontAlgn="auto">
              <a:spcBef>
                <a:spcPts val="0"/>
              </a:spcBef>
              <a:spcAft>
                <a:spcPts val="0"/>
              </a:spcAft>
              <a:defRPr/>
            </a:pPr>
            <a:r>
              <a:rPr lang="ru-RU" sz="2200" b="1" dirty="0">
                <a:solidFill>
                  <a:prstClr val="black"/>
                </a:solidFill>
                <a:latin typeface="Times New Roman" pitchFamily="18" charset="0"/>
                <a:cs typeface="Times New Roman" pitchFamily="18" charset="0"/>
              </a:rPr>
              <a:t>на 2017 год и на плановый период 2018 - 2019 годов</a:t>
            </a:r>
            <a:endParaRPr lang="ru-RU" sz="2200"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251520" y="1268762"/>
            <a:ext cx="8640960" cy="5355312"/>
          </a:xfrm>
          <a:prstGeom prst="rect">
            <a:avLst/>
          </a:prstGeom>
          <a:gradFill flip="none" rotWithShape="1">
            <a:gsLst>
              <a:gs pos="71000">
                <a:srgbClr val="FFFFFF"/>
              </a:gs>
              <a:gs pos="0">
                <a:srgbClr val="E6E6E6"/>
              </a:gs>
              <a:gs pos="100000">
                <a:srgbClr val="7D8496"/>
              </a:gs>
              <a:gs pos="0">
                <a:srgbClr val="E6E6E6"/>
              </a:gs>
              <a:gs pos="0">
                <a:srgbClr val="7D8496">
                  <a:alpha val="48000"/>
                </a:srgbClr>
              </a:gs>
              <a:gs pos="100000">
                <a:srgbClr val="E6E6E6"/>
              </a:gs>
            </a:gsLst>
            <a:path path="circle">
              <a:fillToRect l="100000" t="100000"/>
            </a:path>
            <a:tileRect r="-100000" b="-100000"/>
          </a:gradFill>
        </p:spPr>
        <p:txBody>
          <a:bodyPr>
            <a:spAutoFit/>
          </a:bodyPr>
          <a:lstStyle/>
          <a:p>
            <a:pPr algn="just" fontAlgn="auto">
              <a:spcBef>
                <a:spcPts val="0"/>
              </a:spcBef>
              <a:spcAft>
                <a:spcPts val="0"/>
              </a:spcAft>
              <a:defRPr/>
            </a:pPr>
            <a:endParaRPr lang="ru-RU" sz="2200" dirty="0">
              <a:solidFill>
                <a:srgbClr val="000099"/>
              </a:solidFill>
              <a:latin typeface="Times New Roman" pitchFamily="18" charset="0"/>
              <a:cs typeface="Times New Roman" pitchFamily="18" charset="0"/>
            </a:endParaRPr>
          </a:p>
          <a:p>
            <a:pPr marL="457200" indent="-457200"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1. Сохранение преемственности основных целей и задач, определенных </a:t>
            </a:r>
          </a:p>
          <a:p>
            <a:pPr marL="457200" indent="-457200"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в 2016 году</a:t>
            </a:r>
          </a:p>
          <a:p>
            <a:pPr marL="457200" indent="-457200"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marL="457200" indent="-457200"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2. Обеспечение сбалансированности  областного и местных бюджетов</a:t>
            </a:r>
          </a:p>
          <a:p>
            <a:pPr marL="457200" indent="-457200"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marL="457200" indent="-457200"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3. Наращивание стабильных доходных источников и мобилизация</a:t>
            </a:r>
          </a:p>
          <a:p>
            <a:pPr marL="457200" indent="-457200"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 в бюджет имеющихся резервов</a:t>
            </a:r>
          </a:p>
          <a:p>
            <a:pPr marL="457200" indent="-457200"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4.Совершенствование механизмов взаимодействия органов исполнительной власти по сохранению, укреплению и развитию налогового потенциала</a:t>
            </a: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5. Обеспечение мер налогового стимулирования для улучшения инвестиционной и инновационной активности, расширения производства, создания новых рабочих мест</a:t>
            </a: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p:txBody>
      </p:sp>
      <p:pic>
        <p:nvPicPr>
          <p:cNvPr id="5" name="Рисунок 4" descr="Рисунок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07504" y="0"/>
            <a:ext cx="1440160" cy="1555594"/>
          </a:xfrm>
          <a:prstGeom prst="rect">
            <a:avLst/>
          </a:prstGeom>
          <a:ln>
            <a:noFill/>
          </a:ln>
          <a:effectLst>
            <a:softEdge rad="112500"/>
          </a:effectLst>
        </p:spPr>
      </p:pic>
      <p:sp>
        <p:nvSpPr>
          <p:cNvPr id="7" name="TextBox 6"/>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24</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9144000" cy="1108075"/>
          </a:xfrm>
          <a:prstGeom prst="rect">
            <a:avLst/>
          </a:prstGeom>
          <a:gradFill>
            <a:gsLst>
              <a:gs pos="0">
                <a:srgbClr val="8488C4"/>
              </a:gs>
              <a:gs pos="53000">
                <a:srgbClr val="D4DEFF"/>
              </a:gs>
              <a:gs pos="83000">
                <a:srgbClr val="D4DEFF"/>
              </a:gs>
              <a:gs pos="100000">
                <a:srgbClr val="96AB94"/>
              </a:gs>
            </a:gsLst>
            <a:lin ang="16200000" scaled="0"/>
          </a:gradFill>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ru-RU" sz="2200" b="1" dirty="0">
                <a:solidFill>
                  <a:prstClr val="black"/>
                </a:solidFill>
                <a:latin typeface="Times New Roman" pitchFamily="18" charset="0"/>
                <a:cs typeface="Times New Roman" pitchFamily="18" charset="0"/>
              </a:rPr>
              <a:t>                Основные задачи налоговой, бюджетной и долговой политики Белгородской области </a:t>
            </a:r>
          </a:p>
          <a:p>
            <a:pPr algn="ctr" fontAlgn="auto">
              <a:spcBef>
                <a:spcPts val="0"/>
              </a:spcBef>
              <a:spcAft>
                <a:spcPts val="0"/>
              </a:spcAft>
              <a:defRPr/>
            </a:pPr>
            <a:r>
              <a:rPr lang="ru-RU" sz="2200" b="1" dirty="0">
                <a:solidFill>
                  <a:prstClr val="black"/>
                </a:solidFill>
                <a:latin typeface="Times New Roman" pitchFamily="18" charset="0"/>
                <a:cs typeface="Times New Roman" pitchFamily="18" charset="0"/>
              </a:rPr>
              <a:t>на 2017 год и на плановый период 2018 и 2019 годов</a:t>
            </a:r>
            <a:endParaRPr lang="ru-RU" sz="2200"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251520" y="1268761"/>
            <a:ext cx="8640960" cy="5016758"/>
          </a:xfrm>
          <a:prstGeom prst="rect">
            <a:avLst/>
          </a:prstGeom>
          <a:gradFill flip="none" rotWithShape="1">
            <a:gsLst>
              <a:gs pos="71000">
                <a:srgbClr val="FFFFFF"/>
              </a:gs>
              <a:gs pos="0">
                <a:srgbClr val="E6E6E6"/>
              </a:gs>
              <a:gs pos="100000">
                <a:srgbClr val="7D8496"/>
              </a:gs>
              <a:gs pos="0">
                <a:srgbClr val="E6E6E6"/>
              </a:gs>
              <a:gs pos="0">
                <a:srgbClr val="7D8496">
                  <a:alpha val="48000"/>
                </a:srgbClr>
              </a:gs>
              <a:gs pos="100000">
                <a:srgbClr val="E6E6E6"/>
              </a:gs>
            </a:gsLst>
            <a:path path="circle">
              <a:fillToRect l="100000" t="100000"/>
            </a:path>
            <a:tileRect r="-100000" b="-100000"/>
          </a:gradFill>
        </p:spPr>
        <p:txBody>
          <a:bodyPr>
            <a:spAutoFit/>
          </a:bodyPr>
          <a:lstStyle/>
          <a:p>
            <a:pPr marL="457200" indent="-457200"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6.Повышение эффективности  управления государственной и муниципальной собственностью</a:t>
            </a:r>
            <a:endParaRPr lang="en-US"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7. Достижение ключевых целей в рамках финансовых ограничений</a:t>
            </a: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8.Безусловное соблюдение социальных норм и обязательств</a:t>
            </a: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9.Повышение операционной эффективности  расходования бюджетных ресурсов</a:t>
            </a: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10.Ужесточение финансовой дисциплины</a:t>
            </a: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a:p>
            <a:pPr algn="just" fontAlgn="auto">
              <a:spcBef>
                <a:spcPts val="0"/>
              </a:spcBef>
              <a:spcAft>
                <a:spcPts val="0"/>
              </a:spcAft>
              <a:defRPr/>
            </a:pPr>
            <a:r>
              <a:rPr lang="ru-RU" sz="2000" b="1" dirty="0">
                <a:solidFill>
                  <a:prstClr val="black"/>
                </a:solidFill>
                <a:latin typeface="Times New Roman" pitchFamily="18" charset="0"/>
                <a:cs typeface="Times New Roman" pitchFamily="18" charset="0"/>
              </a:rPr>
              <a:t>11.Сокращение государственного долга и выполнение условий соглашений с Минфином РФ</a:t>
            </a:r>
          </a:p>
          <a:p>
            <a:pPr algn="just" fontAlgn="auto">
              <a:spcBef>
                <a:spcPts val="0"/>
              </a:spcBef>
              <a:spcAft>
                <a:spcPts val="0"/>
              </a:spcAft>
              <a:defRPr/>
            </a:pPr>
            <a:endParaRPr lang="ru-RU" sz="2000" b="1" dirty="0">
              <a:solidFill>
                <a:prstClr val="black"/>
              </a:solidFill>
              <a:latin typeface="Times New Roman" pitchFamily="18" charset="0"/>
              <a:cs typeface="Times New Roman" pitchFamily="18" charset="0"/>
            </a:endParaRPr>
          </a:p>
        </p:txBody>
      </p:sp>
      <p:pic>
        <p:nvPicPr>
          <p:cNvPr id="5" name="Рисунок 4" descr="Рисунок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07504" y="0"/>
            <a:ext cx="1440160" cy="1555594"/>
          </a:xfrm>
          <a:prstGeom prst="rect">
            <a:avLst/>
          </a:prstGeom>
          <a:ln>
            <a:noFill/>
          </a:ln>
          <a:effectLst>
            <a:softEdge rad="112500"/>
          </a:effectLst>
        </p:spPr>
      </p:pic>
      <p:sp>
        <p:nvSpPr>
          <p:cNvPr id="7" name="TextBox 6"/>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25</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 name="TextBox 2"/>
          <p:cNvSpPr txBox="1"/>
          <p:nvPr/>
        </p:nvSpPr>
        <p:spPr>
          <a:xfrm>
            <a:off x="1371600" y="115888"/>
            <a:ext cx="7304088" cy="831850"/>
          </a:xfrm>
          <a:prstGeom prst="rect">
            <a:avLst/>
          </a:prstGeom>
          <a:noFill/>
        </p:spPr>
        <p:txBody>
          <a:bodyPr>
            <a:spAutoFit/>
          </a:bodyPr>
          <a:lstStyle/>
          <a:p>
            <a:pPr algn="ctr" fontAlgn="auto">
              <a:spcBef>
                <a:spcPts val="0"/>
              </a:spcBef>
              <a:spcAft>
                <a:spcPts val="0"/>
              </a:spcAft>
              <a:defRPr/>
            </a:pPr>
            <a:r>
              <a:rPr lang="ru-RU" sz="2400" b="1" dirty="0">
                <a:solidFill>
                  <a:schemeClr val="accent5">
                    <a:lumMod val="50000"/>
                  </a:schemeClr>
                </a:solidFill>
                <a:latin typeface="Times New Roman" pitchFamily="18" charset="0"/>
                <a:cs typeface="Times New Roman" pitchFamily="18" charset="0"/>
              </a:rPr>
              <a:t>Бюджетный процесс – ежегодное формирование и исполнение бюджета</a:t>
            </a:r>
          </a:p>
        </p:txBody>
      </p:sp>
      <p:sp>
        <p:nvSpPr>
          <p:cNvPr id="6" name="Овал 5"/>
          <p:cNvSpPr/>
          <p:nvPr/>
        </p:nvSpPr>
        <p:spPr>
          <a:xfrm>
            <a:off x="520700" y="1122363"/>
            <a:ext cx="647700" cy="57626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Овал 11"/>
          <p:cNvSpPr/>
          <p:nvPr/>
        </p:nvSpPr>
        <p:spPr>
          <a:xfrm>
            <a:off x="622300" y="1920875"/>
            <a:ext cx="647700" cy="57626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Овал 12"/>
          <p:cNvSpPr/>
          <p:nvPr/>
        </p:nvSpPr>
        <p:spPr>
          <a:xfrm>
            <a:off x="638175" y="2727325"/>
            <a:ext cx="649288" cy="57467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Овал 13"/>
          <p:cNvSpPr/>
          <p:nvPr/>
        </p:nvSpPr>
        <p:spPr>
          <a:xfrm>
            <a:off x="723900" y="3559175"/>
            <a:ext cx="647700" cy="57467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Овал 14"/>
          <p:cNvSpPr/>
          <p:nvPr/>
        </p:nvSpPr>
        <p:spPr>
          <a:xfrm>
            <a:off x="844550" y="4400550"/>
            <a:ext cx="647700" cy="57626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Овал 15"/>
          <p:cNvSpPr/>
          <p:nvPr/>
        </p:nvSpPr>
        <p:spPr>
          <a:xfrm>
            <a:off x="911225" y="5295900"/>
            <a:ext cx="647700" cy="57626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9865" name="TextBox 16"/>
          <p:cNvSpPr txBox="1">
            <a:spLocks noChangeArrowheads="1"/>
          </p:cNvSpPr>
          <p:nvPr/>
        </p:nvSpPr>
        <p:spPr bwMode="auto">
          <a:xfrm>
            <a:off x="1484313" y="2655888"/>
            <a:ext cx="7077075" cy="646112"/>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Утверждение бюджета очередного года (законодательные, представительные органы власти)</a:t>
            </a:r>
          </a:p>
        </p:txBody>
      </p:sp>
      <p:sp>
        <p:nvSpPr>
          <p:cNvPr id="249866" name="TextBox 17"/>
          <p:cNvSpPr txBox="1">
            <a:spLocks noChangeArrowheads="1"/>
          </p:cNvSpPr>
          <p:nvPr/>
        </p:nvSpPr>
        <p:spPr bwMode="auto">
          <a:xfrm>
            <a:off x="1562100" y="3467100"/>
            <a:ext cx="7521575" cy="646113"/>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Исполнение бюджета в текущем году (органы исполнительной власти; Правительство, местная администрация, финансовые органы)</a:t>
            </a:r>
          </a:p>
        </p:txBody>
      </p:sp>
      <p:sp>
        <p:nvSpPr>
          <p:cNvPr id="249867" name="TextBox 18"/>
          <p:cNvSpPr txBox="1">
            <a:spLocks noChangeArrowheads="1"/>
          </p:cNvSpPr>
          <p:nvPr/>
        </p:nvSpPr>
        <p:spPr bwMode="auto">
          <a:xfrm>
            <a:off x="1571625" y="4327525"/>
            <a:ext cx="7470775" cy="646113"/>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Формирование отчета об исполнении бюджета предыдущего года (органы исполнительной власти)</a:t>
            </a:r>
          </a:p>
        </p:txBody>
      </p:sp>
      <p:sp>
        <p:nvSpPr>
          <p:cNvPr id="249868" name="TextBox 19"/>
          <p:cNvSpPr txBox="1">
            <a:spLocks noChangeArrowheads="1"/>
          </p:cNvSpPr>
          <p:nvPr/>
        </p:nvSpPr>
        <p:spPr bwMode="auto">
          <a:xfrm>
            <a:off x="1601788" y="5229225"/>
            <a:ext cx="6994525" cy="646113"/>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Утверждение отчета об исполнении бюджета предыдущего года (законодательные, представительные органы власти)</a:t>
            </a:r>
          </a:p>
        </p:txBody>
      </p:sp>
      <p:sp>
        <p:nvSpPr>
          <p:cNvPr id="249869" name="TextBox 20"/>
          <p:cNvSpPr txBox="1">
            <a:spLocks noChangeArrowheads="1"/>
          </p:cNvSpPr>
          <p:nvPr/>
        </p:nvSpPr>
        <p:spPr bwMode="auto">
          <a:xfrm>
            <a:off x="1235075" y="1052513"/>
            <a:ext cx="7454900" cy="646112"/>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Составление проекта бюджета очередного года (органы исполнительной власти)</a:t>
            </a:r>
          </a:p>
        </p:txBody>
      </p:sp>
      <p:sp>
        <p:nvSpPr>
          <p:cNvPr id="249870" name="TextBox 21"/>
          <p:cNvSpPr txBox="1">
            <a:spLocks noChangeArrowheads="1"/>
          </p:cNvSpPr>
          <p:nvPr/>
        </p:nvSpPr>
        <p:spPr bwMode="auto">
          <a:xfrm>
            <a:off x="1390650" y="1847850"/>
            <a:ext cx="7416800" cy="646113"/>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Рассмотрение проекта бюджета очередного года (законодательные, представительные органы власти)</a:t>
            </a:r>
          </a:p>
        </p:txBody>
      </p:sp>
      <p:sp>
        <p:nvSpPr>
          <p:cNvPr id="27" name="Выгнутая вправо стрелка 26"/>
          <p:cNvSpPr/>
          <p:nvPr/>
        </p:nvSpPr>
        <p:spPr>
          <a:xfrm rot="10800000">
            <a:off x="179388" y="1235075"/>
            <a:ext cx="731837" cy="4532313"/>
          </a:xfrm>
          <a:prstGeom prst="curvedLeftArrow">
            <a:avLst>
              <a:gd name="adj1" fmla="val 30195"/>
              <a:gd name="adj2" fmla="val 50000"/>
              <a:gd name="adj3" fmla="val 25000"/>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schemeClr val="accent3">
                  <a:lumMod val="50000"/>
                </a:schemeClr>
              </a:solidFill>
            </a:endParaRPr>
          </a:p>
        </p:txBody>
      </p:sp>
      <p:sp>
        <p:nvSpPr>
          <p:cNvPr id="17" name="TextBox 16"/>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26</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179388" y="115888"/>
            <a:ext cx="8785225" cy="738187"/>
          </a:xfrm>
          <a:prstGeom prst="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i="1" dirty="0">
                <a:solidFill>
                  <a:schemeClr val="tx1"/>
                </a:solidFill>
                <a:latin typeface="Times New Roman" pitchFamily="18" charset="0"/>
                <a:cs typeface="Times New Roman" pitchFamily="18" charset="0"/>
              </a:rPr>
              <a:t>Составление, рассмотрение и утверждение </a:t>
            </a:r>
            <a:r>
              <a:rPr lang="ru-RU" sz="2000" b="1" i="1" dirty="0" smtClean="0">
                <a:solidFill>
                  <a:schemeClr val="tx1"/>
                </a:solidFill>
                <a:latin typeface="Times New Roman" pitchFamily="18" charset="0"/>
                <a:cs typeface="Times New Roman" pitchFamily="18" charset="0"/>
              </a:rPr>
              <a:t>областного </a:t>
            </a:r>
            <a:r>
              <a:rPr lang="ru-RU" sz="2000" b="1" i="1" dirty="0">
                <a:solidFill>
                  <a:schemeClr val="tx1"/>
                </a:solidFill>
                <a:latin typeface="Times New Roman" pitchFamily="18" charset="0"/>
                <a:cs typeface="Times New Roman" pitchFamily="18" charset="0"/>
              </a:rPr>
              <a:t>бюджета </a:t>
            </a:r>
            <a:r>
              <a:rPr lang="ru-RU" sz="2000" b="1" i="1" dirty="0" smtClean="0">
                <a:solidFill>
                  <a:schemeClr val="tx1"/>
                </a:solidFill>
                <a:latin typeface="Times New Roman" pitchFamily="18" charset="0"/>
                <a:cs typeface="Times New Roman" pitchFamily="18" charset="0"/>
              </a:rPr>
              <a:t>                      на </a:t>
            </a:r>
            <a:r>
              <a:rPr lang="ru-RU" sz="2000" b="1" i="1" dirty="0">
                <a:solidFill>
                  <a:schemeClr val="tx1"/>
                </a:solidFill>
                <a:latin typeface="Times New Roman" pitchFamily="18" charset="0"/>
                <a:cs typeface="Times New Roman" pitchFamily="18" charset="0"/>
              </a:rPr>
              <a:t>2017 и на плановый период 2018-2019 годов</a:t>
            </a:r>
            <a:endParaRPr lang="ru-RU" sz="2000" dirty="0">
              <a:solidFill>
                <a:schemeClr val="tx1"/>
              </a:solidFill>
              <a:latin typeface="Times New Roman" pitchFamily="18" charset="0"/>
              <a:cs typeface="Times New Roman" pitchFamily="18" charset="0"/>
            </a:endParaRPr>
          </a:p>
        </p:txBody>
      </p:sp>
      <p:sp>
        <p:nvSpPr>
          <p:cNvPr id="18" name="Прямоугольник с одним скругленным углом 17"/>
          <p:cNvSpPr/>
          <p:nvPr/>
        </p:nvSpPr>
        <p:spPr>
          <a:xfrm>
            <a:off x="1115616" y="1844824"/>
            <a:ext cx="7632848" cy="1152128"/>
          </a:xfrm>
          <a:prstGeom prst="round1Rect">
            <a:avLst/>
          </a:prstGeom>
          <a:gradFill>
            <a:gsLst>
              <a:gs pos="0">
                <a:srgbClr val="8488C4"/>
              </a:gs>
              <a:gs pos="53000">
                <a:srgbClr val="D4DEFF"/>
              </a:gs>
              <a:gs pos="83000">
                <a:srgbClr val="D4DEFF"/>
              </a:gs>
              <a:gs pos="100000">
                <a:srgbClr val="96AB94"/>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dirty="0">
                <a:solidFill>
                  <a:schemeClr val="tx1"/>
                </a:solidFill>
                <a:latin typeface="Constantia" pitchFamily="18" charset="0"/>
              </a:rPr>
              <a:t>Составление проекта бюджета: непосредственное составление проекта областного бюджета осуществляет департамент финансов и бюджетной политики Белгородской области</a:t>
            </a:r>
          </a:p>
        </p:txBody>
      </p:sp>
      <p:sp>
        <p:nvSpPr>
          <p:cNvPr id="19" name="Прямоугольник с одним скругленным углом 18"/>
          <p:cNvSpPr/>
          <p:nvPr/>
        </p:nvSpPr>
        <p:spPr>
          <a:xfrm>
            <a:off x="1115616" y="3284984"/>
            <a:ext cx="7632848" cy="1368152"/>
          </a:xfrm>
          <a:prstGeom prst="round1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dirty="0">
                <a:solidFill>
                  <a:schemeClr val="tx1"/>
                </a:solidFill>
                <a:latin typeface="Constantia" pitchFamily="18" charset="0"/>
              </a:rPr>
              <a:t>Рассмотрение проекта бюджета: проект областного бюджета представляется на рассмотрение в Белгородскую областную </a:t>
            </a:r>
            <a:r>
              <a:rPr lang="ru-RU" dirty="0" smtClean="0">
                <a:solidFill>
                  <a:schemeClr val="tx1"/>
                </a:solidFill>
                <a:latin typeface="Constantia" pitchFamily="18" charset="0"/>
              </a:rPr>
              <a:t>Думу.</a:t>
            </a:r>
            <a:endParaRPr lang="ru-RU" dirty="0">
              <a:solidFill>
                <a:schemeClr val="tx1"/>
              </a:solidFill>
              <a:latin typeface="Constantia" pitchFamily="18" charset="0"/>
            </a:endParaRPr>
          </a:p>
          <a:p>
            <a:pPr algn="just">
              <a:defRPr/>
            </a:pPr>
            <a:r>
              <a:rPr lang="ru-RU" dirty="0">
                <a:solidFill>
                  <a:srgbClr val="FF0000"/>
                </a:solidFill>
                <a:latin typeface="Constantia" pitchFamily="18" charset="0"/>
              </a:rPr>
              <a:t> </a:t>
            </a:r>
            <a:r>
              <a:rPr lang="ru-RU" dirty="0">
                <a:solidFill>
                  <a:schemeClr val="tx1"/>
                </a:solidFill>
                <a:latin typeface="Constantia" pitchFamily="18" charset="0"/>
              </a:rPr>
              <a:t>8 ноября 2016 года  проект областного бюджета на 2017 и на плановый период 2018-2019 годов рассмотрен на публичных слушаниях</a:t>
            </a:r>
          </a:p>
        </p:txBody>
      </p:sp>
      <p:sp>
        <p:nvSpPr>
          <p:cNvPr id="20" name="Прямоугольник с одним скругленным углом 19"/>
          <p:cNvSpPr/>
          <p:nvPr/>
        </p:nvSpPr>
        <p:spPr>
          <a:xfrm>
            <a:off x="1115616" y="5013176"/>
            <a:ext cx="7632848" cy="1368152"/>
          </a:xfrm>
          <a:prstGeom prst="round1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ru-RU" dirty="0">
                <a:solidFill>
                  <a:schemeClr val="tx1"/>
                </a:solidFill>
                <a:latin typeface="Constantia" pitchFamily="18" charset="0"/>
              </a:rPr>
              <a:t>Утверждение бюджета: </a:t>
            </a:r>
            <a:r>
              <a:rPr lang="ru-RU" dirty="0" smtClean="0">
                <a:solidFill>
                  <a:schemeClr val="tx1"/>
                </a:solidFill>
                <a:latin typeface="Constantia" pitchFamily="18" charset="0"/>
              </a:rPr>
              <a:t>закон Белгородской области от 23 декабря 2016 года № 127 «Об областном бюджете на 2017 год и на плановый период 2018 и 2019 годов»</a:t>
            </a:r>
            <a:endParaRPr lang="ru-RU" dirty="0">
              <a:solidFill>
                <a:schemeClr val="tx1"/>
              </a:solidFill>
              <a:latin typeface="Constantia" pitchFamily="18" charset="0"/>
            </a:endParaRPr>
          </a:p>
        </p:txBody>
      </p:sp>
      <p:sp>
        <p:nvSpPr>
          <p:cNvPr id="21" name="Пятиугольник 20"/>
          <p:cNvSpPr/>
          <p:nvPr/>
        </p:nvSpPr>
        <p:spPr>
          <a:xfrm>
            <a:off x="179388" y="1989138"/>
            <a:ext cx="792162" cy="935037"/>
          </a:xfrm>
          <a:prstGeom prst="homePlate">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chemeClr val="tx1"/>
                </a:solidFill>
              </a:rPr>
              <a:t>1</a:t>
            </a:r>
          </a:p>
        </p:txBody>
      </p:sp>
      <p:sp>
        <p:nvSpPr>
          <p:cNvPr id="23" name="Пятиугольник 22"/>
          <p:cNvSpPr/>
          <p:nvPr/>
        </p:nvSpPr>
        <p:spPr>
          <a:xfrm>
            <a:off x="179388" y="3500438"/>
            <a:ext cx="792162" cy="936625"/>
          </a:xfrm>
          <a:prstGeom prst="homePlate">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solidFill>
              </a:rPr>
              <a:t>2</a:t>
            </a:r>
          </a:p>
        </p:txBody>
      </p:sp>
      <p:sp>
        <p:nvSpPr>
          <p:cNvPr id="24" name="Пятиугольник 23"/>
          <p:cNvSpPr/>
          <p:nvPr/>
        </p:nvSpPr>
        <p:spPr>
          <a:xfrm>
            <a:off x="179388" y="5229225"/>
            <a:ext cx="792162" cy="936625"/>
          </a:xfrm>
          <a:prstGeom prst="homePlate">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dirty="0">
                <a:solidFill>
                  <a:schemeClr val="tx1"/>
                </a:solidFill>
              </a:rPr>
              <a:t>3</a:t>
            </a:r>
          </a:p>
        </p:txBody>
      </p:sp>
      <p:sp>
        <p:nvSpPr>
          <p:cNvPr id="250894" name="TextBox 24"/>
          <p:cNvSpPr txBox="1">
            <a:spLocks noChangeArrowheads="1"/>
          </p:cNvSpPr>
          <p:nvPr/>
        </p:nvSpPr>
        <p:spPr bwMode="auto">
          <a:xfrm>
            <a:off x="0" y="1052513"/>
            <a:ext cx="9237663" cy="646112"/>
          </a:xfrm>
          <a:prstGeom prst="rect">
            <a:avLst/>
          </a:prstGeom>
          <a:noFill/>
          <a:ln w="9525">
            <a:noFill/>
            <a:miter lim="800000"/>
            <a:headEnd/>
            <a:tailEnd/>
          </a:ln>
        </p:spPr>
        <p:txBody>
          <a:bodyPr>
            <a:spAutoFit/>
          </a:bodyPr>
          <a:lstStyle/>
          <a:p>
            <a:pPr algn="ctr"/>
            <a:r>
              <a:rPr lang="ru-RU" dirty="0">
                <a:latin typeface="Constantia" pitchFamily="18" charset="0"/>
              </a:rPr>
              <a:t>Составление и рассмотрение проекта областного бюджета – многоуровневый процесс,</a:t>
            </a:r>
          </a:p>
          <a:p>
            <a:pPr algn="ctr"/>
            <a:r>
              <a:rPr lang="ru-RU" dirty="0">
                <a:latin typeface="Constantia" pitchFamily="18" charset="0"/>
              </a:rPr>
              <a:t>основанный  на правовых нормах</a:t>
            </a:r>
          </a:p>
        </p:txBody>
      </p:sp>
      <p:sp>
        <p:nvSpPr>
          <p:cNvPr id="10" name="TextBox 9"/>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27</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с двумя скругленными противолежащими углами 12"/>
          <p:cNvSpPr/>
          <p:nvPr/>
        </p:nvSpPr>
        <p:spPr>
          <a:xfrm>
            <a:off x="1691680" y="2204864"/>
            <a:ext cx="1440160" cy="4176713"/>
          </a:xfrm>
          <a:prstGeom prst="round2Diag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smtClean="0">
                <a:solidFill>
                  <a:schemeClr val="tx1"/>
                </a:solidFill>
                <a:latin typeface="Constantia" pitchFamily="18" charset="0"/>
                <a:cs typeface="Times New Roman" pitchFamily="18" charset="0"/>
              </a:rPr>
              <a:t>Бюджетный прогноз Белгородской области на долгосрочный период</a:t>
            </a:r>
            <a:endParaRPr lang="ru-RU" sz="1200" b="1" dirty="0">
              <a:solidFill>
                <a:schemeClr val="tx1"/>
              </a:solidFill>
              <a:latin typeface="Constantia" pitchFamily="18" charset="0"/>
              <a:cs typeface="Times New Roman" pitchFamily="18" charset="0"/>
            </a:endParaRPr>
          </a:p>
        </p:txBody>
      </p:sp>
      <p:sp>
        <p:nvSpPr>
          <p:cNvPr id="2" name="Прямоугольник 1"/>
          <p:cNvSpPr/>
          <p:nvPr/>
        </p:nvSpPr>
        <p:spPr>
          <a:xfrm>
            <a:off x="107950" y="981075"/>
            <a:ext cx="8856663" cy="576263"/>
          </a:xfrm>
          <a:prstGeom prst="rect">
            <a:avLst/>
          </a:prstGeom>
          <a:gradFill>
            <a:gsLst>
              <a:gs pos="0">
                <a:schemeClr val="accent5">
                  <a:lumMod val="20000"/>
                  <a:lumOff val="80000"/>
                </a:schemeClr>
              </a:gs>
              <a:gs pos="50000">
                <a:schemeClr val="accent1">
                  <a:tint val="44500"/>
                  <a:satMod val="160000"/>
                </a:schemeClr>
              </a:gs>
              <a:gs pos="100000">
                <a:schemeClr val="accent1">
                  <a:tint val="23500"/>
                  <a:satMod val="160000"/>
                </a:scheme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i="1" dirty="0">
                <a:solidFill>
                  <a:schemeClr val="tx1"/>
                </a:solidFill>
                <a:latin typeface="Times New Roman" pitchFamily="18" charset="0"/>
                <a:cs typeface="Times New Roman" pitchFamily="18" charset="0"/>
              </a:rPr>
              <a:t>Составление проекта областного бюджета на 2017 год и на плановый период 2018 и 2019 годов включает</a:t>
            </a:r>
            <a:endParaRPr lang="ru-RU" sz="2000" dirty="0">
              <a:solidFill>
                <a:schemeClr val="tx1"/>
              </a:solidFill>
              <a:latin typeface="Times New Roman" pitchFamily="18" charset="0"/>
              <a:cs typeface="Times New Roman" pitchFamily="18" charset="0"/>
            </a:endParaRPr>
          </a:p>
        </p:txBody>
      </p:sp>
      <p:sp>
        <p:nvSpPr>
          <p:cNvPr id="3" name="Прямоугольник 2"/>
          <p:cNvSpPr/>
          <p:nvPr/>
        </p:nvSpPr>
        <p:spPr>
          <a:xfrm>
            <a:off x="107504" y="116632"/>
            <a:ext cx="8856984" cy="737320"/>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b="1" i="1" dirty="0">
                <a:solidFill>
                  <a:schemeClr val="tx1"/>
                </a:solidFill>
                <a:latin typeface="Times New Roman" pitchFamily="18" charset="0"/>
                <a:cs typeface="Times New Roman" pitchFamily="18" charset="0"/>
              </a:rPr>
              <a:t>На чем основывается  проект областного бюджета                           на 2017 год и на плановый период 2018 и 2019 годов</a:t>
            </a:r>
            <a:endParaRPr lang="ru-RU" sz="2400" dirty="0">
              <a:solidFill>
                <a:schemeClr val="tx1"/>
              </a:solidFill>
              <a:latin typeface="Times New Roman" pitchFamily="18" charset="0"/>
              <a:cs typeface="Times New Roman" pitchFamily="18" charset="0"/>
            </a:endParaRPr>
          </a:p>
        </p:txBody>
      </p:sp>
      <p:sp>
        <p:nvSpPr>
          <p:cNvPr id="4" name="Прямоугольник с двумя скругленными противолежащими углами 3"/>
          <p:cNvSpPr/>
          <p:nvPr/>
        </p:nvSpPr>
        <p:spPr>
          <a:xfrm>
            <a:off x="0" y="2204864"/>
            <a:ext cx="1403648" cy="4176713"/>
          </a:xfrm>
          <a:prstGeom prst="round2Diag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tx1"/>
                </a:solidFill>
                <a:latin typeface="Constantia" pitchFamily="18" charset="0"/>
                <a:cs typeface="Times New Roman" pitchFamily="18" charset="0"/>
              </a:rPr>
              <a:t>Прогноз социально-экономического развития Белгородской области на 2017 год и на плановый период 2018-2019 гг.</a:t>
            </a:r>
          </a:p>
        </p:txBody>
      </p:sp>
      <p:sp>
        <p:nvSpPr>
          <p:cNvPr id="5" name="Прямоугольник с двумя скругленными противолежащими углами 4"/>
          <p:cNvSpPr/>
          <p:nvPr/>
        </p:nvSpPr>
        <p:spPr>
          <a:xfrm>
            <a:off x="3419872" y="2204864"/>
            <a:ext cx="1728192" cy="4176713"/>
          </a:xfrm>
          <a:prstGeom prst="round2Diag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Constantia" pitchFamily="18" charset="0"/>
                <a:cs typeface="Times New Roman" pitchFamily="18" charset="0"/>
              </a:rPr>
              <a:t>Основные направления бюджетной и налоговой политики Правительства Белгородской области на 2017 год и на плановый период 2018-2019 гг.</a:t>
            </a:r>
          </a:p>
        </p:txBody>
      </p:sp>
      <p:sp>
        <p:nvSpPr>
          <p:cNvPr id="6" name="Прямоугольник с двумя скругленными противолежащими углами 5"/>
          <p:cNvSpPr/>
          <p:nvPr/>
        </p:nvSpPr>
        <p:spPr>
          <a:xfrm>
            <a:off x="5652120" y="2204864"/>
            <a:ext cx="1512738" cy="4176713"/>
          </a:xfrm>
          <a:prstGeom prst="round2Diag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Constantia" pitchFamily="18" charset="0"/>
                <a:cs typeface="Times New Roman" pitchFamily="18" charset="0"/>
              </a:rPr>
              <a:t>Основные направления долговой политики Белгородской области на 2017 год и на плановый период </a:t>
            </a:r>
          </a:p>
          <a:p>
            <a:pPr algn="ctr">
              <a:defRPr/>
            </a:pPr>
            <a:r>
              <a:rPr lang="ru-RU" sz="1400" b="1" dirty="0">
                <a:solidFill>
                  <a:schemeClr val="tx1"/>
                </a:solidFill>
                <a:latin typeface="Constantia" pitchFamily="18" charset="0"/>
                <a:cs typeface="Times New Roman" pitchFamily="18" charset="0"/>
              </a:rPr>
              <a:t>2018-2019 гг.</a:t>
            </a:r>
          </a:p>
        </p:txBody>
      </p:sp>
      <p:sp>
        <p:nvSpPr>
          <p:cNvPr id="7" name="Прямоугольник с двумя скругленными противолежащими углами 6"/>
          <p:cNvSpPr/>
          <p:nvPr/>
        </p:nvSpPr>
        <p:spPr>
          <a:xfrm>
            <a:off x="7380312" y="2204864"/>
            <a:ext cx="1619672" cy="4176712"/>
          </a:xfrm>
          <a:prstGeom prst="round2Diag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err="1" smtClean="0">
                <a:solidFill>
                  <a:schemeClr val="tx1"/>
                </a:solidFill>
                <a:latin typeface="Constantia" pitchFamily="18" charset="0"/>
                <a:cs typeface="Times New Roman" pitchFamily="18" charset="0"/>
              </a:rPr>
              <a:t>Государствен</a:t>
            </a:r>
            <a:r>
              <a:rPr lang="ru-RU" sz="1400" b="1" dirty="0" smtClean="0">
                <a:solidFill>
                  <a:schemeClr val="tx1"/>
                </a:solidFill>
                <a:latin typeface="Constantia" pitchFamily="18" charset="0"/>
                <a:cs typeface="Times New Roman" pitchFamily="18" charset="0"/>
              </a:rPr>
              <a:t>-    </a:t>
            </a:r>
            <a:r>
              <a:rPr lang="ru-RU" sz="1400" b="1" dirty="0" err="1" smtClean="0">
                <a:solidFill>
                  <a:schemeClr val="tx1"/>
                </a:solidFill>
                <a:latin typeface="Constantia" pitchFamily="18" charset="0"/>
                <a:cs typeface="Times New Roman" pitchFamily="18" charset="0"/>
              </a:rPr>
              <a:t>ные</a:t>
            </a:r>
            <a:r>
              <a:rPr lang="ru-RU" sz="1400" b="1" dirty="0" smtClean="0">
                <a:solidFill>
                  <a:schemeClr val="tx1"/>
                </a:solidFill>
                <a:latin typeface="Constantia" pitchFamily="18" charset="0"/>
                <a:cs typeface="Times New Roman" pitchFamily="18" charset="0"/>
              </a:rPr>
              <a:t> </a:t>
            </a:r>
            <a:r>
              <a:rPr lang="ru-RU" sz="1400" b="1" dirty="0">
                <a:solidFill>
                  <a:schemeClr val="tx1"/>
                </a:solidFill>
                <a:latin typeface="Constantia" pitchFamily="18" charset="0"/>
                <a:cs typeface="Times New Roman" pitchFamily="18" charset="0"/>
              </a:rPr>
              <a:t>программы Белгородской области</a:t>
            </a:r>
          </a:p>
        </p:txBody>
      </p:sp>
      <p:sp>
        <p:nvSpPr>
          <p:cNvPr id="8" name="Прямоугольник 7"/>
          <p:cNvSpPr/>
          <p:nvPr/>
        </p:nvSpPr>
        <p:spPr>
          <a:xfrm>
            <a:off x="1763688" y="2204864"/>
            <a:ext cx="569388" cy="923330"/>
          </a:xfrm>
          <a:prstGeom prst="rect">
            <a:avLst/>
          </a:prstGeom>
          <a:noFill/>
        </p:spPr>
        <p:txBody>
          <a:bodyPr wrap="square">
            <a:spAutoFit/>
          </a:bodyPr>
          <a:lstStyle/>
          <a:p>
            <a:pPr algn="ctr">
              <a:defRPr/>
            </a:pP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p>
        </p:txBody>
      </p:sp>
      <p:sp>
        <p:nvSpPr>
          <p:cNvPr id="9" name="Прямоугольник 8"/>
          <p:cNvSpPr/>
          <p:nvPr/>
        </p:nvSpPr>
        <p:spPr>
          <a:xfrm>
            <a:off x="0" y="2204864"/>
            <a:ext cx="569388" cy="92333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endParaRPr lang="ru-RU" sz="5400" b="1" dirty="0">
              <a:ln w="50800"/>
              <a:solidFill>
                <a:schemeClr val="bg1">
                  <a:shade val="50000"/>
                </a:schemeClr>
              </a:solidFill>
            </a:endParaRPr>
          </a:p>
        </p:txBody>
      </p:sp>
      <p:sp>
        <p:nvSpPr>
          <p:cNvPr id="11" name="Прямоугольник 10"/>
          <p:cNvSpPr/>
          <p:nvPr/>
        </p:nvSpPr>
        <p:spPr>
          <a:xfrm>
            <a:off x="3491880" y="2204864"/>
            <a:ext cx="569388" cy="923330"/>
          </a:xfrm>
          <a:prstGeom prst="rect">
            <a:avLst/>
          </a:prstGeom>
          <a:noFill/>
        </p:spPr>
        <p:txBody>
          <a:bodyPr wrap="none">
            <a:spAutoFit/>
          </a:bodyPr>
          <a:lstStyle/>
          <a:p>
            <a:pPr algn="ctr">
              <a:defRPr/>
            </a:pP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p>
        </p:txBody>
      </p:sp>
      <p:sp>
        <p:nvSpPr>
          <p:cNvPr id="12" name="Прямоугольник 11"/>
          <p:cNvSpPr/>
          <p:nvPr/>
        </p:nvSpPr>
        <p:spPr>
          <a:xfrm>
            <a:off x="5652120" y="2204864"/>
            <a:ext cx="569387" cy="923330"/>
          </a:xfrm>
          <a:prstGeom prst="rect">
            <a:avLst/>
          </a:prstGeom>
          <a:noFill/>
        </p:spPr>
        <p:txBody>
          <a:bodyPr wrap="none">
            <a:spAutoFit/>
          </a:bodyPr>
          <a:lstStyle/>
          <a:p>
            <a:pPr algn="ctr">
              <a:defRPr/>
            </a:pP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a:t>
            </a:r>
          </a:p>
        </p:txBody>
      </p:sp>
      <p:sp>
        <p:nvSpPr>
          <p:cNvPr id="14" name="Прямоугольник 13"/>
          <p:cNvSpPr/>
          <p:nvPr/>
        </p:nvSpPr>
        <p:spPr>
          <a:xfrm>
            <a:off x="7452320" y="2204864"/>
            <a:ext cx="569388" cy="923330"/>
          </a:xfrm>
          <a:prstGeom prst="rect">
            <a:avLst/>
          </a:prstGeom>
          <a:noFill/>
        </p:spPr>
        <p:txBody>
          <a:bodyPr wrap="none">
            <a:spAutoFit/>
          </a:bodyPr>
          <a:lstStyle/>
          <a:p>
            <a:pPr algn="ctr">
              <a:defRPr/>
            </a:pPr>
            <a:r>
              <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a:t>
            </a:r>
          </a:p>
        </p:txBody>
      </p:sp>
      <p:sp>
        <p:nvSpPr>
          <p:cNvPr id="15" name="TextBox 1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28</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52930" name="Заголовок 1"/>
          <p:cNvSpPr>
            <a:spLocks noGrp="1"/>
          </p:cNvSpPr>
          <p:nvPr>
            <p:ph type="title"/>
          </p:nvPr>
        </p:nvSpPr>
        <p:spPr>
          <a:xfrm>
            <a:off x="179388" y="115888"/>
            <a:ext cx="8856662" cy="711200"/>
          </a:xfrm>
        </p:spPr>
        <p:txBody>
          <a:bodyPr/>
          <a:lstStyle/>
          <a:p>
            <a:r>
              <a:rPr lang="ru-RU" sz="1800" b="1" smtClean="0">
                <a:latin typeface="Times New Roman" pitchFamily="18" charset="0"/>
                <a:cs typeface="Times New Roman" pitchFamily="18" charset="0"/>
              </a:rPr>
              <a:t>Основные показатели прогноза социально-экономического развития </a:t>
            </a:r>
            <a:br>
              <a:rPr lang="ru-RU" sz="1800" b="1" smtClean="0">
                <a:latin typeface="Times New Roman" pitchFamily="18" charset="0"/>
                <a:cs typeface="Times New Roman" pitchFamily="18" charset="0"/>
              </a:rPr>
            </a:br>
            <a:r>
              <a:rPr lang="ru-RU" sz="1800" b="1" smtClean="0">
                <a:latin typeface="Times New Roman" pitchFamily="18" charset="0"/>
                <a:cs typeface="Times New Roman" pitchFamily="18" charset="0"/>
              </a:rPr>
              <a:t>Белгородской области на 2017 год и на период до 2019 года</a:t>
            </a:r>
          </a:p>
        </p:txBody>
      </p:sp>
      <p:graphicFrame>
        <p:nvGraphicFramePr>
          <p:cNvPr id="156812" name="Group 140"/>
          <p:cNvGraphicFramePr>
            <a:graphicFrameLocks noGrp="1"/>
          </p:cNvGraphicFramePr>
          <p:nvPr/>
        </p:nvGraphicFramePr>
        <p:xfrm>
          <a:off x="179388" y="765172"/>
          <a:ext cx="8863187" cy="5092719"/>
        </p:xfrm>
        <a:graphic>
          <a:graphicData uri="http://schemas.openxmlformats.org/drawingml/2006/table">
            <a:tbl>
              <a:tblPr/>
              <a:tblGrid>
                <a:gridCol w="3148012"/>
                <a:gridCol w="31925"/>
                <a:gridCol w="952500"/>
                <a:gridCol w="765175"/>
                <a:gridCol w="765175"/>
                <a:gridCol w="765175"/>
                <a:gridCol w="766763"/>
                <a:gridCol w="765175"/>
                <a:gridCol w="903287"/>
              </a:tblGrid>
              <a:tr h="180571">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Прогноз</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61143">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6525" marR="6525" marT="6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41341">
                <a:tc gridSpan="9">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Валовой региональный продукт</a:t>
                      </a:r>
                    </a:p>
                  </a:txBody>
                  <a:tcPr marL="6525" marR="6525" marT="6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7934">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r>
              <a:tr h="190486">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в текущих основных ценах </a:t>
                      </a: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rPr>
                        <a:t>млрд</a:t>
                      </a:r>
                      <a:r>
                        <a:rPr kumimoji="0" lang="ru-RU" sz="1100" b="0" i="0" u="none" strike="noStrike" cap="none" normalizeH="0" baseline="0" dirty="0" smtClean="0">
                          <a:ln>
                            <a:noFill/>
                          </a:ln>
                          <a:solidFill>
                            <a:schemeClr val="tx1"/>
                          </a:solidFill>
                          <a:effectLst/>
                          <a:latin typeface="Times New Roman" pitchFamily="18" charset="0"/>
                        </a:rPr>
                        <a:t> руб.</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657,1</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692,7</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737,7</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789,8</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843,6</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r>
              <a:tr h="373835">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в % к предыдущему году                                               в сопоставимых ценах </a:t>
                      </a: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102,9</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103,0</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103,5</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103,8</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103,9</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115,0</a:t>
                      </a:r>
                    </a:p>
                  </a:txBody>
                  <a:tcPr marL="6525" marR="6525" marT="6525" marB="0" anchor="ctr" horzOverflow="overflow">
                    <a:lnL>
                      <a:noFill/>
                    </a:lnL>
                    <a:lnR>
                      <a:noFill/>
                    </a:lnR>
                    <a:lnT>
                      <a:noFill/>
                    </a:lnT>
                    <a:lnB>
                      <a:noFill/>
                    </a:lnB>
                    <a:lnTlToBr>
                      <a:noFill/>
                    </a:lnTlToBr>
                    <a:lnBlToTr>
                      <a:noFill/>
                    </a:lnBlToTr>
                    <a:noFill/>
                  </a:tcPr>
                </a:tc>
              </a:tr>
              <a:tr h="190486">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r>
              <a:tr h="640674">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Объем валового регионального продукта в текущих основных ценах в расчете на душу населения</a:t>
                      </a: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тыс. руб.</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424,2</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446,6</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474,9</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507,8</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541,7</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127,7</a:t>
                      </a:r>
                    </a:p>
                  </a:txBody>
                  <a:tcPr marL="6525" marR="6525" marT="6525" marB="0" anchor="ctr" horzOverflow="overflow">
                    <a:lnL>
                      <a:noFill/>
                    </a:lnL>
                    <a:lnR>
                      <a:noFill/>
                    </a:lnR>
                    <a:lnT>
                      <a:noFill/>
                    </a:lnT>
                    <a:lnB>
                      <a:noFill/>
                    </a:lnB>
                    <a:lnTlToBr>
                      <a:noFill/>
                    </a:lnTlToBr>
                    <a:lnBlToTr>
                      <a:noFill/>
                    </a:lnBlToTr>
                    <a:noFill/>
                  </a:tcPr>
                </a:tc>
              </a:tr>
              <a:tr h="190486">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r>
              <a:tr h="201407">
                <a:tc gridSpan="9">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Промышленное производство</a:t>
                      </a: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2406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Объем отгруженных товаров собственного производства, выполненных работ и услуг собственными силами по промышленным видам деятельности- всего</a:t>
                      </a:r>
                    </a:p>
                  </a:txBody>
                  <a:tcPr marL="6525" marR="6525" marT="6525"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rPr>
                        <a:t>млрд</a:t>
                      </a:r>
                      <a:r>
                        <a:rPr kumimoji="0" lang="ru-RU" sz="1100" b="0" i="0" u="none" strike="noStrike" cap="none" normalizeH="0" baseline="0" dirty="0" smtClean="0">
                          <a:ln>
                            <a:noFill/>
                          </a:ln>
                          <a:solidFill>
                            <a:schemeClr val="tx1"/>
                          </a:solidFill>
                          <a:effectLst/>
                          <a:latin typeface="Times New Roman" pitchFamily="18" charset="0"/>
                        </a:rPr>
                        <a:t> руб.</a:t>
                      </a: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652,8</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699,4</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751,5</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811,5</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875,0</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525" marR="6525" marT="6525" marB="0" anchor="ctr" horzOverflow="overflow">
                    <a:lnL>
                      <a:noFill/>
                    </a:lnL>
                    <a:lnR>
                      <a:noFill/>
                    </a:lnR>
                    <a:lnT>
                      <a:noFill/>
                    </a:lnT>
                    <a:lnB>
                      <a:noFill/>
                    </a:lnB>
                    <a:lnTlToBr>
                      <a:noFill/>
                    </a:lnTlToBr>
                    <a:lnBlToTr>
                      <a:noFill/>
                    </a:lnBlToTr>
                    <a:noFill/>
                  </a:tcPr>
                </a:tc>
              </a:tr>
              <a:tr h="36114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в % к предыдущему году в  действующих ценах</a:t>
                      </a:r>
                    </a:p>
                  </a:txBody>
                  <a:tcPr marL="6525" marR="6525" marT="6525"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6525" marR="6525" marT="6525" marB="0" anchor="ctr"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112,2</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107,1</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107,4</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108,0</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107,8</a:t>
                      </a:r>
                    </a:p>
                  </a:txBody>
                  <a:tcPr marL="6525" marR="6525" marT="6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134,0</a:t>
                      </a:r>
                    </a:p>
                  </a:txBody>
                  <a:tcPr marL="6525" marR="6525" marT="6525" marB="0" anchor="ctr" horzOverflow="overflow">
                    <a:lnL>
                      <a:noFill/>
                    </a:lnL>
                    <a:lnR>
                      <a:noFill/>
                    </a:lnR>
                    <a:lnT>
                      <a:noFill/>
                    </a:lnT>
                    <a:lnB>
                      <a:noFill/>
                    </a:lnB>
                    <a:lnTlToBr>
                      <a:noFill/>
                    </a:lnTlToBr>
                    <a:lnBlToTr>
                      <a:noFill/>
                    </a:lnBlToTr>
                    <a:noFill/>
                  </a:tcPr>
                </a:tc>
              </a:tr>
              <a:tr h="190486">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Cyr" pitchFamily="34" charset="0"/>
                      </a:endParaRPr>
                    </a:p>
                  </a:txBody>
                  <a:tcPr marL="6525" marR="6525" marT="6525" marB="0" anchor="b" horzOverflow="overflow">
                    <a:lnL>
                      <a:noFill/>
                    </a:lnL>
                    <a:lnR>
                      <a:noFill/>
                    </a:lnR>
                    <a:lnT>
                      <a:noFill/>
                    </a:lnT>
                    <a:lnB>
                      <a:noFill/>
                    </a:lnB>
                    <a:lnTlToBr>
                      <a:noFill/>
                    </a:lnTlToBr>
                    <a:lnBlToTr>
                      <a:noFill/>
                    </a:lnBlToTr>
                    <a:noFill/>
                  </a:tcPr>
                </a:tc>
              </a:tr>
              <a:tr h="5486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Индекс промышленного производства </a:t>
                      </a: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endParaRPr kumimoji="0" lang="ru-RU" sz="1100" b="1" i="0" u="none" strike="noStrike" cap="none" normalizeH="0" baseline="0" dirty="0" smtClean="0">
                        <a:ln>
                          <a:noFill/>
                        </a:ln>
                        <a:solidFill>
                          <a:schemeClr val="tx1"/>
                        </a:solidFill>
                        <a:effectLst/>
                        <a:latin typeface="Times New Roman" pitchFamily="18" charset="0"/>
                      </a:endParaRPr>
                    </a:p>
                  </a:txBody>
                  <a:tcPr marL="6525" marR="6525" marT="6525" marB="0" anchor="b"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6525" marR="6525" marT="6525" marB="0" anchor="b"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000000"/>
                          </a:solidFill>
                          <a:effectLst/>
                          <a:latin typeface="Times New Roman" pitchFamily="18" charset="0"/>
                        </a:rPr>
                        <a:t>105,5</a:t>
                      </a: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104,1</a:t>
                      </a: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104,5</a:t>
                      </a: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105,2</a:t>
                      </a: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105,2</a:t>
                      </a:r>
                    </a:p>
                  </a:txBody>
                  <a:tcPr marL="6525" marR="6525" marT="6525"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120,4</a:t>
                      </a:r>
                    </a:p>
                  </a:txBody>
                  <a:tcPr marL="6525" marR="6525" marT="6525" marB="0" anchor="b" horzOverflow="overflow">
                    <a:lnL>
                      <a:noFill/>
                    </a:lnL>
                    <a:lnR>
                      <a:noFill/>
                    </a:lnR>
                    <a:lnT>
                      <a:noFill/>
                    </a:lnT>
                    <a:lnB>
                      <a:noFill/>
                    </a:lnB>
                    <a:lnTlToBr>
                      <a:noFill/>
                    </a:lnTlToBr>
                    <a:lnBlToTr>
                      <a:noFill/>
                    </a:lnBlToTr>
                    <a:noFill/>
                  </a:tcPr>
                </a:tc>
              </a:tr>
            </a:tbl>
          </a:graphicData>
        </a:graphic>
      </p:graphicFrame>
      <p:sp>
        <p:nvSpPr>
          <p:cNvPr id="253035" name="Text Box 131"/>
          <p:cNvSpPr txBox="1">
            <a:spLocks noChangeArrowheads="1"/>
          </p:cNvSpPr>
          <p:nvPr/>
        </p:nvSpPr>
        <p:spPr bwMode="auto">
          <a:xfrm>
            <a:off x="7667625" y="6524625"/>
            <a:ext cx="1368425" cy="304800"/>
          </a:xfrm>
          <a:prstGeom prst="rect">
            <a:avLst/>
          </a:prstGeom>
          <a:noFill/>
          <a:ln w="9525">
            <a:noFill/>
            <a:miter lim="800000"/>
            <a:headEnd/>
            <a:tailEnd/>
          </a:ln>
        </p:spPr>
        <p:txBody>
          <a:bodyPr>
            <a:spAutoFit/>
          </a:bodyPr>
          <a:lstStyle/>
          <a:p>
            <a:pPr algn="r">
              <a:spcBef>
                <a:spcPct val="50000"/>
              </a:spcBef>
            </a:pPr>
            <a:r>
              <a:rPr lang="ru-RU" sz="1400" b="1">
                <a:latin typeface="Times New Roman" pitchFamily="18" charset="0"/>
              </a:rPr>
              <a:t> </a:t>
            </a: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29</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p:cNvSpPr>
          <p:nvPr>
            <p:ph type="title" idx="4294967295"/>
          </p:nvPr>
        </p:nvSpPr>
        <p:spPr>
          <a:xfrm>
            <a:off x="428625" y="0"/>
            <a:ext cx="8229600" cy="571500"/>
          </a:xfrm>
        </p:spPr>
        <p:txBody>
          <a:bodyPr/>
          <a:lstStyle/>
          <a:p>
            <a:r>
              <a:rPr lang="ru-RU" sz="2400" b="1" i="1" u="sng" smtClean="0">
                <a:solidFill>
                  <a:srgbClr val="0070C0"/>
                </a:solidFill>
              </a:rPr>
              <a:t>Основные понятия и термины по бюджету</a:t>
            </a:r>
          </a:p>
        </p:txBody>
      </p:sp>
      <p:graphicFrame>
        <p:nvGraphicFramePr>
          <p:cNvPr id="4" name="Таблица 3"/>
          <p:cNvGraphicFramePr>
            <a:graphicFrameLocks noGrp="1"/>
          </p:cNvGraphicFramePr>
          <p:nvPr/>
        </p:nvGraphicFramePr>
        <p:xfrm>
          <a:off x="0" y="857250"/>
          <a:ext cx="9144000" cy="745236"/>
        </p:xfrm>
        <a:graphic>
          <a:graphicData uri="http://schemas.openxmlformats.org/drawingml/2006/table">
            <a:tbl>
              <a:tblPr/>
              <a:tblGrid>
                <a:gridCol w="4572000"/>
                <a:gridCol w="4572000"/>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Финансовые плановые доходы и расходы на определенный период для обеспечения задач и функций государства и местного самоуправления.</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2647" name="Rectangle 1"/>
          <p:cNvSpPr>
            <a:spLocks noChangeArrowheads="1"/>
          </p:cNvSpPr>
          <p:nvPr/>
        </p:nvSpPr>
        <p:spPr bwMode="auto">
          <a:xfrm>
            <a:off x="0" y="542925"/>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Бюджет</a:t>
            </a:r>
            <a:endParaRPr lang="ru-RU">
              <a:ea typeface="Times New Roman" pitchFamily="18" charset="0"/>
              <a:cs typeface="Arial" charset="0"/>
            </a:endParaRPr>
          </a:p>
        </p:txBody>
      </p:sp>
      <p:graphicFrame>
        <p:nvGraphicFramePr>
          <p:cNvPr id="6" name="Таблица 5"/>
          <p:cNvGraphicFramePr>
            <a:graphicFrameLocks noGrp="1"/>
          </p:cNvGraphicFramePr>
          <p:nvPr/>
        </p:nvGraphicFramePr>
        <p:xfrm>
          <a:off x="71438" y="2000250"/>
          <a:ext cx="8929687" cy="1691640"/>
        </p:xfrm>
        <a:graphic>
          <a:graphicData uri="http://schemas.openxmlformats.org/drawingml/2006/table">
            <a:tbl>
              <a:tblPr/>
              <a:tblGrid>
                <a:gridCol w="4464050"/>
                <a:gridCol w="4465637"/>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342900" algn="just"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ea typeface="Calibri" pitchFamily="34" charset="0"/>
                          <a:cs typeface="inherit"/>
                        </a:rPr>
                        <a:t>Бюджетная классификация Российской Федерации является группировкой доходов, расходов и источников финансирования дефицитов бюджетов бюджетной системы Российской Федерации, используемой для составления и исполнения бюджетов, а также группировкой доходов, расходов и источников финансирования дефицитов бюджетов и (или) операций сектора государственного управления, используемой для ведения бюджетного (бухгалтерского) учета, составления бюджетной (бухгалтерской) и иной финансовой отчетности, обеспечивающей сопоставимость показателей бюджетов бюджетной системы Российской Федерации.</a:t>
                      </a:r>
                      <a:endParaRPr kumimoji="0" lang="ru-RU" sz="1000" b="0" i="1" u="none" strike="noStrike" cap="none" normalizeH="0" baseline="0" smtClean="0">
                        <a:ln>
                          <a:noFill/>
                        </a:ln>
                        <a:solidFill>
                          <a:schemeClr val="tx1"/>
                        </a:solidFill>
                        <a:effectLst/>
                        <a:latin typeface="inherit"/>
                        <a:ea typeface="Calibri" pitchFamily="34" charset="0"/>
                        <a:cs typeface="inherit"/>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Группировка доходов, расходов и источников финансирования дефицитов бюджетов по различным направлениям, применяемая при составлении, исполнении бюджетов и формирования отчетности.</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horzOverflow="overflow">
                    <a:lnL>
                      <a:noFill/>
                    </a:lnL>
                    <a:lnR>
                      <a:noFill/>
                    </a:lnR>
                    <a:lnT>
                      <a:noFill/>
                    </a:lnT>
                    <a:lnB>
                      <a:noFill/>
                    </a:lnB>
                    <a:lnTlToBr>
                      <a:noFill/>
                    </a:lnTlToBr>
                    <a:lnBlToTr>
                      <a:noFill/>
                    </a:lnBlToTr>
                    <a:noFill/>
                  </a:tcPr>
                </a:tc>
              </a:tr>
            </a:tbl>
          </a:graphicData>
        </a:graphic>
      </p:graphicFrame>
      <p:sp>
        <p:nvSpPr>
          <p:cNvPr id="112653" name="Rectangle 2"/>
          <p:cNvSpPr>
            <a:spLocks noChangeArrowheads="1"/>
          </p:cNvSpPr>
          <p:nvPr/>
        </p:nvSpPr>
        <p:spPr bwMode="auto">
          <a:xfrm>
            <a:off x="-357188" y="1614488"/>
            <a:ext cx="9144001" cy="457200"/>
          </a:xfrm>
          <a:prstGeom prst="rect">
            <a:avLst/>
          </a:prstGeom>
          <a:noFill/>
          <a:ln w="9525">
            <a:noFill/>
            <a:miter lim="800000"/>
            <a:headEnd/>
            <a:tailEnd/>
          </a:ln>
        </p:spPr>
        <p:txBody>
          <a:bodyPr wrap="none" anchor="ctr">
            <a:spAutoFit/>
          </a:bodyPr>
          <a:lstStyle/>
          <a:p>
            <a:pPr indent="342900"/>
            <a:r>
              <a:rPr lang="ru-RU" sz="900">
                <a:solidFill>
                  <a:srgbClr val="000000"/>
                </a:solidFill>
                <a:latin typeface="inherit"/>
                <a:ea typeface="Times New Roman" pitchFamily="18" charset="0"/>
                <a:cs typeface="Segoe UI" pitchFamily="34" charset="0"/>
                <a:hlinkClick r:id="rId2"/>
              </a:rPr>
              <a:t>Бюджетная классификация</a:t>
            </a:r>
            <a:endParaRPr lang="ru-RU">
              <a:ea typeface="Times New Roman" pitchFamily="18" charset="0"/>
              <a:cs typeface="Arial" charset="0"/>
            </a:endParaRPr>
          </a:p>
        </p:txBody>
      </p:sp>
      <p:graphicFrame>
        <p:nvGraphicFramePr>
          <p:cNvPr id="8" name="Таблица 7"/>
          <p:cNvGraphicFramePr>
            <a:graphicFrameLocks noGrp="1"/>
          </p:cNvGraphicFramePr>
          <p:nvPr/>
        </p:nvGraphicFramePr>
        <p:xfrm>
          <a:off x="71438" y="3910013"/>
          <a:ext cx="9072562" cy="1060704"/>
        </p:xfrm>
        <a:graphic>
          <a:graphicData uri="http://schemas.openxmlformats.org/drawingml/2006/table">
            <a:tbl>
              <a:tblPr/>
              <a:tblGrid>
                <a:gridCol w="4535487"/>
                <a:gridCol w="4537075"/>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Документ, который составляется и ведется главным распорядителем бюджетных средств (главным администратором источников финансирования дефицита бюджета) в соответствии с Бюджетным Кодексом в целях исполнения бюджета по расходам (источникам финансирования дефицита бюджета).</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Документ, который составляется и ведется главным распорядителем бюджетных средств и главным администратором источников финансирования дефицита бюджета в целях исполнения бюджета по расходам и источникам финансирования дефицита бюджета.</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2659" name="Rectangle 3"/>
          <p:cNvSpPr>
            <a:spLocks noChangeArrowheads="1"/>
          </p:cNvSpPr>
          <p:nvPr/>
        </p:nvSpPr>
        <p:spPr bwMode="auto">
          <a:xfrm>
            <a:off x="0" y="3543300"/>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Бюджетная роспись</a:t>
            </a:r>
            <a:endParaRPr lang="ru-RU">
              <a:ea typeface="Times New Roman" pitchFamily="18" charset="0"/>
              <a:cs typeface="Arial" charset="0"/>
            </a:endParaRPr>
          </a:p>
        </p:txBody>
      </p:sp>
      <p:graphicFrame>
        <p:nvGraphicFramePr>
          <p:cNvPr id="10" name="Таблица 9"/>
          <p:cNvGraphicFramePr>
            <a:graphicFrameLocks noGrp="1"/>
          </p:cNvGraphicFramePr>
          <p:nvPr/>
        </p:nvGraphicFramePr>
        <p:xfrm>
          <a:off x="71438" y="5184775"/>
          <a:ext cx="9072562" cy="587502"/>
        </p:xfrm>
        <a:graphic>
          <a:graphicData uri="http://schemas.openxmlformats.org/drawingml/2006/table">
            <a:tbl>
              <a:tblPr/>
              <a:tblGrid>
                <a:gridCol w="4535487"/>
                <a:gridCol w="4537075"/>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Предельные объемы денежных средств, предусмотренных в соответствующем финансовом году для исполнения бюджетных обязательств.</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Денежные средства, предусмотренные законом (решением) о бюджете, направленные на различные виды расходов.</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2665" name="Rectangle 4"/>
          <p:cNvSpPr>
            <a:spLocks noChangeArrowheads="1"/>
          </p:cNvSpPr>
          <p:nvPr/>
        </p:nvSpPr>
        <p:spPr bwMode="auto">
          <a:xfrm>
            <a:off x="0" y="4857750"/>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Бюджетные ассигнования</a:t>
            </a:r>
            <a:endParaRPr lang="ru-RU">
              <a:ea typeface="Times New Roman" pitchFamily="18" charset="0"/>
              <a:cs typeface="Arial" charset="0"/>
            </a:endParaRPr>
          </a:p>
        </p:txBody>
      </p:sp>
      <p:graphicFrame>
        <p:nvGraphicFramePr>
          <p:cNvPr id="12" name="Таблица 11"/>
          <p:cNvGraphicFramePr>
            <a:graphicFrameLocks noGrp="1"/>
          </p:cNvGraphicFramePr>
          <p:nvPr/>
        </p:nvGraphicFramePr>
        <p:xfrm>
          <a:off x="71438" y="6127750"/>
          <a:ext cx="9072562" cy="587502"/>
        </p:xfrm>
        <a:graphic>
          <a:graphicData uri="http://schemas.openxmlformats.org/drawingml/2006/table">
            <a:tbl>
              <a:tblPr/>
              <a:tblGrid>
                <a:gridCol w="4535487"/>
                <a:gridCol w="4537075"/>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Расходные обязательства, подлежащие исполнению в соответствующем финансовом году.</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Обязательства, предусмотренные законом (решением) о бюджете, подлежащие исполнению в соответствующем финансовом году.</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2671" name="Rectangle 5"/>
          <p:cNvSpPr>
            <a:spLocks noChangeArrowheads="1"/>
          </p:cNvSpPr>
          <p:nvPr/>
        </p:nvSpPr>
        <p:spPr bwMode="auto">
          <a:xfrm>
            <a:off x="0" y="5686425"/>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Бюджетные обязательства</a:t>
            </a:r>
            <a:endParaRPr lang="ru-RU">
              <a:ea typeface="Times New Roman" pitchFamily="18" charset="0"/>
              <a:cs typeface="Arial" charset="0"/>
            </a:endParaRPr>
          </a:p>
        </p:txBody>
      </p:sp>
      <p:sp>
        <p:nvSpPr>
          <p:cNvPr id="14" name="TextBox 13"/>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3</a:t>
            </a:r>
            <a:endParaRPr lang="ru-RU" sz="1600" b="1" dirty="0">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57877" name="Group 181"/>
          <p:cNvGraphicFramePr>
            <a:graphicFrameLocks noGrp="1"/>
          </p:cNvGraphicFramePr>
          <p:nvPr/>
        </p:nvGraphicFramePr>
        <p:xfrm>
          <a:off x="107950" y="188913"/>
          <a:ext cx="8785225" cy="6118575"/>
        </p:xfrm>
        <a:graphic>
          <a:graphicData uri="http://schemas.openxmlformats.org/drawingml/2006/table">
            <a:tbl>
              <a:tblPr/>
              <a:tblGrid>
                <a:gridCol w="3168650"/>
                <a:gridCol w="962025"/>
                <a:gridCol w="752475"/>
                <a:gridCol w="752475"/>
                <a:gridCol w="754063"/>
                <a:gridCol w="752475"/>
                <a:gridCol w="752475"/>
                <a:gridCol w="890587"/>
              </a:tblGrid>
              <a:tr h="23951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Прогноз</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7903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67155">
                <a:tc gridSpan="8">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Сельское хозяйство</a:t>
                      </a:r>
                    </a:p>
                  </a:txBody>
                  <a:tcPr marL="7312" marR="7312" marT="7312"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348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Выпуск продукции сельского хозяйства                                                                                                                                                                                         (в хозяйствах всех категорий)</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67155">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25241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действующих ценах   </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млрд руб.</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220,7</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221,1</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235,4</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251,2</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265,6</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47903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                                              в сопоставимых ценах</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108,5</a:t>
                      </a:r>
                    </a:p>
                  </a:txBody>
                  <a:tcPr marL="7312" marR="7312" marT="7312" marB="0" anchor="ctr" horzOverflow="overflow">
                    <a:lnL>
                      <a:noFill/>
                    </a:lnL>
                    <a:lnR>
                      <a:noFill/>
                    </a:lnR>
                    <a:lnT>
                      <a:noFill/>
                    </a:lnT>
                    <a:lnB>
                      <a:noFill/>
                    </a:lnB>
                    <a:lnTlToBr>
                      <a:noFill/>
                    </a:lnTlToBr>
                    <a:lnBlToTr>
                      <a:noFill/>
                    </a:lnBlToTr>
                    <a:noFill/>
                  </a:tcPr>
                </a:tc>
              </a:tr>
              <a:tr h="267155">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Инновационное развитие</a:t>
                      </a:r>
                    </a:p>
                  </a:txBody>
                  <a:tcPr marL="7312" marR="7312" marT="7312" marB="0" anchor="ctr"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0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Удельный вес инновационной продукции в общем объеме отгруженной продукции</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 </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5,2</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5,3</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39761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Доля внутренних затрат на исследования и разработки в валовом региональном продукте</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 </a:t>
                      </a:r>
                    </a:p>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0,30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0,40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0,45</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0,50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0,70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89264">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67155">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Инвестиции</a:t>
                      </a:r>
                    </a:p>
                  </a:txBody>
                  <a:tcPr marL="7312" marR="7312" marT="7312" marB="0" anchor="ctr"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4299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Инвестиции в основной капитал за счет всех источников финансирования                                                      в действующих ценах </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rPr>
                        <a:t>млрд</a:t>
                      </a:r>
                      <a:r>
                        <a:rPr kumimoji="0" lang="ru-RU" sz="1100" b="0" i="0" u="none" strike="noStrike" cap="none" normalizeH="0" baseline="0" dirty="0" smtClean="0">
                          <a:ln>
                            <a:noFill/>
                          </a:ln>
                          <a:solidFill>
                            <a:schemeClr val="tx1"/>
                          </a:solidFill>
                          <a:effectLst/>
                          <a:latin typeface="Times New Roman" pitchFamily="18" charset="0"/>
                        </a:rPr>
                        <a:t> руб.</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146,4</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150,3</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152,8</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157,3</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164,2</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43113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в % к предыдущему году в сопоставимых ценах</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113,7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104,3</a:t>
                      </a:r>
                    </a:p>
                  </a:txBody>
                  <a:tcPr marL="7312" marR="7312" marT="7312" marB="0" anchor="ctr" horzOverflow="overflow">
                    <a:lnL>
                      <a:noFill/>
                    </a:lnL>
                    <a:lnR>
                      <a:noFill/>
                    </a:lnR>
                    <a:lnT>
                      <a:noFill/>
                    </a:lnT>
                    <a:lnB>
                      <a:noFill/>
                    </a:lnB>
                    <a:lnTlToBr>
                      <a:noFill/>
                    </a:lnTlToBr>
                    <a:lnBlToTr>
                      <a:noFill/>
                    </a:lnBlToTr>
                    <a:noFill/>
                  </a:tcPr>
                </a:tc>
              </a:tr>
              <a:tr h="43113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Объем инвестиций в основной капитал в действующих ценах в расчете на душу населения</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тыс.руб.</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94,5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96,9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98,4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111,5</a:t>
                      </a:r>
                    </a:p>
                  </a:txBody>
                  <a:tcPr marL="7312" marR="7312" marT="7312" marB="0" anchor="ctr"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30</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57877" name="Group 181"/>
          <p:cNvGraphicFramePr>
            <a:graphicFrameLocks noGrp="1"/>
          </p:cNvGraphicFramePr>
          <p:nvPr/>
        </p:nvGraphicFramePr>
        <p:xfrm>
          <a:off x="142844" y="188913"/>
          <a:ext cx="8750331" cy="6509872"/>
        </p:xfrm>
        <a:graphic>
          <a:graphicData uri="http://schemas.openxmlformats.org/drawingml/2006/table">
            <a:tbl>
              <a:tblPr/>
              <a:tblGrid>
                <a:gridCol w="3133756"/>
                <a:gridCol w="962025"/>
                <a:gridCol w="752475"/>
                <a:gridCol w="752475"/>
                <a:gridCol w="754063"/>
                <a:gridCol w="752475"/>
                <a:gridCol w="752475"/>
                <a:gridCol w="890587"/>
              </a:tblGrid>
              <a:tr h="225571">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Прогноз</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5114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51598">
                <a:tc gridSpan="8">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Производство продукции в натуральном выражении</a:t>
                      </a:r>
                    </a:p>
                  </a:txBody>
                  <a:tcPr marL="7312" marR="7312" marT="7312"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0949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Концентрат железорудный</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тыс.тонн</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38571,9</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39499,7</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40452,3</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41315,8</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42141,5</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5159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109,3</a:t>
                      </a:r>
                    </a:p>
                  </a:txBody>
                  <a:tcPr marL="7312" marR="7312" marT="7312" marB="0" anchor="ctr" horzOverflow="overflow">
                    <a:lnL>
                      <a:noFill/>
                    </a:lnL>
                    <a:lnR>
                      <a:noFill/>
                    </a:lnR>
                    <a:lnT>
                      <a:noFill/>
                    </a:lnT>
                    <a:lnB>
                      <a:noFill/>
                    </a:lnB>
                    <a:lnTlToBr>
                      <a:noFill/>
                    </a:lnTlToBr>
                    <a:lnBlToTr>
                      <a:noFill/>
                    </a:lnBlToTr>
                    <a:noFill/>
                  </a:tcPr>
                </a:tc>
              </a:tr>
              <a:tr h="36479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Окатыши железорудные (окисленные)</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0" lang="ru-RU" sz="11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тыс.тонн</a:t>
                      </a:r>
                    </a:p>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12833,8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13264,5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17186,0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18200,0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19200,0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27282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129,6</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149,6</a:t>
                      </a:r>
                    </a:p>
                  </a:txBody>
                  <a:tcPr marL="7312" marR="7312" marT="7312" marB="0" anchor="ctr" horzOverflow="overflow">
                    <a:lnL>
                      <a:noFill/>
                    </a:lnL>
                    <a:lnR>
                      <a:noFill/>
                    </a:lnR>
                    <a:lnT>
                      <a:noFill/>
                    </a:lnT>
                    <a:lnB>
                      <a:noFill/>
                    </a:lnB>
                    <a:lnTlToBr>
                      <a:noFill/>
                    </a:lnTlToBr>
                    <a:lnBlToTr>
                      <a:noFill/>
                    </a:lnBlToTr>
                    <a:noFill/>
                  </a:tcPr>
                </a:tc>
              </a:tr>
              <a:tr h="42118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Кирпич керамический </a:t>
                      </a:r>
                      <a:r>
                        <a:rPr kumimoji="0" lang="ru-RU" sz="1100" b="1" i="0" u="none" strike="noStrike" cap="none" normalizeH="0" baseline="0" dirty="0" err="1" smtClean="0">
                          <a:ln>
                            <a:noFill/>
                          </a:ln>
                          <a:solidFill>
                            <a:schemeClr val="tx1"/>
                          </a:solidFill>
                          <a:effectLst/>
                          <a:latin typeface="Times New Roman" pitchFamily="18" charset="0"/>
                        </a:rPr>
                        <a:t>неогнеупорный</a:t>
                      </a:r>
                      <a:r>
                        <a:rPr kumimoji="0" lang="ru-RU" sz="1100" b="1" i="0" u="none" strike="noStrike" cap="none" normalizeH="0" baseline="0" dirty="0" smtClean="0">
                          <a:ln>
                            <a:noFill/>
                          </a:ln>
                          <a:solidFill>
                            <a:schemeClr val="tx1"/>
                          </a:solidFill>
                          <a:effectLst/>
                          <a:latin typeface="Times New Roman" pitchFamily="18" charset="0"/>
                        </a:rPr>
                        <a:t> строительный</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млн. </a:t>
                      </a:r>
                      <a:r>
                        <a:rPr kumimoji="0" lang="ru-RU" sz="1100" b="0" i="0" u="none" strike="noStrike" cap="none" normalizeH="0" baseline="0" dirty="0" err="1" smtClean="0">
                          <a:ln>
                            <a:noFill/>
                          </a:ln>
                          <a:solidFill>
                            <a:schemeClr val="tx1"/>
                          </a:solidFill>
                          <a:effectLst/>
                          <a:latin typeface="Times New Roman" pitchFamily="18" charset="0"/>
                        </a:rPr>
                        <a:t>усл</a:t>
                      </a:r>
                      <a:r>
                        <a:rPr kumimoji="0" lang="ru-RU" sz="1100" b="0" i="0" u="none" strike="noStrike" cap="none" normalizeH="0" baseline="0" dirty="0" smtClean="0">
                          <a:ln>
                            <a:noFill/>
                          </a:ln>
                          <a:solidFill>
                            <a:schemeClr val="tx1"/>
                          </a:solidFill>
                          <a:effectLst/>
                          <a:latin typeface="Times New Roman" pitchFamily="18" charset="0"/>
                        </a:rPr>
                        <a:t>. </a:t>
                      </a:r>
                      <a:r>
                        <a:rPr kumimoji="0" lang="ru-RU" sz="1100" b="0" i="0" u="none" strike="noStrike" cap="none" normalizeH="0" baseline="0" dirty="0" err="1" smtClean="0">
                          <a:ln>
                            <a:noFill/>
                          </a:ln>
                          <a:solidFill>
                            <a:schemeClr val="tx1"/>
                          </a:solidFill>
                          <a:effectLst/>
                          <a:latin typeface="Times New Roman" pitchFamily="18" charset="0"/>
                        </a:rPr>
                        <a:t>кирп</a:t>
                      </a: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155,2</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150,0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170,0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180,0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190,0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0183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92,1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96,6</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113,3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105,6</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122,4</a:t>
                      </a:r>
                    </a:p>
                  </a:txBody>
                  <a:tcPr marL="7312" marR="7312" marT="7312" marB="0" anchor="ctr" horzOverflow="overflow">
                    <a:lnL>
                      <a:noFill/>
                    </a:lnL>
                    <a:lnR>
                      <a:noFill/>
                    </a:lnR>
                    <a:lnT>
                      <a:noFill/>
                    </a:lnT>
                    <a:lnB>
                      <a:noFill/>
                    </a:lnB>
                    <a:lnTlToBr>
                      <a:noFill/>
                    </a:lnTlToBr>
                    <a:lnBlToTr>
                      <a:noFill/>
                    </a:lnBlToTr>
                    <a:noFill/>
                  </a:tcPr>
                </a:tc>
              </a:tr>
              <a:tr h="27242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Мясо и субпродукты пищевые домашней птицы</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тыс.тонн</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689,8</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635,0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640,0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645,0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650,0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7242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92,1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94,2</a:t>
                      </a:r>
                    </a:p>
                  </a:txBody>
                  <a:tcPr marL="7312" marR="7312" marT="7312" marB="0" anchor="ctr" horzOverflow="overflow">
                    <a:lnL>
                      <a:noFill/>
                    </a:lnL>
                    <a:lnR>
                      <a:noFill/>
                    </a:lnR>
                    <a:lnT>
                      <a:noFill/>
                    </a:lnT>
                    <a:lnB>
                      <a:noFill/>
                    </a:lnB>
                    <a:lnTlToBr>
                      <a:noFill/>
                    </a:lnTlToBr>
                    <a:lnBlToTr>
                      <a:noFill/>
                    </a:lnBlToTr>
                    <a:noFill/>
                  </a:tcPr>
                </a:tc>
              </a:tr>
              <a:tr h="48558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Цельномолочная продукция</a:t>
                      </a:r>
                    </a:p>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 (в пересчете на молоко)</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тыс.тонн</a:t>
                      </a:r>
                    </a:p>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281,0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300,0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303,0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305,0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307,0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8448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106,8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109,3</a:t>
                      </a:r>
                    </a:p>
                  </a:txBody>
                  <a:tcPr marL="7312" marR="7312" marT="7312" marB="0" anchor="ctr" horzOverflow="overflow">
                    <a:lnL>
                      <a:noFill/>
                    </a:lnL>
                    <a:lnR>
                      <a:noFill/>
                    </a:lnR>
                    <a:lnT>
                      <a:noFill/>
                    </a:lnT>
                    <a:lnB>
                      <a:noFill/>
                    </a:lnB>
                    <a:lnTlToBr>
                      <a:noFill/>
                    </a:lnTlToBr>
                    <a:lnBlToTr>
                      <a:noFill/>
                    </a:lnBlToTr>
                    <a:noFill/>
                  </a:tcPr>
                </a:tc>
              </a:tr>
              <a:tr h="575379">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Производство основных видов сельскохозяйственной продукции</a:t>
                      </a: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4060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Зерно (в весе после доработки)</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тыс.тонн</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3129,7</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3204,2</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3250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3300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3300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40602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88,8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105,4</a:t>
                      </a:r>
                    </a:p>
                  </a:txBody>
                  <a:tcPr marL="7312" marR="7312" marT="7312" marB="0" anchor="ctr" horzOverflow="overflow">
                    <a:lnL>
                      <a:noFill/>
                    </a:lnL>
                    <a:lnR>
                      <a:noFill/>
                    </a:lnR>
                    <a:lnT>
                      <a:noFill/>
                    </a:lnT>
                    <a:lnB>
                      <a:noFill/>
                    </a:lnB>
                    <a:lnTlToBr>
                      <a:noFill/>
                    </a:lnTlToBr>
                    <a:lnBlToTr>
                      <a:noFill/>
                    </a:lnBlToTr>
                    <a:noFill/>
                  </a:tcPr>
                </a:tc>
              </a:tr>
              <a:tr h="40602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Сахарная свекла (фабричная)</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тыс.тонн</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2737,5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3600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3600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3600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3600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40602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97,3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131,5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131,5</a:t>
                      </a:r>
                    </a:p>
                  </a:txBody>
                  <a:tcPr marL="7312" marR="7312" marT="7312" marB="0" anchor="ctr"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solidFill>
                  <a:prstClr val="black"/>
                </a:solidFill>
                <a:latin typeface="Times New Roman" pitchFamily="18" charset="0"/>
                <a:cs typeface="Times New Roman" pitchFamily="18" charset="0"/>
              </a:rPr>
              <a:t>31</a:t>
            </a:r>
            <a:endParaRPr lang="ru-RU" sz="1600" b="1"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57877" name="Group 181"/>
          <p:cNvGraphicFramePr>
            <a:graphicFrameLocks noGrp="1"/>
          </p:cNvGraphicFramePr>
          <p:nvPr/>
        </p:nvGraphicFramePr>
        <p:xfrm>
          <a:off x="107950" y="188913"/>
          <a:ext cx="8785225" cy="6639754"/>
        </p:xfrm>
        <a:graphic>
          <a:graphicData uri="http://schemas.openxmlformats.org/drawingml/2006/table">
            <a:tbl>
              <a:tblPr/>
              <a:tblGrid>
                <a:gridCol w="3168650"/>
                <a:gridCol w="962025"/>
                <a:gridCol w="752475"/>
                <a:gridCol w="752475"/>
                <a:gridCol w="754063"/>
                <a:gridCol w="752475"/>
                <a:gridCol w="752475"/>
                <a:gridCol w="890587"/>
              </a:tblGrid>
              <a:tr h="258352">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Прогноз</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51670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88161">
                <a:tc gridSpan="8">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sz="1100" b="1" i="0" u="none" strike="noStrike" cap="none" normalizeH="0" baseline="0" dirty="0" smtClean="0">
                          <a:ln>
                            <a:noFill/>
                          </a:ln>
                          <a:solidFill>
                            <a:schemeClr val="tx1"/>
                          </a:solidFill>
                          <a:effectLst/>
                          <a:latin typeface="Times New Roman" pitchFamily="18" charset="0"/>
                        </a:rPr>
                        <a:t>Производство основных видов сельскохозяйственной продукции</a:t>
                      </a:r>
                    </a:p>
                  </a:txBody>
                  <a:tcPr marL="7312" marR="7312" marT="7312"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6900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Молоко</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тыс.тонн</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531,5</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533,0</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540,9</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548,9</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556,9</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28816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97,7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104,8</a:t>
                      </a:r>
                    </a:p>
                  </a:txBody>
                  <a:tcPr marL="7312" marR="7312" marT="7312" marB="0" anchor="ctr" horzOverflow="overflow">
                    <a:lnL>
                      <a:noFill/>
                    </a:lnL>
                    <a:lnR>
                      <a:noFill/>
                    </a:lnR>
                    <a:lnT>
                      <a:noFill/>
                    </a:lnT>
                    <a:lnB>
                      <a:noFill/>
                    </a:lnB>
                    <a:lnTlToBr>
                      <a:noFill/>
                    </a:lnTlToBr>
                    <a:lnBlToTr>
                      <a:noFill/>
                    </a:lnBlToTr>
                    <a:noFill/>
                  </a:tcPr>
                </a:tc>
              </a:tr>
              <a:tr h="3645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Яйца</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тыс.тонн</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1477,4</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1551,3</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1600,0</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1700,0</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1700,0</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w="12700" cmpd="sng">
                      <a:noFill/>
                      <a:prstDash val="solid"/>
                    </a:lnB>
                    <a:lnTlToBr>
                      <a:noFill/>
                    </a:lnTlToBr>
                    <a:lnBlToTr>
                      <a:noFill/>
                    </a:lnBlToTr>
                    <a:noFill/>
                  </a:tcPr>
                </a:tc>
              </a:tr>
              <a:tr h="28816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113,6</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105,0</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103,1</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106,3</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115,1</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195403">
                <a:tc gridSpan="8">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r>
              <a:tr h="292123">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Строительство</a:t>
                      </a: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54032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Объем выполненных работ по виду деятельности «Строительство» в действующих ценах</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млрд.руб.</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62,0</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53,5</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55,6</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58,9</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62,9</a:t>
                      </a:r>
                    </a:p>
                  </a:txBody>
                  <a:tcPr marL="7312" marR="7312" marT="7312" marB="0" anchor="b" horzOverflow="overflow">
                    <a:lnL>
                      <a:noFill/>
                    </a:lnL>
                    <a:lnR>
                      <a:noFill/>
                    </a:lnR>
                    <a:lnT>
                      <a:noFill/>
                    </a:lnT>
                    <a:lnB w="12700" cmpd="sng">
                      <a:noFill/>
                      <a:prstDash val="soli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w="12700" cmpd="sng">
                      <a:noFill/>
                      <a:prstDash val="solid"/>
                    </a:lnB>
                    <a:lnTlToBr>
                      <a:noFill/>
                    </a:lnTlToBr>
                    <a:lnBlToTr>
                      <a:noFill/>
                    </a:lnBlToTr>
                    <a:noFill/>
                  </a:tcPr>
                </a:tc>
              </a:tr>
              <a:tr h="28816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 в сопоставимых ценах</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100,1</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85,0</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102,0</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103,0</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89,3</a:t>
                      </a:r>
                    </a:p>
                  </a:txBody>
                  <a:tcPr marL="7312" marR="7312" marT="7312"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58911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Ввод в эксплуатацию жилых домов за счёт всех источников финансирования</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Тыс.кв.м. общей площади</a:t>
                      </a:r>
                    </a:p>
                  </a:txBody>
                  <a:tcPr marL="7312" marR="7312" marT="7312" marB="0" anchor="b" horzOverflow="overflow">
                    <a:lnL>
                      <a:noFill/>
                    </a:lnL>
                    <a:lnR>
                      <a:noFill/>
                    </a:lnR>
                    <a:lnT w="12700" cmpd="sng">
                      <a:noFill/>
                      <a:prstDash val="soli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1554,9</a:t>
                      </a:r>
                    </a:p>
                  </a:txBody>
                  <a:tcPr marL="7312" marR="7312" marT="7312" marB="0" anchor="b" horzOverflow="overflow">
                    <a:lnL>
                      <a:noFill/>
                    </a:lnL>
                    <a:lnR>
                      <a:noFill/>
                    </a:lnR>
                    <a:lnT w="12700" cmpd="sng">
                      <a:noFill/>
                      <a:prstDash val="soli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1350,0</a:t>
                      </a:r>
                    </a:p>
                  </a:txBody>
                  <a:tcPr marL="7312" marR="7312" marT="7312" marB="0" anchor="b" horzOverflow="overflow">
                    <a:lnL>
                      <a:noFill/>
                    </a:lnL>
                    <a:lnR>
                      <a:noFill/>
                    </a:lnR>
                    <a:lnT w="12700" cmpd="sng">
                      <a:noFill/>
                      <a:prstDash val="soli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1400,0</a:t>
                      </a:r>
                    </a:p>
                  </a:txBody>
                  <a:tcPr marL="7312" marR="7312" marT="7312" marB="0" anchor="b" horzOverflow="overflow">
                    <a:lnL>
                      <a:noFill/>
                    </a:lnL>
                    <a:lnR>
                      <a:noFill/>
                    </a:lnR>
                    <a:lnT w="12700" cmpd="sng">
                      <a:noFill/>
                      <a:prstDash val="soli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1450,0</a:t>
                      </a:r>
                    </a:p>
                  </a:txBody>
                  <a:tcPr marL="7312" marR="7312" marT="7312" marB="0" anchor="b" horzOverflow="overflow">
                    <a:lnL>
                      <a:noFill/>
                    </a:lnL>
                    <a:lnR>
                      <a:noFill/>
                    </a:lnR>
                    <a:lnT w="12700" cmpd="sng">
                      <a:noFill/>
                      <a:prstDash val="soli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1500,0</a:t>
                      </a:r>
                    </a:p>
                  </a:txBody>
                  <a:tcPr marL="7312" marR="7312" marT="7312" marB="0" anchor="b" horzOverflow="overflow">
                    <a:lnL>
                      <a:noFill/>
                    </a:lnL>
                    <a:lnR>
                      <a:noFill/>
                    </a:lnR>
                    <a:lnT w="12700" cmpd="sng">
                      <a:noFill/>
                      <a:prstDash val="soli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w="12700" cmpd="sng">
                      <a:noFill/>
                      <a:prstDash val="solid"/>
                    </a:lnT>
                    <a:lnB>
                      <a:noFill/>
                    </a:lnB>
                    <a:lnTlToBr>
                      <a:noFill/>
                    </a:lnTlToBr>
                    <a:lnBlToTr>
                      <a:noFill/>
                    </a:lnBlToTr>
                    <a:noFill/>
                  </a:tcPr>
                </a:tc>
              </a:tr>
              <a:tr h="2936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86,8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103,6</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96,5</a:t>
                      </a:r>
                    </a:p>
                  </a:txBody>
                  <a:tcPr marL="7312" marR="7312" marT="7312" marB="0" anchor="ctr" horzOverflow="overflow">
                    <a:lnL>
                      <a:noFill/>
                    </a:lnL>
                    <a:lnR>
                      <a:noFill/>
                    </a:lnR>
                    <a:lnT>
                      <a:noFill/>
                    </a:lnT>
                    <a:lnB>
                      <a:noFill/>
                    </a:lnB>
                    <a:lnTlToBr>
                      <a:noFill/>
                    </a:lnTlToBr>
                    <a:lnBlToTr>
                      <a:noFill/>
                    </a:lnBlToTr>
                    <a:noFill/>
                  </a:tcPr>
                </a:tc>
              </a:tr>
              <a:tr h="55130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1" u="none" strike="noStrike" cap="none" normalizeH="0" baseline="0" dirty="0" smtClean="0">
                          <a:ln>
                            <a:noFill/>
                          </a:ln>
                          <a:solidFill>
                            <a:schemeClr val="tx1"/>
                          </a:solidFill>
                          <a:effectLst/>
                          <a:latin typeface="Times New Roman" pitchFamily="18" charset="0"/>
                        </a:rPr>
                        <a:t>В том числе населением за счет собственных и заемных средств</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1" u="none" strike="noStrike" cap="none" normalizeH="0" baseline="0" dirty="0" smtClean="0">
                          <a:ln>
                            <a:noFill/>
                          </a:ln>
                          <a:solidFill>
                            <a:schemeClr val="tx1"/>
                          </a:solidFill>
                          <a:effectLst/>
                          <a:latin typeface="Times New Roman" pitchFamily="18" charset="0"/>
                        </a:rPr>
                        <a:t>Тыс.кв.м. общей площади</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1" u="none" strike="noStrike" cap="none" normalizeH="0" baseline="0" dirty="0" smtClean="0">
                          <a:ln>
                            <a:noFill/>
                          </a:ln>
                          <a:solidFill>
                            <a:schemeClr val="tx1"/>
                          </a:solidFill>
                          <a:effectLst/>
                          <a:latin typeface="Times New Roman" pitchFamily="18" charset="0"/>
                        </a:rPr>
                        <a:t>1251,8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1" u="none" strike="noStrike" cap="none" normalizeH="0" baseline="0" dirty="0" smtClean="0">
                          <a:ln>
                            <a:noFill/>
                          </a:ln>
                          <a:solidFill>
                            <a:schemeClr val="tx1"/>
                          </a:solidFill>
                          <a:effectLst/>
                          <a:latin typeface="Times New Roman" pitchFamily="18" charset="0"/>
                        </a:rPr>
                        <a:t>1200,0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1" u="none" strike="noStrike" cap="none" normalizeH="0" baseline="0" dirty="0" smtClean="0">
                          <a:ln>
                            <a:noFill/>
                          </a:ln>
                          <a:solidFill>
                            <a:schemeClr val="tx1"/>
                          </a:solidFill>
                          <a:effectLst/>
                          <a:latin typeface="Times New Roman" pitchFamily="18" charset="0"/>
                        </a:rPr>
                        <a:t>1145,0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1" u="none" strike="noStrike" cap="none" normalizeH="0" baseline="0" dirty="0" smtClean="0">
                          <a:ln>
                            <a:noFill/>
                          </a:ln>
                          <a:solidFill>
                            <a:schemeClr val="tx1"/>
                          </a:solidFill>
                          <a:effectLst/>
                          <a:latin typeface="Times New Roman" pitchFamily="18" charset="0"/>
                        </a:rPr>
                        <a:t>1150,0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1" u="none" strike="noStrike" cap="none" normalizeH="0" baseline="0" dirty="0" smtClean="0">
                          <a:ln>
                            <a:noFill/>
                          </a:ln>
                          <a:solidFill>
                            <a:schemeClr val="tx1"/>
                          </a:solidFill>
                          <a:effectLst/>
                          <a:latin typeface="Times New Roman" pitchFamily="18" charset="0"/>
                        </a:rPr>
                        <a:t>1200,0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1"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228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116,0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95,9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95,4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100,4</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104,3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1" u="none" strike="noStrike" cap="none" normalizeH="0" baseline="0" dirty="0" smtClean="0">
                          <a:ln>
                            <a:noFill/>
                          </a:ln>
                          <a:solidFill>
                            <a:schemeClr val="tx1"/>
                          </a:solidFill>
                          <a:effectLst/>
                          <a:latin typeface="Times New Roman" pitchFamily="18" charset="0"/>
                        </a:rPr>
                        <a:t>95,9</a:t>
                      </a:r>
                    </a:p>
                  </a:txBody>
                  <a:tcPr marL="7312" marR="7312" marT="7312" marB="0" anchor="ctr" horzOverflow="overflow">
                    <a:lnL>
                      <a:noFill/>
                    </a:lnL>
                    <a:lnR>
                      <a:noFill/>
                    </a:lnR>
                    <a:lnT>
                      <a:noFill/>
                    </a:lnT>
                    <a:lnB>
                      <a:noFill/>
                    </a:lnB>
                    <a:lnTlToBr>
                      <a:noFill/>
                    </a:lnTlToBr>
                    <a:lnBlToTr>
                      <a:noFill/>
                    </a:lnBlToTr>
                    <a:noFill/>
                  </a:tcPr>
                </a:tc>
              </a:tr>
              <a:tr h="57451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Общая площадь жилых помещений, приходящаяся в среднем на одного жителя области (на конец года)</a:t>
                      </a:r>
                    </a:p>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кв.м.</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29,1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29,7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30,3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31,1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31,9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109,6</a:t>
                      </a:r>
                    </a:p>
                  </a:txBody>
                  <a:tcPr marL="7312" marR="7312" marT="7312" marB="0" anchor="ctr" horzOverflow="overflow">
                    <a:lnL>
                      <a:noFill/>
                    </a:lnL>
                    <a:lnR>
                      <a:noFill/>
                    </a:lnR>
                    <a:lnT>
                      <a:noFill/>
                    </a:lnT>
                    <a:lnB>
                      <a:noFill/>
                    </a:lnB>
                    <a:lnTlToBr>
                      <a:noFill/>
                    </a:lnTlToBr>
                    <a:lnBlToTr>
                      <a:noFill/>
                    </a:lnBlToTr>
                    <a:noFill/>
                  </a:tcPr>
                </a:tc>
              </a:tr>
              <a:tr h="36353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Объем финансирования программ дорожных работ общего пользования</a:t>
                      </a:r>
                    </a:p>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млн.руб.</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6491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8415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7500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7213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10122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155,9</a:t>
                      </a:r>
                    </a:p>
                  </a:txBody>
                  <a:tcPr marL="7312" marR="7312" marT="7312" marB="0" anchor="ctr"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solidFill>
                  <a:prstClr val="black"/>
                </a:solidFill>
                <a:latin typeface="Times New Roman" pitchFamily="18" charset="0"/>
                <a:cs typeface="Times New Roman" pitchFamily="18" charset="0"/>
              </a:rPr>
              <a:t>32</a:t>
            </a:r>
            <a:endParaRPr lang="ru-RU" sz="1600" b="1"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57877" name="Group 181"/>
          <p:cNvGraphicFramePr>
            <a:graphicFrameLocks noGrp="1"/>
          </p:cNvGraphicFramePr>
          <p:nvPr/>
        </p:nvGraphicFramePr>
        <p:xfrm>
          <a:off x="107950" y="188913"/>
          <a:ext cx="8785225" cy="6313519"/>
        </p:xfrm>
        <a:graphic>
          <a:graphicData uri="http://schemas.openxmlformats.org/drawingml/2006/table">
            <a:tbl>
              <a:tblPr/>
              <a:tblGrid>
                <a:gridCol w="3168650"/>
                <a:gridCol w="962025"/>
                <a:gridCol w="752475"/>
                <a:gridCol w="752475"/>
                <a:gridCol w="754063"/>
                <a:gridCol w="752475"/>
                <a:gridCol w="752475"/>
                <a:gridCol w="890587"/>
              </a:tblGrid>
              <a:tr h="253672">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Прогноз</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50734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7312" marR="7312" marT="731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82942">
                <a:tc gridSpan="8">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Строительство</a:t>
                      </a:r>
                    </a:p>
                  </a:txBody>
                  <a:tcPr marL="7312" marR="7312" marT="7312"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176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Строительство и реконструкция автодорог общего пользования с твердым покрытием</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км.</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86,0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90,3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42,8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37,7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90,7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105,5</a:t>
                      </a:r>
                    </a:p>
                  </a:txBody>
                  <a:tcPr marL="7312" marR="7312" marT="7312" marB="0" anchor="ctr" horzOverflow="overflow">
                    <a:lnL>
                      <a:noFill/>
                    </a:lnL>
                    <a:lnR>
                      <a:noFill/>
                    </a:lnR>
                    <a:lnT>
                      <a:noFill/>
                    </a:lnT>
                    <a:lnB>
                      <a:noFill/>
                    </a:lnB>
                    <a:lnTlToBr>
                      <a:noFill/>
                    </a:lnTlToBr>
                    <a:lnBlToTr>
                      <a:noFill/>
                    </a:lnBlToTr>
                    <a:noFill/>
                  </a:tcPr>
                </a:tc>
              </a:tr>
              <a:tr h="52961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Строительство и ремонт автодорог в населенных пунктах</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км.</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154,9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129,5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103,9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4,8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5073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Строительство подъездов к микрорайонам ИЖС и их обустройство</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км.</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289,3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277,1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227,1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200,0</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69,1</a:t>
                      </a:r>
                    </a:p>
                  </a:txBody>
                  <a:tcPr marL="7312" marR="7312" marT="7312" marB="0" anchor="ctr" horzOverflow="overflow">
                    <a:lnL>
                      <a:noFill/>
                    </a:lnL>
                    <a:lnR>
                      <a:noFill/>
                    </a:lnR>
                    <a:lnT>
                      <a:noFill/>
                    </a:lnT>
                    <a:lnB>
                      <a:noFill/>
                    </a:lnB>
                    <a:lnTlToBr>
                      <a:noFill/>
                    </a:lnTlToBr>
                    <a:lnBlToTr>
                      <a:noFill/>
                    </a:lnBlToTr>
                    <a:noFill/>
                  </a:tcPr>
                </a:tc>
              </a:tr>
              <a:tr h="47623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Капитальный ремонт автодорог общего пользования</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км.</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78,5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225,8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407,5</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168,7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220,8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в 2,8 раза</a:t>
                      </a:r>
                    </a:p>
                  </a:txBody>
                  <a:tcPr marL="7312" marR="7312" marT="7312" marB="0" anchor="ctr" horzOverflow="overflow">
                    <a:lnL>
                      <a:noFill/>
                    </a:lnL>
                    <a:lnR>
                      <a:noFill/>
                    </a:lnR>
                    <a:lnT>
                      <a:noFill/>
                    </a:lnT>
                    <a:lnB>
                      <a:noFill/>
                    </a:lnB>
                    <a:lnTlToBr>
                      <a:noFill/>
                    </a:lnTlToBr>
                    <a:lnBlToTr>
                      <a:noFill/>
                    </a:lnBlToTr>
                    <a:noFill/>
                  </a:tcPr>
                </a:tc>
              </a:tr>
              <a:tr h="47365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Доля дорог, соответствующих нормативным требованиям</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61,7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67,6</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74,2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77,2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80,1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185291">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306358">
                <a:tc gridSpan="8">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Финансы</a:t>
                      </a: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54788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Налогооблагаемая прибыль организаций области  - всего</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ru-RU" sz="1100" b="0" i="0" u="none" strike="noStrike" cap="none" normalizeH="0" baseline="0" dirty="0" smtClean="0">
                          <a:ln>
                            <a:noFill/>
                          </a:ln>
                          <a:solidFill>
                            <a:schemeClr val="tx1"/>
                          </a:solidFill>
                          <a:effectLst/>
                          <a:latin typeface="Times New Roman" pitchFamily="18" charset="0"/>
                        </a:rPr>
                        <a:t>млрд. руб.</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59,2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61,7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68,2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83,7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93,2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226979">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100,8</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104,2</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110,5</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122,7</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111,4</a:t>
                      </a: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1,6 раз</a:t>
                      </a:r>
                    </a:p>
                  </a:txBody>
                  <a:tcPr marL="7312" marR="7312" marT="7312" marB="0" anchor="b" horzOverflow="overflow">
                    <a:lnL>
                      <a:noFill/>
                    </a:lnL>
                    <a:lnR>
                      <a:noFill/>
                    </a:lnR>
                    <a:lnT>
                      <a:noFill/>
                    </a:lnT>
                    <a:lnB>
                      <a:noFill/>
                    </a:lnB>
                    <a:lnTlToBr>
                      <a:noFill/>
                    </a:lnTlToBr>
                    <a:lnBlToTr>
                      <a:noFill/>
                    </a:lnBlToTr>
                    <a:noFill/>
                  </a:tcPr>
                </a:tc>
              </a:tr>
              <a:tr h="85511">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b" horzOverflow="overflow">
                    <a:lnL>
                      <a:noFill/>
                    </a:lnL>
                    <a:lnR>
                      <a:noFill/>
                    </a:lnR>
                    <a:lnT>
                      <a:noFill/>
                    </a:lnT>
                    <a:lnB>
                      <a:noFill/>
                    </a:lnB>
                    <a:lnTlToBr>
                      <a:noFill/>
                    </a:lnTlToBr>
                    <a:lnBlToTr>
                      <a:noFill/>
                    </a:lnBlToTr>
                    <a:noFill/>
                  </a:tcPr>
                </a:tc>
              </a:tr>
              <a:tr h="302638">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Рынок труда</a:t>
                      </a: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r h="45660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Численность занятых в экономике (среднегодовая)</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тыс. чел.</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698,1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697,9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697,3</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696,8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696,2</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99,7</a:t>
                      </a:r>
                    </a:p>
                  </a:txBody>
                  <a:tcPr marL="7312" marR="7312" marT="7312" marB="0" anchor="ctr" horzOverflow="overflow">
                    <a:lnL>
                      <a:noFill/>
                    </a:lnL>
                    <a:lnR>
                      <a:noFill/>
                    </a:lnR>
                    <a:lnT>
                      <a:noFill/>
                    </a:lnT>
                    <a:lnB>
                      <a:noFill/>
                    </a:lnB>
                    <a:lnTlToBr>
                      <a:noFill/>
                    </a:lnTlToBr>
                    <a:lnBlToTr>
                      <a:noFill/>
                    </a:lnBlToTr>
                    <a:noFill/>
                  </a:tcPr>
                </a:tc>
              </a:tr>
              <a:tr h="45660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Уровень зарегистрированной безработицы в % от экономически активного населения </a:t>
                      </a:r>
                    </a:p>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(на конец года)</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0,91</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0,89</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0,98</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0,97</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0,96</a:t>
                      </a:r>
                    </a:p>
                  </a:txBody>
                  <a:tcPr marL="7312" marR="7312" marT="731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7312" marR="7312" marT="7312" marB="0" anchor="ctr"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solidFill>
                  <a:prstClr val="black"/>
                </a:solidFill>
                <a:latin typeface="Times New Roman" pitchFamily="18" charset="0"/>
                <a:cs typeface="Times New Roman" pitchFamily="18" charset="0"/>
              </a:rPr>
              <a:t>33</a:t>
            </a:r>
            <a:endParaRPr lang="ru-RU" sz="1600" b="1"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58914" name="Group 194"/>
          <p:cNvGraphicFramePr>
            <a:graphicFrameLocks noGrp="1"/>
          </p:cNvGraphicFramePr>
          <p:nvPr/>
        </p:nvGraphicFramePr>
        <p:xfrm>
          <a:off x="179388" y="260350"/>
          <a:ext cx="8856662" cy="5976963"/>
        </p:xfrm>
        <a:graphic>
          <a:graphicData uri="http://schemas.openxmlformats.org/drawingml/2006/table">
            <a:tbl>
              <a:tblPr/>
              <a:tblGrid>
                <a:gridCol w="3148012"/>
                <a:gridCol w="977900"/>
                <a:gridCol w="765175"/>
                <a:gridCol w="765175"/>
                <a:gridCol w="765175"/>
                <a:gridCol w="766763"/>
                <a:gridCol w="765175"/>
                <a:gridCol w="903287"/>
              </a:tblGrid>
              <a:tr h="18656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Прогноз</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6974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6243" marR="6243" marT="624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05225">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Рынок товаров и услуг</a:t>
                      </a:r>
                    </a:p>
                  </a:txBody>
                  <a:tcPr marL="6243" marR="6243" marT="6243"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5225">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51391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Индекс потребительских цен: декабрь к декабрю предыдущего года</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111,4</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104,5</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104,0</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104,0</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104,0</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186568">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36974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Оборот розничной торговли в действующих ценах</a:t>
                      </a:r>
                      <a:r>
                        <a:rPr kumimoji="0" lang="ru-RU" sz="1100" b="0" i="0" u="none" strike="noStrike" cap="none" normalizeH="0" baseline="0" dirty="0" smtClean="0">
                          <a:ln>
                            <a:noFill/>
                          </a:ln>
                          <a:solidFill>
                            <a:schemeClr val="tx1"/>
                          </a:solidFill>
                          <a:effectLst/>
                          <a:latin typeface="Times New Roman" pitchFamily="18" charset="0"/>
                        </a:rPr>
                        <a:t> </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млрд руб.</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275,9</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303,0</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326,0</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351,0</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377,0</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36974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  в сопоставимых ценах</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93,5</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102,3</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102,5</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102,7</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103,3</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111,2</a:t>
                      </a:r>
                    </a:p>
                  </a:txBody>
                  <a:tcPr marL="6243" marR="6243" marT="6243" marB="0" anchor="ctr" horzOverflow="overflow">
                    <a:lnL>
                      <a:noFill/>
                    </a:lnL>
                    <a:lnR>
                      <a:noFill/>
                    </a:lnR>
                    <a:lnT>
                      <a:noFill/>
                    </a:lnT>
                    <a:lnB>
                      <a:noFill/>
                    </a:lnB>
                    <a:lnTlToBr>
                      <a:noFill/>
                    </a:lnTlToBr>
                    <a:lnBlToTr>
                      <a:noFill/>
                    </a:lnBlToTr>
                    <a:noFill/>
                  </a:tcPr>
                </a:tc>
              </a:tr>
              <a:tr h="186568">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r>
              <a:tr h="57496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Объем платных услуг населению в действующих ценах </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млрд руб.</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74,4</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78,7</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83,5</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90,3</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98,6</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3697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в % к предыдущему году в сопоставимых ценах</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100,2</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100,8</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103,1</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104,3</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108,6</a:t>
                      </a:r>
                    </a:p>
                  </a:txBody>
                  <a:tcPr marL="6243" marR="6243" marT="6243" marB="0" anchor="ctr" horzOverflow="overflow">
                    <a:lnL>
                      <a:noFill/>
                    </a:lnL>
                    <a:lnR>
                      <a:noFill/>
                    </a:lnR>
                    <a:lnT>
                      <a:noFill/>
                    </a:lnT>
                    <a:lnB>
                      <a:noFill/>
                    </a:lnB>
                    <a:lnTlToBr>
                      <a:noFill/>
                    </a:lnTlToBr>
                    <a:lnBlToTr>
                      <a:noFill/>
                    </a:lnBlToTr>
                    <a:noFill/>
                  </a:tcPr>
                </a:tc>
              </a:tr>
              <a:tr h="36974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Оборот общественного питания в действующих ценах</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err="1" smtClean="0">
                          <a:ln>
                            <a:noFill/>
                          </a:ln>
                          <a:solidFill>
                            <a:schemeClr val="tx1"/>
                          </a:solidFill>
                          <a:effectLst/>
                          <a:latin typeface="Times New Roman" pitchFamily="18" charset="0"/>
                        </a:rPr>
                        <a:t>млрд</a:t>
                      </a:r>
                      <a:r>
                        <a:rPr kumimoji="0" lang="ru-RU" sz="1100" b="0" i="0" u="none" strike="noStrike" cap="none" normalizeH="0" baseline="0" dirty="0" smtClean="0">
                          <a:ln>
                            <a:noFill/>
                          </a:ln>
                          <a:solidFill>
                            <a:schemeClr val="tx1"/>
                          </a:solidFill>
                          <a:effectLst/>
                          <a:latin typeface="Times New Roman" pitchFamily="18" charset="0"/>
                        </a:rPr>
                        <a:t> руб.</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6,8</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7,5</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8,1</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8,8</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9,5</a:t>
                      </a: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3697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в % к предыдущему году в сопоставимых ценах</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97,8</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103,1</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103,2</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112,9</a:t>
                      </a:r>
                    </a:p>
                  </a:txBody>
                  <a:tcPr marL="6243" marR="6243" marT="6243" marB="0" anchor="ctr" horzOverflow="overflow">
                    <a:lnL>
                      <a:noFill/>
                    </a:lnL>
                    <a:lnR>
                      <a:noFill/>
                    </a:lnR>
                    <a:lnT>
                      <a:noFill/>
                    </a:lnT>
                    <a:lnB>
                      <a:noFill/>
                    </a:lnB>
                    <a:lnTlToBr>
                      <a:noFill/>
                    </a:lnTlToBr>
                    <a:lnBlToTr>
                      <a:noFill/>
                    </a:lnBlToTr>
                    <a:noFill/>
                  </a:tcPr>
                </a:tc>
              </a:tr>
              <a:tr h="205225">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Внешнеторговый оборот</a:t>
                      </a:r>
                    </a:p>
                  </a:txBody>
                  <a:tcPr marL="6243" marR="6243" marT="6243" marB="0" anchor="ctr"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6568">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3697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Экспорт всего</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млн долл. США</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2 426,1</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2 212,6</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2 230,0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2 405,0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2 554,0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243" marR="6243" marT="6243" marB="0" anchor="b" horzOverflow="overflow">
                    <a:lnL>
                      <a:noFill/>
                    </a:lnL>
                    <a:lnR>
                      <a:noFill/>
                    </a:lnR>
                    <a:lnT>
                      <a:noFill/>
                    </a:lnT>
                    <a:lnB>
                      <a:noFill/>
                    </a:lnB>
                    <a:lnTlToBr>
                      <a:noFill/>
                    </a:lnTlToBr>
                    <a:lnBlToTr>
                      <a:noFill/>
                    </a:lnBlToTr>
                    <a:noFill/>
                  </a:tcPr>
                </a:tc>
              </a:tr>
              <a:tr h="18656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в % к предыдущему году</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76,4</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91,2</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100,8</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107,8</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106,2</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105,3</a:t>
                      </a:r>
                    </a:p>
                  </a:txBody>
                  <a:tcPr marL="6243" marR="6243" marT="6243" marB="0" anchor="ctr" horzOverflow="overflow">
                    <a:lnL>
                      <a:noFill/>
                    </a:lnL>
                    <a:lnR>
                      <a:noFill/>
                    </a:lnR>
                    <a:lnT>
                      <a:noFill/>
                    </a:lnT>
                    <a:lnB>
                      <a:noFill/>
                    </a:lnB>
                    <a:lnTlToBr>
                      <a:noFill/>
                    </a:lnTlToBr>
                    <a:lnBlToTr>
                      <a:noFill/>
                    </a:lnBlToTr>
                    <a:noFill/>
                  </a:tcPr>
                </a:tc>
              </a:tr>
              <a:tr h="18656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Cyr" pitchFamily="34" charset="0"/>
                      </a:endParaRPr>
                    </a:p>
                  </a:txBody>
                  <a:tcPr marL="6243" marR="6243" marT="6243" marB="0" anchor="ctr" horzOverflow="overflow">
                    <a:lnL>
                      <a:noFill/>
                    </a:lnL>
                    <a:lnR>
                      <a:noFill/>
                    </a:lnR>
                    <a:lnT>
                      <a:noFill/>
                    </a:lnT>
                    <a:lnB>
                      <a:noFill/>
                    </a:lnB>
                    <a:lnTlToBr>
                      <a:noFill/>
                    </a:lnTlToBr>
                    <a:lnBlToTr>
                      <a:noFill/>
                    </a:lnBlToTr>
                    <a:noFill/>
                  </a:tcPr>
                </a:tc>
              </a:tr>
              <a:tr h="36974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Импорт всего</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млн долл. США</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1 822,7</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1 376,0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1 350,0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1 420,0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1 580,0</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1" i="0" u="none" strike="noStrike" cap="none" normalizeH="0" baseline="0" smtClean="0">
                        <a:ln>
                          <a:noFill/>
                        </a:ln>
                        <a:solidFill>
                          <a:schemeClr val="tx1"/>
                        </a:solidFill>
                        <a:effectLst/>
                        <a:latin typeface="Times New Roman" pitchFamily="18" charset="0"/>
                      </a:endParaRPr>
                    </a:p>
                  </a:txBody>
                  <a:tcPr marL="6243" marR="6243" marT="6243" marB="0" anchor="ctr" horzOverflow="overflow">
                    <a:lnL>
                      <a:noFill/>
                    </a:lnL>
                    <a:lnR>
                      <a:noFill/>
                    </a:lnR>
                    <a:lnT>
                      <a:noFill/>
                    </a:lnT>
                    <a:lnB>
                      <a:noFill/>
                    </a:lnB>
                    <a:lnTlToBr>
                      <a:noFill/>
                    </a:lnTlToBr>
                    <a:lnBlToTr>
                      <a:noFill/>
                    </a:lnBlToTr>
                    <a:noFill/>
                  </a:tcPr>
                </a:tc>
              </a:tr>
              <a:tr h="19504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в % к предыдущему году</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55,8</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75,5</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98,1</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105,2</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111,3</a:t>
                      </a:r>
                    </a:p>
                  </a:txBody>
                  <a:tcPr marL="6243" marR="6243" marT="6243"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86,7</a:t>
                      </a:r>
                    </a:p>
                  </a:txBody>
                  <a:tcPr marL="6243" marR="6243" marT="6243" marB="0" anchor="ctr"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34</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59904" name="Group 160"/>
          <p:cNvGraphicFramePr>
            <a:graphicFrameLocks noGrp="1"/>
          </p:cNvGraphicFramePr>
          <p:nvPr/>
        </p:nvGraphicFramePr>
        <p:xfrm>
          <a:off x="250825" y="260350"/>
          <a:ext cx="8569325" cy="5904953"/>
        </p:xfrm>
        <a:graphic>
          <a:graphicData uri="http://schemas.openxmlformats.org/drawingml/2006/table">
            <a:tbl>
              <a:tblPr/>
              <a:tblGrid>
                <a:gridCol w="3046413"/>
                <a:gridCol w="946150"/>
                <a:gridCol w="741362"/>
                <a:gridCol w="739775"/>
                <a:gridCol w="739775"/>
                <a:gridCol w="741363"/>
                <a:gridCol w="739775"/>
                <a:gridCol w="874712"/>
              </a:tblGrid>
              <a:tr h="245040">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Показатели</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Единица измерения</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2015 год отчет</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2016 год  </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chemeClr val="tx1"/>
                          </a:solidFill>
                          <a:effectLst/>
                          <a:latin typeface="Times New Roman" pitchFamily="18" charset="0"/>
                        </a:rPr>
                        <a:t>Прогноз</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2019 год                в % к  2015 году </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9179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2017 год</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2018 год</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2019 год</a:t>
                      </a:r>
                    </a:p>
                  </a:txBody>
                  <a:tcPr marL="8102" marR="8102" marT="8102"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286166">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Демографические показатели</a:t>
                      </a:r>
                    </a:p>
                  </a:txBody>
                  <a:tcPr marL="8102" marR="8102" marT="8102"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91794">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Численность постоянного населения (среднегодовая)</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тыс. чел.</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1 549</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1 551,2</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1 553,3</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1 555,3</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1 557,3</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r>
              <a:tr h="24504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в % к предыдущему году</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100,2</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100,1</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100,1</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100,1</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100,1</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100,5</a:t>
                      </a:r>
                    </a:p>
                  </a:txBody>
                  <a:tcPr marL="8102" marR="8102" marT="8102" marB="0" anchor="ctr" horzOverflow="overflow">
                    <a:lnL>
                      <a:noFill/>
                    </a:lnL>
                    <a:lnR>
                      <a:noFill/>
                    </a:lnR>
                    <a:lnT>
                      <a:noFill/>
                    </a:lnT>
                    <a:lnB>
                      <a:noFill/>
                    </a:lnB>
                    <a:lnTlToBr>
                      <a:noFill/>
                    </a:lnTlToBr>
                    <a:lnBlToTr>
                      <a:noFill/>
                    </a:lnBlToTr>
                    <a:noFill/>
                  </a:tcPr>
                </a:tc>
              </a:tr>
              <a:tr h="24504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102" marR="8102" marT="8102" marB="0" anchor="b" horzOverflow="overflow">
                    <a:lnL>
                      <a:noFill/>
                    </a:lnL>
                    <a:lnR>
                      <a:noFill/>
                    </a:lnR>
                    <a:lnT>
                      <a:noFill/>
                    </a:lnT>
                    <a:lnB>
                      <a:noFill/>
                    </a:lnB>
                    <a:lnTlToBr>
                      <a:noFill/>
                    </a:lnTlToBr>
                    <a:lnBlToTr>
                      <a:noFill/>
                    </a:lnBlToTr>
                    <a:noFill/>
                  </a:tcPr>
                </a:tc>
              </a:tr>
              <a:tr h="25018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Число родившихся </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 человек </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17 773</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17 780</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17 793</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17 881</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17 990</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101,2</a:t>
                      </a:r>
                    </a:p>
                  </a:txBody>
                  <a:tcPr marL="8102" marR="8102" marT="8102" marB="0" anchor="ctr" horzOverflow="overflow">
                    <a:lnL>
                      <a:noFill/>
                    </a:lnL>
                    <a:lnR>
                      <a:noFill/>
                    </a:lnR>
                    <a:lnT>
                      <a:noFill/>
                    </a:lnT>
                    <a:lnB>
                      <a:noFill/>
                    </a:lnB>
                    <a:lnTlToBr>
                      <a:noFill/>
                    </a:lnTlToBr>
                    <a:lnBlToTr>
                      <a:noFill/>
                    </a:lnBlToTr>
                    <a:noFill/>
                  </a:tcPr>
                </a:tc>
              </a:tr>
              <a:tr h="49179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Коэффициент рождаемости</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на 1000 населения</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11,5</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11,5</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11,5</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11,5</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11,6</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100,9</a:t>
                      </a:r>
                    </a:p>
                  </a:txBody>
                  <a:tcPr marL="8102" marR="8102" marT="8102" marB="0" anchor="ctr" horzOverflow="overflow">
                    <a:lnL>
                      <a:noFill/>
                    </a:lnL>
                    <a:lnR>
                      <a:noFill/>
                    </a:lnR>
                    <a:lnT>
                      <a:noFill/>
                    </a:lnT>
                    <a:lnB>
                      <a:noFill/>
                    </a:lnB>
                    <a:lnTlToBr>
                      <a:noFill/>
                    </a:lnTlToBr>
                    <a:lnBlToTr>
                      <a:noFill/>
                    </a:lnBlToTr>
                    <a:noFill/>
                  </a:tcPr>
                </a:tc>
              </a:tr>
              <a:tr h="24504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Число умерших</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 человек</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21 490</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21 480</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21 493</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21 507</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21 521</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100,1</a:t>
                      </a:r>
                    </a:p>
                  </a:txBody>
                  <a:tcPr marL="8102" marR="8102" marT="8102" marB="0" anchor="b" horzOverflow="overflow">
                    <a:lnL>
                      <a:noFill/>
                    </a:lnL>
                    <a:lnR>
                      <a:noFill/>
                    </a:lnR>
                    <a:lnT>
                      <a:noFill/>
                    </a:lnT>
                    <a:lnB>
                      <a:noFill/>
                    </a:lnB>
                    <a:lnTlToBr>
                      <a:noFill/>
                    </a:lnTlToBr>
                    <a:lnBlToTr>
                      <a:noFill/>
                    </a:lnBlToTr>
                    <a:noFill/>
                  </a:tcPr>
                </a:tc>
              </a:tr>
              <a:tr h="46609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Коэффициент смертности</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на 1000 населения</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13,9</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13,8</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13,8</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13,8</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13,8</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99,3</a:t>
                      </a:r>
                    </a:p>
                  </a:txBody>
                  <a:tcPr marL="8102" marR="8102" marT="8102" marB="0" anchor="ctr" horzOverflow="overflow">
                    <a:lnL>
                      <a:noFill/>
                    </a:lnL>
                    <a:lnR>
                      <a:noFill/>
                    </a:lnR>
                    <a:lnT>
                      <a:noFill/>
                    </a:lnT>
                    <a:lnB>
                      <a:noFill/>
                    </a:lnB>
                    <a:lnTlToBr>
                      <a:noFill/>
                    </a:lnTlToBr>
                    <a:lnBlToTr>
                      <a:noFill/>
                    </a:lnBlToTr>
                    <a:noFill/>
                  </a:tcPr>
                </a:tc>
              </a:tr>
              <a:tr h="74026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Естественный прирост, убыль (-) населения</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на 1000  населения</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-2,4</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-2,3</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-2,3</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-2,3</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-2,2</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91,7</a:t>
                      </a:r>
                    </a:p>
                  </a:txBody>
                  <a:tcPr marL="8102" marR="8102" marT="8102" marB="0" anchor="ctr" horzOverflow="overflow">
                    <a:lnL>
                      <a:noFill/>
                    </a:lnL>
                    <a:lnR>
                      <a:noFill/>
                    </a:lnR>
                    <a:lnT>
                      <a:noFill/>
                    </a:lnT>
                    <a:lnB>
                      <a:noFill/>
                    </a:lnB>
                    <a:lnTlToBr>
                      <a:noFill/>
                    </a:lnTlToBr>
                    <a:lnBlToTr>
                      <a:noFill/>
                    </a:lnBlToTr>
                    <a:noFill/>
                  </a:tcPr>
                </a:tc>
              </a:tr>
              <a:tr h="49179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Миграционный прирост населения</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человек                </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5 918</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5 900</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5 700</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5 600</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5 550</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93,8</a:t>
                      </a:r>
                    </a:p>
                  </a:txBody>
                  <a:tcPr marL="8102" marR="8102" marT="8102" marB="0" anchor="ctr" horzOverflow="overflow">
                    <a:lnL>
                      <a:noFill/>
                    </a:lnL>
                    <a:lnR>
                      <a:noFill/>
                    </a:lnR>
                    <a:lnT>
                      <a:noFill/>
                    </a:lnT>
                    <a:lnB>
                      <a:noFill/>
                    </a:lnB>
                    <a:lnTlToBr>
                      <a:noFill/>
                    </a:lnTlToBr>
                    <a:lnBlToTr>
                      <a:noFill/>
                    </a:lnBlToTr>
                    <a:noFill/>
                  </a:tcPr>
                </a:tc>
              </a:tr>
              <a:tr h="49179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Коэффициент миграционного прироста</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на 1000  населения</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3,8</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3,8</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3,7</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3,6</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3,6</a:t>
                      </a:r>
                    </a:p>
                  </a:txBody>
                  <a:tcPr marL="8102" marR="8102" marT="8102"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94,7</a:t>
                      </a:r>
                    </a:p>
                  </a:txBody>
                  <a:tcPr marL="8102" marR="8102" marT="8102" marB="0" anchor="ctr" horzOverflow="overflow">
                    <a:lnL>
                      <a:noFill/>
                    </a:lnL>
                    <a:lnR>
                      <a:noFill/>
                    </a:lnR>
                    <a:lnT>
                      <a:noFill/>
                    </a:lnT>
                    <a:lnB>
                      <a:noFill/>
                    </a:lnB>
                    <a:lnTlToBr>
                      <a:noFill/>
                    </a:lnTlToBr>
                    <a:lnBlToTr>
                      <a:noFill/>
                    </a:lnBlToTr>
                    <a:noFill/>
                  </a:tcPr>
                </a:tc>
              </a:tr>
              <a:tr h="7231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Ожидаемая продолжительность жизни при рождении</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число лет</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72,6</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72,8</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73,2</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73,8</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74,6</a:t>
                      </a:r>
                    </a:p>
                  </a:txBody>
                  <a:tcPr marL="8102" marR="8102" marT="8102"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102,8</a:t>
                      </a:r>
                    </a:p>
                  </a:txBody>
                  <a:tcPr marL="8102" marR="8102" marT="8102" marB="0" anchor="b"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35</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60989" name="Group 221"/>
          <p:cNvGraphicFramePr>
            <a:graphicFrameLocks noGrp="1"/>
          </p:cNvGraphicFramePr>
          <p:nvPr/>
        </p:nvGraphicFramePr>
        <p:xfrm>
          <a:off x="179388" y="260350"/>
          <a:ext cx="8640762" cy="4771083"/>
        </p:xfrm>
        <a:graphic>
          <a:graphicData uri="http://schemas.openxmlformats.org/drawingml/2006/table">
            <a:tbl>
              <a:tblPr/>
              <a:tblGrid>
                <a:gridCol w="3071812"/>
                <a:gridCol w="954088"/>
                <a:gridCol w="654744"/>
                <a:gridCol w="91381"/>
                <a:gridCol w="747712"/>
                <a:gridCol w="746125"/>
                <a:gridCol w="746125"/>
                <a:gridCol w="746125"/>
                <a:gridCol w="882650"/>
              </a:tblGrid>
              <a:tr h="284134">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Прогноз</a:t>
                      </a:r>
                    </a:p>
                  </a:txBody>
                  <a:tcPr marL="8846" marR="8846" marT="8846"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568268">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8846" marR="8846" marT="8846"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316268">
                <a:tc gridSpan="9">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Уровень жизни населения</a:t>
                      </a:r>
                    </a:p>
                  </a:txBody>
                  <a:tcPr marL="8846" marR="8846" marT="8846"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8263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Среднемесячная  начисленная заработная плата наемных работников в организациях ,у индивидуальных предпринимателей и физических лиц (среднемесячный доход от трудовой деятельности)</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Руб.</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23 702,1</a:t>
                      </a:r>
                    </a:p>
                  </a:txBody>
                  <a:tcPr marL="8846" marR="8846" marT="8846"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25 100</a:t>
                      </a:r>
                    </a:p>
                  </a:txBody>
                  <a:tcPr marL="8846" marR="8846" marT="8846"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26 010</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27 024</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28 349</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8846" marR="8846" marT="8846" marB="0" anchor="ctr" horzOverflow="overflow">
                    <a:lnL>
                      <a:noFill/>
                    </a:lnL>
                    <a:lnR>
                      <a:noFill/>
                    </a:lnR>
                    <a:lnT>
                      <a:noFill/>
                    </a:lnT>
                    <a:lnB>
                      <a:noFill/>
                    </a:lnB>
                    <a:lnTlToBr>
                      <a:noFill/>
                    </a:lnTlToBr>
                    <a:lnBlToTr>
                      <a:noFill/>
                    </a:lnBlToTr>
                    <a:noFill/>
                  </a:tcPr>
                </a:tc>
              </a:tr>
              <a:tr h="24523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в % к предыдущему году</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103,1</a:t>
                      </a:r>
                    </a:p>
                  </a:txBody>
                  <a:tcPr marL="8846" marR="8846" marT="8846"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105,9</a:t>
                      </a:r>
                    </a:p>
                  </a:txBody>
                  <a:tcPr marL="8846" marR="8846" marT="8846"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103,6</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103,9</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104,9</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119,6</a:t>
                      </a:r>
                    </a:p>
                  </a:txBody>
                  <a:tcPr marL="8846" marR="8846" marT="8846" marB="0" anchor="ctr" horzOverflow="overflow">
                    <a:lnL>
                      <a:noFill/>
                    </a:lnL>
                    <a:lnR>
                      <a:noFill/>
                    </a:lnR>
                    <a:lnT>
                      <a:noFill/>
                    </a:lnT>
                    <a:lnB>
                      <a:noFill/>
                    </a:lnB>
                    <a:lnTlToBr>
                      <a:noFill/>
                    </a:lnTlToBr>
                    <a:lnBlToTr>
                      <a:noFill/>
                    </a:lnBlToTr>
                    <a:noFill/>
                  </a:tcPr>
                </a:tc>
              </a:tr>
              <a:tr h="59363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Численность населения с денежными доходами ниже величины прожиточного минимума  в % от общей численности населения</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8,6</a:t>
                      </a:r>
                    </a:p>
                  </a:txBody>
                  <a:tcPr marL="8846" marR="8846" marT="8846" marB="0"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8,2</a:t>
                      </a:r>
                    </a:p>
                  </a:txBody>
                  <a:tcPr marL="8846" marR="8846" marT="8846" marB="0" anchor="ctr" horzOverflow="overflow">
                    <a:lnL>
                      <a:noFill/>
                    </a:lnL>
                    <a:lnR>
                      <a:noFill/>
                    </a:lnR>
                    <a:lnT>
                      <a:noFill/>
                    </a:lnT>
                    <a:lnB>
                      <a:noFill/>
                    </a:lnB>
                    <a:lnTlToBr>
                      <a:noFill/>
                    </a:lnTlToBr>
                    <a:lnBlToTr>
                      <a:noFill/>
                    </a:lnBlToTr>
                    <a:no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7,5</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7,3</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7,1</a:t>
                      </a:r>
                    </a:p>
                  </a:txBody>
                  <a:tcPr marL="8846" marR="8846" marT="8846"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8846" marR="8846" marT="8846" marB="0" anchor="ctr" horzOverflow="overflow">
                    <a:lnL>
                      <a:noFill/>
                    </a:lnL>
                    <a:lnR>
                      <a:noFill/>
                    </a:lnR>
                    <a:lnT>
                      <a:noFill/>
                    </a:lnT>
                    <a:lnB>
                      <a:noFill/>
                    </a:lnB>
                    <a:lnTlToBr>
                      <a:noFill/>
                    </a:lnTlToBr>
                    <a:lnBlToTr>
                      <a:noFill/>
                    </a:lnBlToTr>
                    <a:noFill/>
                  </a:tcPr>
                </a:tc>
              </a:tr>
              <a:tr h="593637">
                <a:tc gridSpan="9">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Образование</a:t>
                      </a:r>
                    </a:p>
                    <a:p>
                      <a:pPr marL="0" marR="0" lvl="0" indent="0" algn="l" defTabSz="914400" rtl="0" eaLnBrk="1" fontAlgn="b"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marL="8846" marR="8846" marT="8846" marB="0" anchor="b"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9363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Численность детей в дошкольных образовательных  учреждениях</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Тыс.чел.</a:t>
                      </a:r>
                    </a:p>
                  </a:txBody>
                  <a:tcPr marL="8846" marR="8846" marT="8846" marB="0" anchor="b"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70,4</a:t>
                      </a:r>
                    </a:p>
                  </a:txBody>
                  <a:tcPr marL="8846" marR="8846" marT="8846" marB="0" anchor="b"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71,4</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71,8</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72,5</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73,0</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103,7</a:t>
                      </a:r>
                    </a:p>
                  </a:txBody>
                  <a:tcPr marL="8846" marR="8846" marT="8846" marB="0" anchor="b" horzOverflow="overflow">
                    <a:lnL>
                      <a:noFill/>
                    </a:lnL>
                    <a:lnR>
                      <a:noFill/>
                    </a:lnR>
                    <a:lnT>
                      <a:noFill/>
                    </a:lnT>
                    <a:lnB>
                      <a:noFill/>
                    </a:lnB>
                    <a:lnTlToBr>
                      <a:noFill/>
                    </a:lnTlToBr>
                    <a:lnBlToTr>
                      <a:noFill/>
                    </a:lnBlToTr>
                    <a:noFill/>
                  </a:tcPr>
                </a:tc>
              </a:tr>
              <a:tr h="59363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Обеспеченность услугами дошкольного образования, присмотра и ухода</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rPr>
                        <a:t>Мест на 1000 детей в возрасте 1-6 лет</a:t>
                      </a:r>
                    </a:p>
                  </a:txBody>
                  <a:tcPr marL="8846" marR="8846" marT="8846" marB="0" anchor="b"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648,0</a:t>
                      </a:r>
                    </a:p>
                  </a:txBody>
                  <a:tcPr marL="8846" marR="8846" marT="8846" marB="0" anchor="b" horzOverflow="overflow">
                    <a:lnL>
                      <a:noFill/>
                    </a:lnL>
                    <a:lnR>
                      <a:noFill/>
                    </a:lnR>
                    <a:lnT>
                      <a:noFill/>
                    </a:lnT>
                    <a:lnB>
                      <a:noFill/>
                    </a:lnB>
                    <a:lnTlToBr>
                      <a:noFill/>
                    </a:lnTlToBr>
                    <a:lnBlToTr>
                      <a:noFill/>
                    </a:lnBlToTr>
                    <a:noFill/>
                  </a:tcPr>
                </a:tc>
                <a:tc h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671,3</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668,3</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664,9</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668,8</a:t>
                      </a:r>
                    </a:p>
                  </a:txBody>
                  <a:tcPr marL="8846" marR="8846" marT="8846"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103,2</a:t>
                      </a:r>
                    </a:p>
                  </a:txBody>
                  <a:tcPr marL="8846" marR="8846" marT="8846" marB="0" anchor="b"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36</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graphicFrame>
        <p:nvGraphicFramePr>
          <p:cNvPr id="161990" name="Group 198"/>
          <p:cNvGraphicFramePr>
            <a:graphicFrameLocks noGrp="1"/>
          </p:cNvGraphicFramePr>
          <p:nvPr/>
        </p:nvGraphicFramePr>
        <p:xfrm>
          <a:off x="179388" y="260350"/>
          <a:ext cx="8785225" cy="5569952"/>
        </p:xfrm>
        <a:graphic>
          <a:graphicData uri="http://schemas.openxmlformats.org/drawingml/2006/table">
            <a:tbl>
              <a:tblPr/>
              <a:tblGrid>
                <a:gridCol w="3122612"/>
                <a:gridCol w="969963"/>
                <a:gridCol w="758825"/>
                <a:gridCol w="758825"/>
                <a:gridCol w="760412"/>
                <a:gridCol w="758825"/>
                <a:gridCol w="758825"/>
                <a:gridCol w="896938"/>
              </a:tblGrid>
              <a:tr h="164115">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Показатели</a:t>
                      </a:r>
                    </a:p>
                  </a:txBody>
                  <a:tcPr marL="5350" marR="5350" marT="535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Единица измерения</a:t>
                      </a:r>
                    </a:p>
                  </a:txBody>
                  <a:tcPr marL="5350" marR="5350" marT="535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2015 год отчет</a:t>
                      </a:r>
                    </a:p>
                  </a:txBody>
                  <a:tcPr marL="5350" marR="5350" marT="535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2016 год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 </a:t>
                      </a:r>
                    </a:p>
                  </a:txBody>
                  <a:tcPr marL="5350" marR="5350" marT="535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rPr>
                        <a:t>Прогноз</a:t>
                      </a:r>
                    </a:p>
                  </a:txBody>
                  <a:tcPr marL="5350" marR="5350" marT="535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      в % к    2015 году </a:t>
                      </a:r>
                    </a:p>
                  </a:txBody>
                  <a:tcPr marL="5350" marR="5350" marT="535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709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2017 год</a:t>
                      </a:r>
                    </a:p>
                  </a:txBody>
                  <a:tcPr marL="5350" marR="5350" marT="535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2018 год</a:t>
                      </a:r>
                    </a:p>
                  </a:txBody>
                  <a:tcPr marL="5350" marR="5350" marT="535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rPr>
                        <a:t>2019 год</a:t>
                      </a:r>
                    </a:p>
                  </a:txBody>
                  <a:tcPr marL="5350" marR="5350" marT="535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r h="179970">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Здравоохранение</a:t>
                      </a:r>
                    </a:p>
                  </a:txBody>
                  <a:tcPr marL="5350" marR="5350" marT="5350"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997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r>
              <a:tr h="17997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Смертность населения:</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r>
              <a:tr h="17997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r>
              <a:tr h="35437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от болезней системы кровообращения</a:t>
                      </a: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на 100 тыс. населения </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771,0</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770,0</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769,2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768,4</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767,6</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99,6</a:t>
                      </a:r>
                    </a:p>
                  </a:txBody>
                  <a:tcPr marL="5350" marR="5350" marT="5350" marB="0" anchor="ctr" horzOverflow="overflow">
                    <a:lnL>
                      <a:noFill/>
                    </a:lnL>
                    <a:lnR>
                      <a:noFill/>
                    </a:lnR>
                    <a:lnT>
                      <a:noFill/>
                    </a:lnT>
                    <a:lnB>
                      <a:noFill/>
                    </a:lnB>
                    <a:lnTlToBr>
                      <a:noFill/>
                    </a:lnTlToBr>
                    <a:lnBlToTr>
                      <a:noFill/>
                    </a:lnBlToTr>
                    <a:noFill/>
                  </a:tcPr>
                </a:tc>
              </a:tr>
              <a:tr h="17997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r>
              <a:tr h="35437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от новообразований</a:t>
                      </a: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на 100 тыс.  населения </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193,2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207,9</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207,0</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205,9</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203,5</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105,3</a:t>
                      </a:r>
                    </a:p>
                  </a:txBody>
                  <a:tcPr marL="5350" marR="5350" marT="5350" marB="0" anchor="ctr" horzOverflow="overflow">
                    <a:lnL>
                      <a:noFill/>
                    </a:lnL>
                    <a:lnR>
                      <a:noFill/>
                    </a:lnR>
                    <a:lnT>
                      <a:noFill/>
                    </a:lnT>
                    <a:lnB>
                      <a:noFill/>
                    </a:lnB>
                    <a:lnTlToBr>
                      <a:noFill/>
                    </a:lnTlToBr>
                    <a:lnBlToTr>
                      <a:noFill/>
                    </a:lnBlToTr>
                    <a:noFill/>
                  </a:tcPr>
                </a:tc>
              </a:tr>
              <a:tr h="17997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r>
              <a:tr h="35437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от туберкулеза</a:t>
                      </a: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на 100 тыс. населения </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5350" marR="5350" marT="5350" marB="0" anchor="ctr" horzOverflow="overflow">
                    <a:lnL>
                      <a:noFill/>
                    </a:lnL>
                    <a:lnR>
                      <a:noFill/>
                    </a:lnR>
                    <a:lnT>
                      <a:noFill/>
                    </a:lnT>
                    <a:lnB>
                      <a:noFill/>
                    </a:lnB>
                    <a:lnTlToBr>
                      <a:noFill/>
                    </a:lnTlToBr>
                    <a:lnBlToTr>
                      <a:noFill/>
                    </a:lnBlToTr>
                    <a:noFill/>
                  </a:tcPr>
                </a:tc>
              </a:tr>
              <a:tr h="17997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r>
              <a:tr h="35437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от дорожно-транспортных происшествий</a:t>
                      </a: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на 100 тыс. населения </a:t>
                      </a:r>
                    </a:p>
                  </a:txBody>
                  <a:tcPr marL="5350" marR="5350" marT="5350" marB="0" anchor="ctr" horzOverflow="overflow">
                    <a:lnL>
                      <a:noFill/>
                    </a:lnL>
                    <a:lnR>
                      <a:noFill/>
                    </a:lnR>
                    <a:lnT>
                      <a:noFill/>
                    </a:lnT>
                    <a:lnB>
                      <a:noFill/>
                    </a:lnB>
                    <a:lnTlToBr>
                      <a:noFill/>
                    </a:lnTlToBr>
                    <a:lnBlToTr>
                      <a:noFill/>
                    </a:lnBlToTr>
                    <a:noFill/>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14,6</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14,0</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13,5</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13,2</a:t>
                      </a: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100,0</a:t>
                      </a:r>
                    </a:p>
                  </a:txBody>
                  <a:tcPr marL="5350" marR="5350" marT="5350" marB="0" anchor="ctr" horzOverflow="overflow">
                    <a:lnL>
                      <a:noFill/>
                    </a:lnL>
                    <a:lnR>
                      <a:noFill/>
                    </a:lnR>
                    <a:lnT>
                      <a:noFill/>
                    </a:lnT>
                    <a:lnB>
                      <a:noFill/>
                    </a:lnB>
                    <a:lnTlToBr>
                      <a:noFill/>
                    </a:lnTlToBr>
                    <a:lnBlToTr>
                      <a:noFill/>
                    </a:lnBlToTr>
                    <a:noFill/>
                  </a:tcPr>
                </a:tc>
              </a:tr>
              <a:tr h="17997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64202"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Times New Roman" pitchFamily="18" charset="0"/>
                      </a:endParaRPr>
                    </a:p>
                  </a:txBody>
                  <a:tcPr marL="5350" marR="5350" marT="5350" marB="0" anchor="ctr" horzOverflow="overflow">
                    <a:lnL>
                      <a:noFill/>
                    </a:lnL>
                    <a:lnR>
                      <a:noFill/>
                    </a:lnR>
                    <a:lnT>
                      <a:noFill/>
                    </a:lnT>
                    <a:lnB>
                      <a:noFill/>
                    </a:lnB>
                    <a:lnTlToBr>
                      <a:noFill/>
                    </a:lnTlToBr>
                    <a:lnBlToTr>
                      <a:noFill/>
                    </a:lnBlToTr>
                    <a:noFill/>
                  </a:tcPr>
                </a:tc>
              </a:tr>
              <a:tr h="179970">
                <a:tc gridSpan="8">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Культура</a:t>
                      </a:r>
                    </a:p>
                  </a:txBody>
                  <a:tcPr marL="5350" marR="5350" marT="5350" marB="0" anchor="ctr"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992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Количество посещений библиотек</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тыс. посещений</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6 898,1</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6 990</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6 990,5</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6 991,5</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6 992,5</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101,4</a:t>
                      </a:r>
                    </a:p>
                  </a:txBody>
                  <a:tcPr marL="5350" marR="5350" marT="5350" marB="0" anchor="b" horzOverflow="overflow">
                    <a:lnL>
                      <a:noFill/>
                    </a:lnL>
                    <a:lnR>
                      <a:noFill/>
                    </a:lnR>
                    <a:lnT>
                      <a:noFill/>
                    </a:lnT>
                    <a:lnB>
                      <a:noFill/>
                    </a:lnB>
                    <a:lnTlToBr>
                      <a:noFill/>
                    </a:lnTlToBr>
                    <a:lnBlToTr>
                      <a:noFill/>
                    </a:lnBlToTr>
                    <a:noFill/>
                  </a:tcPr>
                </a:tc>
              </a:tr>
              <a:tr h="6953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Доля объектов культурного наследия (памятников истории и культуры), находящихся в удовлетворительном состоянии  (не требующих противоаварийных и восстановительных работ)</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47,0</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49,0</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51,0</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53,0</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55,0</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r>
              <a:tr h="222034">
                <a:tc gridSpan="8">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rPr>
                        <a:t>Физическая культура и спорт</a:t>
                      </a:r>
                    </a:p>
                  </a:txBody>
                  <a:tcPr marL="5350" marR="5350" marT="5350" marB="0" anchor="b" horzOverflow="overflow">
                    <a:lnL>
                      <a:noFill/>
                    </a:lnL>
                    <a:lnR>
                      <a:noFill/>
                    </a:lnR>
                    <a:lnT>
                      <a:noFill/>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9530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rPr>
                        <a:t>Удельный вес  населения, систематически занимающегося физической культурой и спортом </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rPr>
                        <a:t>%</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39,8</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41,0</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41,5</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42,5</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rPr>
                        <a:t>43,5</a:t>
                      </a: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r>
              <a:tr h="10069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Times New Roman" pitchFamily="18" charset="0"/>
                      </a:endParaRPr>
                    </a:p>
                  </a:txBody>
                  <a:tcPr marL="5350" marR="5350" marT="5350" marB="0" anchor="b" horzOverflow="overflow">
                    <a:lnL>
                      <a:noFill/>
                    </a:lnL>
                    <a:lnR>
                      <a:noFill/>
                    </a:lnR>
                    <a:lnT>
                      <a:noFill/>
                    </a:lnT>
                    <a:lnB>
                      <a:noFill/>
                    </a:lnB>
                    <a:lnTlToBr>
                      <a:noFill/>
                    </a:lnTlToBr>
                    <a:lnBlToTr>
                      <a:noFill/>
                    </a:lnBlToTr>
                    <a:noFill/>
                  </a:tcPr>
                </a:tc>
              </a:tr>
            </a:tbl>
          </a:graphicData>
        </a:graphic>
      </p:graphicFrame>
      <p:sp>
        <p:nvSpPr>
          <p:cNvPr id="3" name="TextBox 2"/>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37</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alpha val="0"/>
              </a:srgbClr>
            </a:gs>
            <a:gs pos="7001">
              <a:srgbClr val="E6E6E6"/>
            </a:gs>
            <a:gs pos="32001">
              <a:srgbClr val="7D8496"/>
            </a:gs>
            <a:gs pos="70000">
              <a:srgbClr val="E6E6E6"/>
            </a:gs>
            <a:gs pos="85001">
              <a:srgbClr val="7D8496"/>
            </a:gs>
            <a:gs pos="100000">
              <a:srgbClr val="E6E6E6"/>
            </a:gs>
          </a:gsLst>
          <a:lin ang="2700000" scaled="1"/>
          <a:tileRect/>
        </a:gradFill>
        <a:effectLst/>
      </p:bgPr>
    </p:bg>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179516" y="941934"/>
          <a:ext cx="8784972" cy="5370775"/>
        </p:xfrm>
        <a:graphic>
          <a:graphicData uri="http://schemas.openxmlformats.org/drawingml/2006/table">
            <a:tbl>
              <a:tblPr firstRow="1" bandRow="1">
                <a:tableStyleId>{3C2FFA5D-87B4-456A-9821-1D502468CF0F}</a:tableStyleId>
              </a:tblPr>
              <a:tblGrid>
                <a:gridCol w="577416"/>
                <a:gridCol w="2563213"/>
                <a:gridCol w="1127405"/>
                <a:gridCol w="1207935"/>
                <a:gridCol w="1215247"/>
                <a:gridCol w="1046877"/>
                <a:gridCol w="1046879"/>
              </a:tblGrid>
              <a:tr h="422407">
                <a:tc rowSpan="2">
                  <a:txBody>
                    <a:bodyPr/>
                    <a:lstStyle/>
                    <a:p>
                      <a:r>
                        <a:rPr lang="ru-RU" sz="1400" dirty="0" smtClean="0">
                          <a:solidFill>
                            <a:schemeClr val="tx1"/>
                          </a:solidFill>
                          <a:latin typeface="Times New Roman" pitchFamily="18" charset="0"/>
                          <a:cs typeface="Times New Roman" pitchFamily="18" charset="0"/>
                        </a:rPr>
                        <a:t>№ п/п</a:t>
                      </a:r>
                      <a:endParaRPr lang="ru-RU" sz="14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rowSpan="2">
                  <a:txBody>
                    <a:bodyPr/>
                    <a:lstStyle/>
                    <a:p>
                      <a:pPr algn="ctr"/>
                      <a:r>
                        <a:rPr lang="ru-RU" sz="1400" dirty="0" smtClean="0">
                          <a:solidFill>
                            <a:schemeClr val="tx1"/>
                          </a:solidFill>
                          <a:latin typeface="Times New Roman" pitchFamily="18" charset="0"/>
                          <a:cs typeface="Times New Roman" pitchFamily="18" charset="0"/>
                        </a:rPr>
                        <a:t>Наименование показателей</a:t>
                      </a:r>
                      <a:endParaRPr lang="ru-RU" sz="14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rowSpan="2">
                  <a:txBody>
                    <a:bodyPr/>
                    <a:lstStyle/>
                    <a:p>
                      <a:pPr algn="ctr"/>
                      <a:r>
                        <a:rPr lang="ru-RU" sz="1400" dirty="0" smtClean="0">
                          <a:solidFill>
                            <a:schemeClr val="tx1"/>
                          </a:solidFill>
                          <a:latin typeface="Times New Roman" pitchFamily="18" charset="0"/>
                          <a:cs typeface="Times New Roman" pitchFamily="18" charset="0"/>
                        </a:rPr>
                        <a:t>Утверждено на 2017 год</a:t>
                      </a:r>
                      <a:endParaRPr lang="ru-RU" sz="14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latin typeface="Times New Roman" pitchFamily="18" charset="0"/>
                          <a:cs typeface="Times New Roman" pitchFamily="18" charset="0"/>
                        </a:rPr>
                        <a:t>Утверждено</a:t>
                      </a:r>
                      <a:r>
                        <a:rPr lang="ru-RU" sz="1400" baseline="0" dirty="0" smtClean="0">
                          <a:solidFill>
                            <a:schemeClr val="tx1"/>
                          </a:solidFill>
                          <a:latin typeface="Times New Roman" pitchFamily="18" charset="0"/>
                          <a:cs typeface="Times New Roman" pitchFamily="18" charset="0"/>
                        </a:rPr>
                        <a:t> на 2018 год</a:t>
                      </a:r>
                      <a:endParaRPr lang="ru-RU" sz="1400" dirty="0" smtClean="0">
                        <a:solidFill>
                          <a:schemeClr val="tx1"/>
                        </a:solidFill>
                        <a:latin typeface="Times New Roman" pitchFamily="18" charset="0"/>
                        <a:cs typeface="Times New Roman" pitchFamily="18" charset="0"/>
                      </a:endParaRPr>
                    </a:p>
                    <a:p>
                      <a:pPr algn="ctr"/>
                      <a:endParaRPr lang="ru-RU" sz="14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solidFill>
                            <a:schemeClr val="tx1"/>
                          </a:solidFill>
                          <a:latin typeface="Times New Roman" pitchFamily="18" charset="0"/>
                          <a:cs typeface="Times New Roman" pitchFamily="18" charset="0"/>
                        </a:rPr>
                        <a:t>Утверждено на 2019 год</a:t>
                      </a:r>
                    </a:p>
                    <a:p>
                      <a:pPr algn="ctr"/>
                      <a:endParaRPr lang="ru-RU" sz="14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gridSpan="2">
                  <a:txBody>
                    <a:bodyPr/>
                    <a:lstStyle/>
                    <a:p>
                      <a:pPr algn="ctr"/>
                      <a:r>
                        <a:rPr lang="ru-RU" sz="1400" dirty="0" smtClean="0">
                          <a:solidFill>
                            <a:schemeClr val="tx1"/>
                          </a:solidFill>
                          <a:latin typeface="Times New Roman" pitchFamily="18" charset="0"/>
                          <a:cs typeface="Times New Roman" pitchFamily="18" charset="0"/>
                        </a:rPr>
                        <a:t>Темпы роста</a:t>
                      </a:r>
                      <a:endParaRPr lang="ru-RU" sz="14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4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r>
              <a:tr h="105654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chemeClr val="tx1"/>
                          </a:solidFill>
                          <a:latin typeface="Times New Roman" pitchFamily="18" charset="0"/>
                          <a:cs typeface="Times New Roman" pitchFamily="18" charset="0"/>
                        </a:rPr>
                        <a:t>2018 год к</a:t>
                      </a:r>
                      <a:r>
                        <a:rPr lang="ru-RU" sz="1400" b="1" baseline="0" dirty="0" smtClean="0">
                          <a:solidFill>
                            <a:schemeClr val="tx1"/>
                          </a:solidFill>
                          <a:latin typeface="Times New Roman" pitchFamily="18" charset="0"/>
                          <a:cs typeface="Times New Roman" pitchFamily="18" charset="0"/>
                        </a:rPr>
                        <a:t> </a:t>
                      </a:r>
                      <a:r>
                        <a:rPr lang="ru-RU" sz="1400" b="1" dirty="0" smtClean="0">
                          <a:solidFill>
                            <a:schemeClr val="tx1"/>
                          </a:solidFill>
                          <a:latin typeface="Times New Roman" pitchFamily="18" charset="0"/>
                          <a:cs typeface="Times New Roman" pitchFamily="18" charset="0"/>
                        </a:rPr>
                        <a:t>2017 году</a:t>
                      </a:r>
                    </a:p>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chemeClr val="tx1"/>
                          </a:solidFill>
                          <a:latin typeface="Times New Roman" pitchFamily="18" charset="0"/>
                          <a:cs typeface="Times New Roman" pitchFamily="18" charset="0"/>
                        </a:rPr>
                        <a:t>2019</a:t>
                      </a:r>
                      <a:r>
                        <a:rPr lang="ru-RU" sz="1400" b="1" baseline="0" dirty="0" smtClean="0">
                          <a:solidFill>
                            <a:schemeClr val="tx1"/>
                          </a:solidFill>
                          <a:latin typeface="Times New Roman" pitchFamily="18" charset="0"/>
                          <a:cs typeface="Times New Roman" pitchFamily="18" charset="0"/>
                        </a:rPr>
                        <a:t> год </a:t>
                      </a:r>
                      <a:r>
                        <a:rPr lang="ru-RU" sz="1400" b="1" dirty="0" smtClean="0">
                          <a:solidFill>
                            <a:schemeClr val="tx1"/>
                          </a:solidFill>
                          <a:latin typeface="Times New Roman" pitchFamily="18" charset="0"/>
                          <a:cs typeface="Times New Roman" pitchFamily="18" charset="0"/>
                        </a:rPr>
                        <a:t>к 2018 году</a:t>
                      </a:r>
                    </a:p>
                    <a:p>
                      <a:pPr marL="0" marR="0" indent="0" algn="ctr" defTabSz="914400" rtl="0" eaLnBrk="1" fontAlgn="auto" latinLnBrk="0" hangingPunct="1">
                        <a:lnSpc>
                          <a:spcPct val="100000"/>
                        </a:lnSpc>
                        <a:spcBef>
                          <a:spcPts val="0"/>
                        </a:spcBef>
                        <a:spcAft>
                          <a:spcPts val="0"/>
                        </a:spcAft>
                        <a:buClrTx/>
                        <a:buSzTx/>
                        <a:buFontTx/>
                        <a:buNone/>
                        <a:tabLst/>
                        <a:defRPr/>
                      </a:pPr>
                      <a:endParaRPr lang="ru-RU" sz="14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r>
              <a:tr h="713255">
                <a:tc>
                  <a:txBody>
                    <a:bodyPr/>
                    <a:lstStyle/>
                    <a:p>
                      <a:pPr algn="ctr"/>
                      <a:r>
                        <a:rPr lang="ru-RU" sz="1800" dirty="0" smtClean="0">
                          <a:solidFill>
                            <a:schemeClr val="tx1"/>
                          </a:solidFill>
                          <a:latin typeface="Times New Roman" pitchFamily="18" charset="0"/>
                          <a:cs typeface="Times New Roman" pitchFamily="18" charset="0"/>
                        </a:rPr>
                        <a:t>1.</a:t>
                      </a:r>
                      <a:endParaRPr lang="ru-RU" sz="18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Всего расходов</a:t>
                      </a:r>
                      <a:endParaRPr lang="ru-RU" sz="18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b="1" dirty="0" smtClean="0">
                          <a:solidFill>
                            <a:schemeClr val="tx1"/>
                          </a:solidFill>
                          <a:latin typeface="Times New Roman" pitchFamily="18" charset="0"/>
                          <a:cs typeface="Times New Roman" pitchFamily="18" charset="0"/>
                        </a:rPr>
                        <a:t>60 387,1</a:t>
                      </a:r>
                      <a:endParaRPr lang="ru-RU" sz="18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b="1" dirty="0" smtClean="0">
                          <a:solidFill>
                            <a:schemeClr val="tx1"/>
                          </a:solidFill>
                          <a:latin typeface="Times New Roman" pitchFamily="18" charset="0"/>
                          <a:cs typeface="Times New Roman" pitchFamily="18" charset="0"/>
                        </a:rPr>
                        <a:t>63 441,4</a:t>
                      </a:r>
                      <a:endParaRPr lang="ru-RU" sz="18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b="1" dirty="0" smtClean="0">
                          <a:solidFill>
                            <a:schemeClr val="tx1"/>
                          </a:solidFill>
                          <a:latin typeface="Times New Roman" pitchFamily="18" charset="0"/>
                          <a:cs typeface="Times New Roman" pitchFamily="18" charset="0"/>
                        </a:rPr>
                        <a:t>67 384,1</a:t>
                      </a:r>
                      <a:endParaRPr lang="ru-RU" sz="18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b="1" dirty="0" smtClean="0">
                          <a:solidFill>
                            <a:schemeClr val="tx1"/>
                          </a:solidFill>
                          <a:latin typeface="Times New Roman" pitchFamily="18" charset="0"/>
                          <a:cs typeface="Times New Roman" pitchFamily="18" charset="0"/>
                        </a:rPr>
                        <a:t>105,0</a:t>
                      </a:r>
                      <a:endParaRPr lang="ru-RU" sz="18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b="1" dirty="0" smtClean="0">
                          <a:solidFill>
                            <a:schemeClr val="tx1"/>
                          </a:solidFill>
                          <a:latin typeface="Times New Roman" pitchFamily="18" charset="0"/>
                          <a:cs typeface="Times New Roman" pitchFamily="18" charset="0"/>
                        </a:rPr>
                        <a:t>106,2</a:t>
                      </a:r>
                      <a:endParaRPr lang="ru-RU" sz="1800" b="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r>
              <a:tr h="345047">
                <a:tc>
                  <a:txBody>
                    <a:bodyPr/>
                    <a:lstStyle/>
                    <a:p>
                      <a:pPr algn="ct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i="1" dirty="0" smtClean="0">
                          <a:solidFill>
                            <a:schemeClr val="tx1"/>
                          </a:solidFill>
                          <a:latin typeface="Times New Roman" pitchFamily="18" charset="0"/>
                          <a:cs typeface="Times New Roman" pitchFamily="18" charset="0"/>
                        </a:rPr>
                        <a:t>из них:</a:t>
                      </a:r>
                      <a:endParaRPr lang="ru-RU" sz="1800" i="1"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r>
              <a:tr h="1446490">
                <a:tc>
                  <a:txBody>
                    <a:bodyPr/>
                    <a:lstStyle/>
                    <a:p>
                      <a:pPr algn="ctr"/>
                      <a:r>
                        <a:rPr lang="ru-RU" sz="1800" dirty="0" smtClean="0">
                          <a:solidFill>
                            <a:schemeClr val="tx1"/>
                          </a:solidFill>
                          <a:latin typeface="Times New Roman" pitchFamily="18" charset="0"/>
                          <a:cs typeface="Times New Roman" pitchFamily="18" charset="0"/>
                        </a:rPr>
                        <a:t>1.1.</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за счет</a:t>
                      </a:r>
                      <a:r>
                        <a:rPr lang="ru-RU" sz="1800" baseline="0" dirty="0" smtClean="0">
                          <a:solidFill>
                            <a:schemeClr val="tx1"/>
                          </a:solidFill>
                          <a:latin typeface="Times New Roman" pitchFamily="18" charset="0"/>
                          <a:cs typeface="Times New Roman" pitchFamily="18" charset="0"/>
                        </a:rPr>
                        <a:t> собственных доходных источников с учетом дотаций из федерального бюджета</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53 126,5</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57 426,5</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61 426,8</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108,1</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106,9</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r>
              <a:tr h="1387029">
                <a:tc>
                  <a:txBody>
                    <a:bodyPr/>
                    <a:lstStyle/>
                    <a:p>
                      <a:pPr algn="ctr"/>
                      <a:r>
                        <a:rPr lang="ru-RU" sz="1800" dirty="0" smtClean="0">
                          <a:solidFill>
                            <a:schemeClr val="tx1"/>
                          </a:solidFill>
                          <a:latin typeface="Times New Roman" pitchFamily="18" charset="0"/>
                          <a:cs typeface="Times New Roman" pitchFamily="18" charset="0"/>
                        </a:rPr>
                        <a:t>1.2.</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за счет межбюджетных трансфертов из федерального бюджета</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7 260,6</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6 014,9</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5 957,3</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82,8</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c>
                  <a:txBody>
                    <a:bodyPr/>
                    <a:lstStyle/>
                    <a:p>
                      <a:pPr algn="ctr"/>
                      <a:r>
                        <a:rPr lang="ru-RU" sz="1800" dirty="0" smtClean="0">
                          <a:solidFill>
                            <a:schemeClr val="tx1"/>
                          </a:solidFill>
                          <a:latin typeface="Times New Roman" pitchFamily="18" charset="0"/>
                          <a:cs typeface="Times New Roman" pitchFamily="18" charset="0"/>
                        </a:rPr>
                        <a:t>99,0</a:t>
                      </a:r>
                      <a:endParaRPr lang="ru-RU" sz="1800" dirty="0">
                        <a:solidFill>
                          <a:schemeClr val="tx1"/>
                        </a:solidFill>
                        <a:latin typeface="Times New Roman" pitchFamily="18" charset="0"/>
                        <a:cs typeface="Times New Roman" pitchFamily="18" charset="0"/>
                      </a:endParaRPr>
                    </a:p>
                  </a:txBody>
                  <a:tcPr marL="68580" marR="68580" marT="34290" marB="34290">
                    <a:gradFill>
                      <a:gsLst>
                        <a:gs pos="0">
                          <a:srgbClr val="FFEFD1">
                            <a:alpha val="39000"/>
                          </a:srgbClr>
                        </a:gs>
                        <a:gs pos="64999">
                          <a:srgbClr val="F0EBD5"/>
                        </a:gs>
                        <a:gs pos="100000">
                          <a:srgbClr val="D1C39F"/>
                        </a:gs>
                      </a:gsLst>
                      <a:lin ang="5400000" scaled="0"/>
                    </a:gradFill>
                  </a:tcPr>
                </a:tc>
              </a:tr>
            </a:tbl>
          </a:graphicData>
        </a:graphic>
      </p:graphicFrame>
      <p:sp>
        <p:nvSpPr>
          <p:cNvPr id="1736707" name="Прямоугольник 5"/>
          <p:cNvSpPr>
            <a:spLocks noChangeArrowheads="1"/>
          </p:cNvSpPr>
          <p:nvPr/>
        </p:nvSpPr>
        <p:spPr bwMode="auto">
          <a:xfrm>
            <a:off x="0" y="0"/>
            <a:ext cx="9144000" cy="830263"/>
          </a:xfrm>
          <a:prstGeom prst="rect">
            <a:avLst/>
          </a:prstGeom>
          <a:gradFill rotWithShape="0">
            <a:gsLst>
              <a:gs pos="0">
                <a:srgbClr val="8488C4"/>
              </a:gs>
              <a:gs pos="53000">
                <a:srgbClr val="D4DEFF"/>
              </a:gs>
              <a:gs pos="83000">
                <a:srgbClr val="D4DEFF"/>
              </a:gs>
              <a:gs pos="100000">
                <a:srgbClr val="96AB94"/>
              </a:gs>
            </a:gsLst>
            <a:lin ang="5400000"/>
          </a:gradFill>
          <a:ln w="9525">
            <a:noFill/>
            <a:miter lim="800000"/>
            <a:headEnd/>
            <a:tailEnd/>
          </a:ln>
        </p:spPr>
        <p:txBody>
          <a:bodyPr>
            <a:spAutoFit/>
          </a:bodyPr>
          <a:lstStyle/>
          <a:p>
            <a:pPr algn="ctr"/>
            <a:r>
              <a:rPr lang="ru-RU" sz="2400" b="1">
                <a:solidFill>
                  <a:srgbClr val="000000"/>
                </a:solidFill>
                <a:latin typeface="Times New Roman" pitchFamily="18" charset="0"/>
                <a:cs typeface="Times New Roman" pitchFamily="18" charset="0"/>
              </a:rPr>
              <a:t>Расходы областного бюджета </a:t>
            </a:r>
          </a:p>
          <a:p>
            <a:pPr algn="ctr"/>
            <a:r>
              <a:rPr lang="ru-RU" sz="2400" b="1">
                <a:solidFill>
                  <a:srgbClr val="000000"/>
                </a:solidFill>
                <a:latin typeface="Times New Roman" pitchFamily="18" charset="0"/>
                <a:cs typeface="Times New Roman" pitchFamily="18" charset="0"/>
              </a:rPr>
              <a:t>на 2017-2019 годы</a:t>
            </a:r>
          </a:p>
        </p:txBody>
      </p:sp>
      <p:pic>
        <p:nvPicPr>
          <p:cNvPr id="5" name="Рисунок 4"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4" name="TextBox 3"/>
          <p:cNvSpPr txBox="1"/>
          <p:nvPr/>
        </p:nvSpPr>
        <p:spPr>
          <a:xfrm>
            <a:off x="7740650" y="692150"/>
            <a:ext cx="1871663" cy="300038"/>
          </a:xfrm>
          <a:prstGeom prst="rect">
            <a:avLst/>
          </a:prstGeom>
          <a:noFill/>
        </p:spPr>
        <p:txBody>
          <a:bodyPr>
            <a:spAutoFit/>
          </a:bodyPr>
          <a:lstStyle/>
          <a:p>
            <a:pPr fontAlgn="auto">
              <a:spcBef>
                <a:spcPts val="0"/>
              </a:spcBef>
              <a:spcAft>
                <a:spcPts val="0"/>
              </a:spcAft>
              <a:defRPr/>
            </a:pPr>
            <a:r>
              <a:rPr lang="ru-RU" sz="1350" b="1" i="1" dirty="0">
                <a:solidFill>
                  <a:prstClr val="black"/>
                </a:solidFill>
                <a:latin typeface="Times New Roman" panose="02020603050405020304" pitchFamily="18" charset="0"/>
                <a:cs typeface="Times New Roman" panose="02020603050405020304" pitchFamily="18" charset="0"/>
              </a:rPr>
              <a:t>(млн. рублей</a:t>
            </a:r>
            <a:r>
              <a:rPr lang="ru-RU" sz="1350" b="1" i="1" dirty="0">
                <a:solidFill>
                  <a:prstClr val="black"/>
                </a:solidFill>
                <a:latin typeface="Calibri"/>
              </a:rPr>
              <a:t>)</a:t>
            </a:r>
          </a:p>
        </p:txBody>
      </p:sp>
      <p:sp>
        <p:nvSpPr>
          <p:cNvPr id="6" name="TextBox 5"/>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38</a:t>
            </a:r>
            <a:endParaRPr lang="ru-RU" sz="1600" b="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DC1CF">
            <a:alpha val="25882"/>
          </a:srgbClr>
        </a:solidFill>
        <a:effectLst/>
      </p:bgPr>
    </p:bg>
    <p:spTree>
      <p:nvGrpSpPr>
        <p:cNvPr id="1" name=""/>
        <p:cNvGrpSpPr/>
        <p:nvPr/>
      </p:nvGrpSpPr>
      <p:grpSpPr>
        <a:xfrm>
          <a:off x="0" y="0"/>
          <a:ext cx="0" cy="0"/>
          <a:chOff x="0" y="0"/>
          <a:chExt cx="0" cy="0"/>
        </a:xfrm>
      </p:grpSpPr>
      <p:sp>
        <p:nvSpPr>
          <p:cNvPr id="3" name="Загнутый угол 2"/>
          <p:cNvSpPr/>
          <p:nvPr/>
        </p:nvSpPr>
        <p:spPr>
          <a:xfrm>
            <a:off x="251520" y="188640"/>
            <a:ext cx="8640960" cy="6408712"/>
          </a:xfrm>
          <a:prstGeom prst="foldedCorner">
            <a:avLst/>
          </a:prstGeom>
          <a:gradFill>
            <a:gsLst>
              <a:gs pos="0">
                <a:srgbClr val="DDEBCF">
                  <a:alpha val="0"/>
                </a:srgbClr>
              </a:gs>
              <a:gs pos="50000">
                <a:srgbClr val="9CB86E"/>
              </a:gs>
              <a:gs pos="100000">
                <a:srgbClr val="156B13"/>
              </a:gs>
            </a:gsLst>
            <a:lin ang="5400000" scaled="0"/>
          </a:gradFill>
          <a:ln>
            <a:gradFill>
              <a:gsLst>
                <a:gs pos="0">
                  <a:schemeClr val="accent3">
                    <a:lumMod val="75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 name="Прямоугольник 3"/>
          <p:cNvSpPr/>
          <p:nvPr/>
        </p:nvSpPr>
        <p:spPr>
          <a:xfrm>
            <a:off x="736672" y="1124744"/>
            <a:ext cx="7746160" cy="3416320"/>
          </a:xfrm>
          <a:prstGeom prst="rect">
            <a:avLst/>
          </a:prstGeom>
          <a:noFill/>
        </p:spPr>
        <p:txBody>
          <a:bodyPr wrap="none">
            <a:spAutoFit/>
          </a:bodyPr>
          <a:lstStyle/>
          <a:p>
            <a:pPr algn="ctr">
              <a:defRPr/>
            </a:pPr>
            <a:r>
              <a:rPr lang="ru-RU" sz="72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itchFamily="18" charset="0"/>
                <a:cs typeface="Times New Roman" pitchFamily="18" charset="0"/>
              </a:rPr>
              <a:t>Социально </a:t>
            </a:r>
          </a:p>
          <a:p>
            <a:pPr algn="ctr">
              <a:defRPr/>
            </a:pPr>
            <a:r>
              <a:rPr lang="ru-RU" sz="72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itchFamily="18" charset="0"/>
                <a:cs typeface="Times New Roman" pitchFamily="18" charset="0"/>
              </a:rPr>
              <a:t>ориентированный</a:t>
            </a:r>
          </a:p>
          <a:p>
            <a:pPr algn="ctr">
              <a:defRPr/>
            </a:pPr>
            <a:r>
              <a:rPr lang="ru-RU" sz="72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itchFamily="18" charset="0"/>
                <a:cs typeface="Times New Roman" pitchFamily="18" charset="0"/>
              </a:rPr>
              <a:t> бюджет</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p:cNvSpPr>
          <p:nvPr>
            <p:ph type="title" idx="4294967295"/>
          </p:nvPr>
        </p:nvSpPr>
        <p:spPr>
          <a:xfrm>
            <a:off x="428625" y="0"/>
            <a:ext cx="8229600" cy="571500"/>
          </a:xfrm>
        </p:spPr>
        <p:txBody>
          <a:bodyPr/>
          <a:lstStyle/>
          <a:p>
            <a:r>
              <a:rPr lang="ru-RU" sz="2400" b="1" i="1" u="sng" smtClean="0">
                <a:solidFill>
                  <a:srgbClr val="0070C0"/>
                </a:solidFill>
              </a:rPr>
              <a:t>Основные понятия и термины по бюджету</a:t>
            </a:r>
          </a:p>
        </p:txBody>
      </p:sp>
      <p:graphicFrame>
        <p:nvGraphicFramePr>
          <p:cNvPr id="4" name="Таблица 3"/>
          <p:cNvGraphicFramePr>
            <a:graphicFrameLocks noGrp="1"/>
          </p:cNvGraphicFramePr>
          <p:nvPr/>
        </p:nvGraphicFramePr>
        <p:xfrm>
          <a:off x="142875" y="1285860"/>
          <a:ext cx="9001125" cy="1060704"/>
        </p:xfrm>
        <a:graphic>
          <a:graphicData uri="http://schemas.openxmlformats.org/drawingml/2006/table">
            <a:tbl>
              <a:tblPr/>
              <a:tblGrid>
                <a:gridCol w="4500563"/>
                <a:gridCol w="4500562"/>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Денежные средства, предоставляемые бюджетом другому бюджету бюджетной системы Российской Федерации, юридическому лицу (за исключением государственных (муниципальных) учреждений), иностранному государству, иностранному юридическому лицу на возвратной и возмездной основах.</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Денежные средства, предоставляемые одним бюджетом другому бюджету или юридическому лицу на определенный срок на возвратной и платной основах.</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3671" name="Rectangle 1"/>
          <p:cNvSpPr>
            <a:spLocks noChangeArrowheads="1"/>
          </p:cNvSpPr>
          <p:nvPr/>
        </p:nvSpPr>
        <p:spPr bwMode="auto">
          <a:xfrm>
            <a:off x="0" y="714356"/>
            <a:ext cx="9144000" cy="457200"/>
          </a:xfrm>
          <a:prstGeom prst="rect">
            <a:avLst/>
          </a:prstGeom>
          <a:noFill/>
          <a:ln w="9525">
            <a:noFill/>
            <a:miter lim="800000"/>
            <a:headEnd/>
            <a:tailEnd/>
          </a:ln>
        </p:spPr>
        <p:txBody>
          <a:bodyPr wrap="none" anchor="ctr">
            <a:spAutoFit/>
          </a:bodyPr>
          <a:lstStyle/>
          <a:p>
            <a:r>
              <a:rPr lang="ru-RU" sz="900" dirty="0">
                <a:solidFill>
                  <a:srgbClr val="000000"/>
                </a:solidFill>
                <a:latin typeface="inherit"/>
                <a:ea typeface="Times New Roman" pitchFamily="18" charset="0"/>
                <a:cs typeface="Segoe UI" pitchFamily="34" charset="0"/>
                <a:hlinkClick r:id="rId2"/>
              </a:rPr>
              <a:t>Бюджетный кредит</a:t>
            </a:r>
            <a:endParaRPr lang="ru-RU" dirty="0">
              <a:ea typeface="Times New Roman" pitchFamily="18" charset="0"/>
              <a:cs typeface="Arial" charset="0"/>
            </a:endParaRPr>
          </a:p>
        </p:txBody>
      </p:sp>
      <p:graphicFrame>
        <p:nvGraphicFramePr>
          <p:cNvPr id="10" name="Таблица 9"/>
          <p:cNvGraphicFramePr>
            <a:graphicFrameLocks noGrp="1"/>
          </p:cNvGraphicFramePr>
          <p:nvPr/>
        </p:nvGraphicFramePr>
        <p:xfrm>
          <a:off x="0" y="3357562"/>
          <a:ext cx="9144000" cy="1533906"/>
        </p:xfrm>
        <a:graphic>
          <a:graphicData uri="http://schemas.openxmlformats.org/drawingml/2006/table">
            <a:tbl>
              <a:tblPr/>
              <a:tblGrid>
                <a:gridCol w="4572000"/>
                <a:gridCol w="4572000"/>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Орган государственной власти (государственный орган), </a:t>
                      </a:r>
                      <a:r>
                        <a:rPr kumimoji="0" lang="ru-RU" sz="900" b="0" i="1" u="none" strike="noStrike" cap="none" normalizeH="0" baseline="0" dirty="0" err="1" smtClean="0">
                          <a:ln>
                            <a:noFill/>
                          </a:ln>
                          <a:solidFill>
                            <a:srgbClr val="000000"/>
                          </a:solidFill>
                          <a:effectLst/>
                          <a:latin typeface="inherit"/>
                          <a:cs typeface="Times New Roman" pitchFamily="18" charset="0"/>
                        </a:rPr>
                        <a:t>орган</a:t>
                      </a:r>
                      <a:r>
                        <a:rPr kumimoji="0" lang="ru-RU" sz="900" b="0" i="1" u="none" strike="noStrike" cap="none" normalizeH="0" baseline="0" dirty="0" smtClean="0">
                          <a:ln>
                            <a:noFill/>
                          </a:ln>
                          <a:solidFill>
                            <a:srgbClr val="000000"/>
                          </a:solidFill>
                          <a:effectLst/>
                          <a:latin typeface="inherit"/>
                          <a:cs typeface="Times New Roman" pitchFamily="18" charset="0"/>
                        </a:rPr>
                        <a:t> управления государственным внебюджетным фондом, орган местного самоуправления, орган местной администрации, а также наиболее значимое учреждение науки, образования, культуры и здравоохранения, указанное в ведомственной структуре расходов бюджета, имеющие право распределять бюджетные ассигнования и лимиты бюджетных обязательств между подведомственными распорядителями и (или) получателями бюджетных средств, если иное не установлено настоящим Кодексом.</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Орган государственной власти или орган местного самоуправления, имеющие право распределять бюджетные ассигнования между подведомственными получателям бюджетных средств.</a:t>
                      </a:r>
                      <a:endPar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3689" name="Rectangle 4"/>
          <p:cNvSpPr>
            <a:spLocks noChangeArrowheads="1"/>
          </p:cNvSpPr>
          <p:nvPr/>
        </p:nvSpPr>
        <p:spPr bwMode="auto">
          <a:xfrm>
            <a:off x="142844" y="2643182"/>
            <a:ext cx="9144000" cy="457200"/>
          </a:xfrm>
          <a:prstGeom prst="rect">
            <a:avLst/>
          </a:prstGeom>
          <a:noFill/>
          <a:ln w="9525">
            <a:noFill/>
            <a:miter lim="800000"/>
            <a:headEnd/>
            <a:tailEnd/>
          </a:ln>
        </p:spPr>
        <p:txBody>
          <a:bodyPr wrap="none" anchor="ctr">
            <a:spAutoFit/>
          </a:bodyPr>
          <a:lstStyle/>
          <a:p>
            <a:r>
              <a:rPr lang="ru-RU" sz="900" dirty="0">
                <a:solidFill>
                  <a:srgbClr val="000000"/>
                </a:solidFill>
                <a:latin typeface="inherit"/>
                <a:ea typeface="Times New Roman" pitchFamily="18" charset="0"/>
                <a:cs typeface="Segoe UI" pitchFamily="34" charset="0"/>
                <a:hlinkClick r:id="rId2"/>
              </a:rPr>
              <a:t>Главный распорядитель бюджетных средств</a:t>
            </a:r>
            <a:endParaRPr lang="ru-RU" dirty="0">
              <a:ea typeface="Times New Roman" pitchFamily="18" charset="0"/>
              <a:cs typeface="Arial" charset="0"/>
            </a:endParaRPr>
          </a:p>
        </p:txBody>
      </p:sp>
      <p:sp>
        <p:nvSpPr>
          <p:cNvPr id="8" name="TextBox 7"/>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a:t>
            </a:r>
            <a:endParaRPr lang="ru-RU" sz="1600" b="1"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pic>
        <p:nvPicPr>
          <p:cNvPr id="1740802" name="Рисунок 18" descr="ветераны.jpg"/>
          <p:cNvPicPr>
            <a:picLocks noGrp="1" noChangeAspect="1"/>
          </p:cNvPicPr>
          <p:nvPr>
            <p:ph type="pic" idx="1"/>
          </p:nvPr>
        </p:nvPicPr>
        <p:blipFill>
          <a:blip r:embed="rId2" cstate="print"/>
          <a:srcRect/>
          <a:stretch>
            <a:fillRect/>
          </a:stretch>
        </p:blipFill>
        <p:spPr>
          <a:xfrm rot="420000">
            <a:off x="3900488" y="1519238"/>
            <a:ext cx="4448175" cy="2884487"/>
          </a:xfrm>
        </p:spPr>
      </p:pic>
      <p:sp>
        <p:nvSpPr>
          <p:cNvPr id="7" name="Заголовок 6"/>
          <p:cNvSpPr>
            <a:spLocks noGrp="1"/>
          </p:cNvSpPr>
          <p:nvPr>
            <p:ph type="title"/>
          </p:nvPr>
        </p:nvSpPr>
        <p:spPr>
          <a:xfrm rot="10800000" flipV="1">
            <a:off x="71438" y="332656"/>
            <a:ext cx="9072562" cy="936104"/>
          </a:xfrm>
          <a:ln/>
        </p:spPr>
        <p:style>
          <a:lnRef idx="1">
            <a:schemeClr val="accent3"/>
          </a:lnRef>
          <a:fillRef idx="2">
            <a:schemeClr val="accent3"/>
          </a:fillRef>
          <a:effectRef idx="1">
            <a:schemeClr val="accent3"/>
          </a:effectRef>
          <a:fontRef idx="minor">
            <a:schemeClr val="dk1"/>
          </a:fontRef>
        </p:style>
        <p:txBody>
          <a:bodyPr>
            <a:noAutofit/>
          </a:bodyPr>
          <a:lstStyle/>
          <a:p>
            <a:pPr algn="ctr" fontAlgn="auto">
              <a:spcAft>
                <a:spcPts val="0"/>
              </a:spcAft>
              <a:defRPr/>
            </a:pPr>
            <a:r>
              <a:rPr lang="ru-RU" sz="1800" dirty="0" smtClean="0">
                <a:solidFill>
                  <a:schemeClr val="accent4">
                    <a:lumMod val="50000"/>
                  </a:schemeClr>
                </a:solidFill>
              </a:rPr>
              <a:t/>
            </a:r>
            <a:br>
              <a:rPr lang="ru-RU" sz="1800" dirty="0" smtClean="0">
                <a:solidFill>
                  <a:schemeClr val="accent4">
                    <a:lumMod val="50000"/>
                  </a:schemeClr>
                </a:solidFill>
              </a:rPr>
            </a:br>
            <a:r>
              <a:rPr lang="ru-RU" sz="1800" i="1" dirty="0" smtClean="0">
                <a:solidFill>
                  <a:schemeClr val="tx2">
                    <a:lumMod val="75000"/>
                  </a:schemeClr>
                </a:solidFill>
              </a:rPr>
              <a:t>Ветераны труда, ветераны военной службы, труженики тыла, реабилитированные лица и лица, признанные пострадавшими от политических репрессий</a:t>
            </a:r>
            <a:endParaRPr lang="ru-RU" sz="1800" i="1" dirty="0">
              <a:solidFill>
                <a:schemeClr val="tx2">
                  <a:lumMod val="75000"/>
                </a:schemeClr>
              </a:solidFill>
            </a:endParaRPr>
          </a:p>
        </p:txBody>
      </p:sp>
      <p:sp>
        <p:nvSpPr>
          <p:cNvPr id="9" name="Текст 8"/>
          <p:cNvSpPr>
            <a:spLocks noGrp="1"/>
          </p:cNvSpPr>
          <p:nvPr>
            <p:ph type="body" sz="half" idx="2"/>
          </p:nvPr>
        </p:nvSpPr>
        <p:spPr>
          <a:xfrm>
            <a:off x="107950" y="1341438"/>
            <a:ext cx="4392613" cy="719137"/>
          </a:xfrm>
          <a:solidFill>
            <a:schemeClr val="accent3">
              <a:lumMod val="60000"/>
              <a:lumOff val="40000"/>
              <a:alpha val="37000"/>
            </a:schemeClr>
          </a:solidFill>
        </p:spPr>
        <p:style>
          <a:lnRef idx="2">
            <a:schemeClr val="accent3"/>
          </a:lnRef>
          <a:fillRef idx="1">
            <a:schemeClr val="lt1"/>
          </a:fillRef>
          <a:effectRef idx="0">
            <a:schemeClr val="accent3"/>
          </a:effectRef>
          <a:fontRef idx="minor">
            <a:schemeClr val="dk1"/>
          </a:fontRef>
        </p:style>
        <p:txBody>
          <a:bodyPr>
            <a:normAutofit fontScale="92500"/>
          </a:bodyPr>
          <a:lstStyle/>
          <a:p>
            <a:pPr fontAlgn="auto">
              <a:spcBef>
                <a:spcPct val="20000"/>
              </a:spcBef>
              <a:spcAft>
                <a:spcPts val="0"/>
              </a:spcAft>
              <a:buClr>
                <a:schemeClr val="accent3"/>
              </a:buClr>
              <a:defRPr/>
            </a:pPr>
            <a:r>
              <a:rPr lang="ru-RU" sz="1200" b="1" i="1" dirty="0" smtClean="0">
                <a:solidFill>
                  <a:schemeClr val="tx1"/>
                </a:solidFill>
                <a:latin typeface="Times New Roman" pitchFamily="18" charset="0"/>
              </a:rPr>
              <a:t>Закон Белгородской области от 28.12.2004 года №165                               (ред. от 09.12.2015 года) "Социальный кодекс Белгородской области" (принят Белгородской областной Думой 09.12.2004 года)</a:t>
            </a:r>
            <a:endParaRPr lang="ru-RU" sz="1200" i="1" dirty="0" smtClean="0">
              <a:solidFill>
                <a:schemeClr val="tx1"/>
              </a:solidFill>
              <a:latin typeface="Times New Roman" pitchFamily="18" charset="0"/>
            </a:endParaRPr>
          </a:p>
        </p:txBody>
      </p:sp>
      <p:sp>
        <p:nvSpPr>
          <p:cNvPr id="11" name="Текст 8"/>
          <p:cNvSpPr txBox="1">
            <a:spLocks/>
          </p:cNvSpPr>
          <p:nvPr/>
        </p:nvSpPr>
        <p:spPr>
          <a:xfrm>
            <a:off x="107950" y="2205038"/>
            <a:ext cx="4319588" cy="792162"/>
          </a:xfrm>
          <a:prstGeom prst="rect">
            <a:avLst/>
          </a:prstGeom>
          <a:solidFill>
            <a:schemeClr val="accent3">
              <a:lumMod val="20000"/>
              <a:lumOff val="80000"/>
              <a:alpha val="34000"/>
            </a:schemeClr>
          </a:solidFill>
        </p:spPr>
        <p:style>
          <a:lnRef idx="2">
            <a:schemeClr val="accent1"/>
          </a:lnRef>
          <a:fillRef idx="1">
            <a:schemeClr val="lt1"/>
          </a:fillRef>
          <a:effectRef idx="0">
            <a:schemeClr val="accent1"/>
          </a:effectRef>
          <a:fontRef idx="minor">
            <a:schemeClr val="dk1"/>
          </a:fontRef>
        </p:style>
        <p:txBody>
          <a:bodyPr lIns="64008" rIns="45720">
            <a:normAutofit fontScale="92500" lnSpcReduction="20000"/>
          </a:bodyPr>
          <a:lstStyle/>
          <a:p>
            <a:pPr>
              <a:spcBef>
                <a:spcPts val="250"/>
              </a:spcBef>
              <a:buClr>
                <a:srgbClr val="0BD0D9"/>
              </a:buClr>
              <a:buSzPct val="95000"/>
              <a:defRPr/>
            </a:pPr>
            <a:r>
              <a:rPr lang="ru-RU" sz="1400" b="1" i="1" dirty="0">
                <a:solidFill>
                  <a:srgbClr val="000000"/>
                </a:solidFill>
                <a:latin typeface="Times New Roman" pitchFamily="18" charset="0"/>
                <a:cs typeface="Times New Roman" pitchFamily="18" charset="0"/>
              </a:rPr>
              <a:t>Объём межбюджетных трансфертов муниципальным образованиям области на оплату ежемесячных выплат </a:t>
            </a:r>
            <a:r>
              <a:rPr lang="ru-RU" sz="1400" b="1" dirty="0" smtClean="0">
                <a:solidFill>
                  <a:srgbClr val="000000"/>
                </a:solidFill>
                <a:latin typeface="Times New Roman" pitchFamily="18" charset="0"/>
                <a:cs typeface="Times New Roman" pitchFamily="18" charset="0"/>
              </a:rPr>
              <a:t>в 2017 году </a:t>
            </a:r>
            <a:r>
              <a:rPr lang="ru-RU" sz="1400" b="1" i="1" dirty="0" smtClean="0">
                <a:solidFill>
                  <a:schemeClr val="tx1"/>
                </a:solidFill>
                <a:cs typeface="Arial" charset="0"/>
              </a:rPr>
              <a:t>– </a:t>
            </a:r>
            <a:r>
              <a:rPr lang="ru-RU" sz="1400" b="1" dirty="0" smtClean="0">
                <a:solidFill>
                  <a:schemeClr val="tx1"/>
                </a:solidFill>
                <a:latin typeface="Times New Roman" pitchFamily="18" charset="0"/>
                <a:cs typeface="Times New Roman" pitchFamily="18" charset="0"/>
              </a:rPr>
              <a:t> 629 890 тыс</a:t>
            </a:r>
            <a:r>
              <a:rPr lang="ru-RU" sz="1400" b="1" dirty="0">
                <a:solidFill>
                  <a:schemeClr val="tx1"/>
                </a:solidFill>
                <a:latin typeface="Times New Roman" pitchFamily="18" charset="0"/>
                <a:cs typeface="Times New Roman" pitchFamily="18" charset="0"/>
              </a:rPr>
              <a:t>. рублей, в 2018 году – 654 </a:t>
            </a:r>
            <a:r>
              <a:rPr lang="ru-RU" sz="1400" b="1" dirty="0" smtClean="0">
                <a:solidFill>
                  <a:schemeClr val="tx1"/>
                </a:solidFill>
                <a:latin typeface="Times New Roman" pitchFamily="18" charset="0"/>
                <a:cs typeface="Times New Roman" pitchFamily="18" charset="0"/>
              </a:rPr>
              <a:t>979 </a:t>
            </a:r>
            <a:r>
              <a:rPr lang="ru-RU" sz="1400" b="1" dirty="0">
                <a:solidFill>
                  <a:schemeClr val="tx1"/>
                </a:solidFill>
                <a:latin typeface="Times New Roman" pitchFamily="18" charset="0"/>
                <a:cs typeface="Times New Roman" pitchFamily="18" charset="0"/>
              </a:rPr>
              <a:t>тыс.рублей, в 2019 году </a:t>
            </a:r>
            <a:r>
              <a:rPr lang="ru-RU" sz="1400" b="1" dirty="0" smtClean="0">
                <a:solidFill>
                  <a:schemeClr val="tx1"/>
                </a:solidFill>
                <a:latin typeface="Times New Roman" pitchFamily="18" charset="0"/>
                <a:cs typeface="Times New Roman" pitchFamily="18" charset="0"/>
              </a:rPr>
              <a:t>– 680 877 тыс.рублей</a:t>
            </a:r>
            <a:endParaRPr lang="ru-RU" sz="1400" b="1" dirty="0">
              <a:solidFill>
                <a:schemeClr val="tx1"/>
              </a:solidFill>
              <a:latin typeface="Times New Roman" pitchFamily="18" charset="0"/>
              <a:cs typeface="Times New Roman" pitchFamily="18" charset="0"/>
            </a:endParaRPr>
          </a:p>
        </p:txBody>
      </p:sp>
      <p:sp>
        <p:nvSpPr>
          <p:cNvPr id="12" name="Текст 8"/>
          <p:cNvSpPr txBox="1">
            <a:spLocks/>
          </p:cNvSpPr>
          <p:nvPr/>
        </p:nvSpPr>
        <p:spPr>
          <a:xfrm>
            <a:off x="179388" y="3141663"/>
            <a:ext cx="4248150" cy="574675"/>
          </a:xfrm>
          <a:prstGeom prst="rect">
            <a:avLst/>
          </a:prstGeom>
          <a:solidFill>
            <a:schemeClr val="accent2">
              <a:lumMod val="40000"/>
              <a:lumOff val="60000"/>
              <a:alpha val="41000"/>
            </a:schemeClr>
          </a:solidFill>
        </p:spPr>
        <p:style>
          <a:lnRef idx="2">
            <a:schemeClr val="accent4"/>
          </a:lnRef>
          <a:fillRef idx="1">
            <a:schemeClr val="lt1"/>
          </a:fillRef>
          <a:effectRef idx="0">
            <a:schemeClr val="accent4"/>
          </a:effectRef>
          <a:fontRef idx="minor">
            <a:schemeClr val="dk1"/>
          </a:fontRef>
        </p:style>
        <p:txBody>
          <a:bodyPr lIns="64008" rIns="45720">
            <a:normAutofit fontScale="77500" lnSpcReduction="20000"/>
          </a:bodyPr>
          <a:lstStyle/>
          <a:p>
            <a:pPr>
              <a:spcBef>
                <a:spcPts val="250"/>
              </a:spcBef>
              <a:buClr>
                <a:srgbClr val="0BD0D9"/>
              </a:buClr>
              <a:buSzPct val="95000"/>
              <a:defRPr/>
            </a:pPr>
            <a:endParaRPr lang="ru-RU" sz="400" b="1" dirty="0">
              <a:solidFill>
                <a:prstClr val="black"/>
              </a:solidFill>
              <a:latin typeface="Times New Roman" pitchFamily="18" charset="0"/>
              <a:cs typeface="Arial" charset="0"/>
            </a:endParaRPr>
          </a:p>
          <a:p>
            <a:pPr>
              <a:spcBef>
                <a:spcPts val="250"/>
              </a:spcBef>
              <a:buClr>
                <a:srgbClr val="0BD0D9"/>
              </a:buClr>
              <a:buSzPct val="95000"/>
              <a:defRPr/>
            </a:pPr>
            <a:r>
              <a:rPr lang="ru-RU" sz="1400" b="1" dirty="0">
                <a:solidFill>
                  <a:prstClr val="black"/>
                </a:solidFill>
                <a:latin typeface="Times New Roman" pitchFamily="18" charset="0"/>
                <a:cs typeface="Arial" charset="0"/>
              </a:rPr>
              <a:t>Численность граждан данных категорий, проживающих в Белгородской </a:t>
            </a:r>
            <a:r>
              <a:rPr lang="ru-RU" sz="1400" b="1" dirty="0">
                <a:solidFill>
                  <a:schemeClr val="tx1"/>
                </a:solidFill>
                <a:latin typeface="Times New Roman" pitchFamily="18" charset="0"/>
                <a:cs typeface="Arial" charset="0"/>
              </a:rPr>
              <a:t>области  -  66 479 человек (2017 год), 67 773 человек (2018 год), 69 093 человек (2019 год) </a:t>
            </a:r>
          </a:p>
        </p:txBody>
      </p:sp>
      <p:sp>
        <p:nvSpPr>
          <p:cNvPr id="2" name="Текст 8"/>
          <p:cNvSpPr txBox="1">
            <a:spLocks/>
          </p:cNvSpPr>
          <p:nvPr/>
        </p:nvSpPr>
        <p:spPr>
          <a:xfrm>
            <a:off x="4572000" y="4221163"/>
            <a:ext cx="4248150" cy="2447925"/>
          </a:xfrm>
          <a:prstGeom prst="rect">
            <a:avLst/>
          </a:prstGeom>
          <a:solidFill>
            <a:schemeClr val="accent3">
              <a:lumMod val="20000"/>
              <a:lumOff val="80000"/>
              <a:alpha val="67000"/>
            </a:schemeClr>
          </a:solidFill>
        </p:spPr>
        <p:style>
          <a:lnRef idx="2">
            <a:schemeClr val="accent6"/>
          </a:lnRef>
          <a:fillRef idx="1">
            <a:schemeClr val="lt1"/>
          </a:fillRef>
          <a:effectRef idx="0">
            <a:schemeClr val="accent6"/>
          </a:effectRef>
          <a:fontRef idx="minor">
            <a:schemeClr val="dk1"/>
          </a:fontRef>
        </p:style>
        <p:txBody>
          <a:bodyPr lIns="64008" rIns="45720">
            <a:normAutofit fontScale="92500" lnSpcReduction="20000"/>
          </a:bodyPr>
          <a:lstStyle/>
          <a:p>
            <a:pPr>
              <a:defRPr/>
            </a:pPr>
            <a:r>
              <a:rPr lang="ru-RU" sz="1000" b="1" dirty="0">
                <a:solidFill>
                  <a:prstClr val="black"/>
                </a:solidFill>
                <a:latin typeface="Times New Roman" pitchFamily="18" charset="0"/>
                <a:cs typeface="Arial" charset="0"/>
              </a:rPr>
              <a:t>Реабилитированным и признанным пострадавшими от политических репрессий гражданам предоставляются социальные услуги и ежемесячные денежные выплаты:</a:t>
            </a:r>
          </a:p>
          <a:p>
            <a:pPr>
              <a:defRPr/>
            </a:pPr>
            <a:endParaRPr lang="ru-RU" sz="1000" b="1" dirty="0">
              <a:solidFill>
                <a:prstClr val="black"/>
              </a:solidFill>
              <a:latin typeface="Times New Roman" pitchFamily="18" charset="0"/>
              <a:cs typeface="Arial" charset="0"/>
            </a:endParaRPr>
          </a:p>
          <a:p>
            <a:pPr>
              <a:buFontTx/>
              <a:buChar char="-"/>
              <a:defRPr/>
            </a:pPr>
            <a:r>
              <a:rPr lang="ru-RU" sz="1200" b="1" i="1" dirty="0">
                <a:solidFill>
                  <a:prstClr val="black"/>
                </a:solidFill>
                <a:latin typeface="Times New Roman" pitchFamily="18" charset="0"/>
                <a:cs typeface="Arial" charset="0"/>
              </a:rPr>
              <a:t> бесплатный доступ к телефонной сети при наличии технической возможности;</a:t>
            </a:r>
          </a:p>
          <a:p>
            <a:pPr>
              <a:defRPr/>
            </a:pPr>
            <a:r>
              <a:rPr lang="ru-RU" sz="1200" b="1" i="1" dirty="0">
                <a:solidFill>
                  <a:prstClr val="black"/>
                </a:solidFill>
                <a:latin typeface="Times New Roman" pitchFamily="18" charset="0"/>
                <a:cs typeface="Arial" charset="0"/>
              </a:rPr>
              <a:t>- ежемесячная денежная компенсация в размере 50% от платы коммунальных услуг;</a:t>
            </a:r>
          </a:p>
          <a:p>
            <a:pPr>
              <a:defRPr/>
            </a:pPr>
            <a:r>
              <a:rPr lang="ru-RU" sz="1200" b="1" i="1" dirty="0">
                <a:solidFill>
                  <a:prstClr val="black"/>
                </a:solidFill>
                <a:latin typeface="Times New Roman" pitchFamily="18" charset="0"/>
                <a:cs typeface="Arial" charset="0"/>
              </a:rPr>
              <a:t>- бесплатный проезд (туда и обратно) один раз в год железнодорожным транспортом;</a:t>
            </a:r>
          </a:p>
          <a:p>
            <a:pPr>
              <a:defRPr/>
            </a:pPr>
            <a:r>
              <a:rPr lang="ru-RU" sz="1200" b="1" i="1" dirty="0">
                <a:solidFill>
                  <a:prstClr val="black"/>
                </a:solidFill>
                <a:latin typeface="Times New Roman" pitchFamily="18" charset="0"/>
                <a:cs typeface="Arial" charset="0"/>
              </a:rPr>
              <a:t>- бесплатное слухопротезирование;</a:t>
            </a:r>
          </a:p>
          <a:p>
            <a:pPr>
              <a:buFontTx/>
              <a:buChar char="-"/>
              <a:defRPr/>
            </a:pPr>
            <a:r>
              <a:rPr lang="ru-RU" sz="1200" b="1" i="1" dirty="0">
                <a:solidFill>
                  <a:prstClr val="black"/>
                </a:solidFill>
                <a:latin typeface="Times New Roman" pitchFamily="18" charset="0"/>
                <a:cs typeface="Arial" charset="0"/>
              </a:rPr>
              <a:t>внеочередное оказание медицинской помощи (в т.ч. ежегодное диспансерное обследование);</a:t>
            </a:r>
          </a:p>
          <a:p>
            <a:pPr>
              <a:defRPr/>
            </a:pPr>
            <a:r>
              <a:rPr lang="ru-RU" sz="1200" b="1" i="1" dirty="0">
                <a:solidFill>
                  <a:prstClr val="black"/>
                </a:solidFill>
                <a:latin typeface="Times New Roman" pitchFamily="18" charset="0"/>
                <a:cs typeface="Arial" charset="0"/>
              </a:rPr>
              <a:t>- </a:t>
            </a:r>
            <a:r>
              <a:rPr lang="ru-RU" sz="1200" b="1" i="1" dirty="0">
                <a:solidFill>
                  <a:schemeClr val="tx1"/>
                </a:solidFill>
                <a:latin typeface="Times New Roman" pitchFamily="18" charset="0"/>
                <a:cs typeface="Arial" charset="0"/>
              </a:rPr>
              <a:t>ежемесячная денежная </a:t>
            </a:r>
            <a:r>
              <a:rPr lang="ru-RU" sz="1200" b="1" i="1" dirty="0" smtClean="0">
                <a:solidFill>
                  <a:schemeClr val="tx1"/>
                </a:solidFill>
                <a:latin typeface="Times New Roman" pitchFamily="18" charset="0"/>
                <a:cs typeface="Arial" charset="0"/>
              </a:rPr>
              <a:t>выплата в 2017 году:</a:t>
            </a:r>
            <a:endParaRPr lang="ru-RU" sz="1200" b="1" i="1" dirty="0">
              <a:solidFill>
                <a:schemeClr val="tx1"/>
              </a:solidFill>
              <a:latin typeface="Times New Roman" pitchFamily="18" charset="0"/>
              <a:cs typeface="Arial" charset="0"/>
            </a:endParaRPr>
          </a:p>
          <a:p>
            <a:pPr>
              <a:buFont typeface="Arial" pitchFamily="34" charset="0"/>
              <a:buChar char="•"/>
              <a:defRPr/>
            </a:pPr>
            <a:r>
              <a:rPr lang="ru-RU" sz="1200" b="1" i="1" dirty="0">
                <a:solidFill>
                  <a:schemeClr val="tx1"/>
                </a:solidFill>
                <a:latin typeface="Times New Roman" pitchFamily="18" charset="0"/>
                <a:cs typeface="Arial" charset="0"/>
              </a:rPr>
              <a:t>     реабилитированным лицам </a:t>
            </a:r>
            <a:r>
              <a:rPr lang="ru-RU" sz="1200" b="1" i="1" dirty="0" smtClean="0">
                <a:solidFill>
                  <a:schemeClr val="tx1"/>
                </a:solidFill>
                <a:latin typeface="Times New Roman" pitchFamily="18" charset="0"/>
                <a:cs typeface="Arial" charset="0"/>
              </a:rPr>
              <a:t>– 890 рублей;</a:t>
            </a:r>
            <a:endParaRPr lang="ru-RU" sz="1200" b="1" i="1" dirty="0">
              <a:solidFill>
                <a:schemeClr val="tx1"/>
              </a:solidFill>
              <a:latin typeface="Times New Roman" pitchFamily="18" charset="0"/>
              <a:cs typeface="Arial" charset="0"/>
            </a:endParaRPr>
          </a:p>
          <a:p>
            <a:pPr>
              <a:buFont typeface="Arial" pitchFamily="34" charset="0"/>
              <a:buChar char="•"/>
              <a:defRPr/>
            </a:pPr>
            <a:r>
              <a:rPr lang="ru-RU" sz="1200" b="1" i="1" dirty="0">
                <a:solidFill>
                  <a:schemeClr val="tx1"/>
                </a:solidFill>
                <a:latin typeface="Times New Roman" pitchFamily="18" charset="0"/>
                <a:cs typeface="Arial" charset="0"/>
              </a:rPr>
              <a:t>     признанным пострадавшими от политических репрессий </a:t>
            </a:r>
            <a:r>
              <a:rPr lang="ru-RU" sz="1000" b="1" i="1" dirty="0">
                <a:solidFill>
                  <a:schemeClr val="tx1"/>
                </a:solidFill>
                <a:latin typeface="Times New Roman" pitchFamily="18" charset="0"/>
                <a:cs typeface="Arial" charset="0"/>
              </a:rPr>
              <a:t>– </a:t>
            </a:r>
            <a:r>
              <a:rPr lang="ru-RU" sz="1000" b="1" i="1" dirty="0" smtClean="0">
                <a:solidFill>
                  <a:schemeClr val="tx1"/>
                </a:solidFill>
                <a:latin typeface="Times New Roman" pitchFamily="18" charset="0"/>
                <a:cs typeface="Arial" charset="0"/>
              </a:rPr>
              <a:t>780 </a:t>
            </a:r>
            <a:r>
              <a:rPr lang="ru-RU" sz="1000" b="1" i="1" dirty="0">
                <a:solidFill>
                  <a:schemeClr val="tx1"/>
                </a:solidFill>
                <a:latin typeface="Times New Roman" pitchFamily="18" charset="0"/>
                <a:cs typeface="Arial" charset="0"/>
              </a:rPr>
              <a:t>рублей</a:t>
            </a:r>
            <a:r>
              <a:rPr lang="ru-RU" sz="1000" i="1" dirty="0">
                <a:solidFill>
                  <a:schemeClr val="tx1"/>
                </a:solidFill>
                <a:latin typeface="Times New Roman" pitchFamily="18" charset="0"/>
                <a:cs typeface="Arial" charset="0"/>
              </a:rPr>
              <a:t>;</a:t>
            </a:r>
          </a:p>
          <a:p>
            <a:pPr>
              <a:defRPr/>
            </a:pPr>
            <a:r>
              <a:rPr lang="ru-RU" sz="800" dirty="0">
                <a:solidFill>
                  <a:prstClr val="black"/>
                </a:solidFill>
                <a:latin typeface="Times New Roman" pitchFamily="18" charset="0"/>
                <a:cs typeface="Arial" charset="0"/>
              </a:rPr>
              <a:t>     </a:t>
            </a:r>
          </a:p>
        </p:txBody>
      </p:sp>
      <p:sp>
        <p:nvSpPr>
          <p:cNvPr id="17" name="TextBox 16"/>
          <p:cNvSpPr txBox="1"/>
          <p:nvPr/>
        </p:nvSpPr>
        <p:spPr>
          <a:xfrm>
            <a:off x="179512" y="0"/>
            <a:ext cx="1882247"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t>Целевая группа</a:t>
            </a:r>
          </a:p>
        </p:txBody>
      </p:sp>
      <p:sp>
        <p:nvSpPr>
          <p:cNvPr id="13" name="Текст 8"/>
          <p:cNvSpPr txBox="1">
            <a:spLocks/>
          </p:cNvSpPr>
          <p:nvPr/>
        </p:nvSpPr>
        <p:spPr>
          <a:xfrm>
            <a:off x="179388" y="3860800"/>
            <a:ext cx="4248150" cy="2447925"/>
          </a:xfrm>
          <a:prstGeom prst="rect">
            <a:avLst/>
          </a:prstGeom>
          <a:solidFill>
            <a:schemeClr val="accent2">
              <a:lumMod val="20000"/>
              <a:lumOff val="80000"/>
              <a:alpha val="49000"/>
            </a:schemeClr>
          </a:solidFill>
        </p:spPr>
        <p:style>
          <a:lnRef idx="2">
            <a:schemeClr val="accent6"/>
          </a:lnRef>
          <a:fillRef idx="1">
            <a:schemeClr val="lt1"/>
          </a:fillRef>
          <a:effectRef idx="0">
            <a:schemeClr val="accent6"/>
          </a:effectRef>
          <a:fontRef idx="minor">
            <a:schemeClr val="dk1"/>
          </a:fontRef>
        </p:style>
        <p:txBody>
          <a:bodyPr lIns="64008" rIns="45720"/>
          <a:lstStyle/>
          <a:p>
            <a:pPr>
              <a:defRPr/>
            </a:pPr>
            <a:r>
              <a:rPr lang="ru-RU" sz="1000" b="1" dirty="0">
                <a:solidFill>
                  <a:prstClr val="black"/>
                </a:solidFill>
                <a:latin typeface="Times New Roman" pitchFamily="18" charset="0"/>
                <a:cs typeface="Arial" charset="0"/>
              </a:rPr>
              <a:t>Ветеранам труда, ветеранам военной службы и труженикам тыла предоставляются социальные услуги и ежемесячные денежные выплаты:</a:t>
            </a:r>
          </a:p>
          <a:p>
            <a:pPr>
              <a:defRPr/>
            </a:pPr>
            <a:endParaRPr lang="ru-RU" sz="1000" b="1" dirty="0">
              <a:solidFill>
                <a:prstClr val="black"/>
              </a:solidFill>
              <a:latin typeface="Times New Roman" pitchFamily="18" charset="0"/>
              <a:cs typeface="Arial" charset="0"/>
            </a:endParaRPr>
          </a:p>
          <a:p>
            <a:pPr>
              <a:defRPr/>
            </a:pPr>
            <a:r>
              <a:rPr lang="ru-RU" sz="1200" b="1" i="1" dirty="0">
                <a:solidFill>
                  <a:prstClr val="black"/>
                </a:solidFill>
                <a:latin typeface="Times New Roman" pitchFamily="18" charset="0"/>
                <a:cs typeface="Arial" charset="0"/>
              </a:rPr>
              <a:t>- внеочередное оказание медицинской помощи;</a:t>
            </a:r>
          </a:p>
          <a:p>
            <a:pPr>
              <a:defRPr/>
            </a:pPr>
            <a:r>
              <a:rPr lang="ru-RU" sz="1200" b="1" i="1" dirty="0">
                <a:solidFill>
                  <a:prstClr val="black"/>
                </a:solidFill>
                <a:latin typeface="Times New Roman" pitchFamily="18" charset="0"/>
                <a:cs typeface="Arial" charset="0"/>
              </a:rPr>
              <a:t>- ежемесячная денежная компенсация в размере 50% от платы коммунальных услуг;</a:t>
            </a:r>
          </a:p>
          <a:p>
            <a:pPr>
              <a:defRPr/>
            </a:pPr>
            <a:r>
              <a:rPr lang="ru-RU" sz="1200" b="1" i="1" dirty="0">
                <a:solidFill>
                  <a:prstClr val="black"/>
                </a:solidFill>
                <a:latin typeface="Times New Roman" pitchFamily="18" charset="0"/>
                <a:cs typeface="Arial" charset="0"/>
              </a:rPr>
              <a:t>- проезд на железнодорожном транспорте пригородного сообщения с оплатой 50% стоимости проезда;</a:t>
            </a:r>
          </a:p>
          <a:p>
            <a:pPr>
              <a:buFontTx/>
              <a:buChar char="-"/>
              <a:defRPr/>
            </a:pPr>
            <a:endParaRPr lang="ru-RU" sz="1200" b="1" i="1" dirty="0">
              <a:solidFill>
                <a:prstClr val="black"/>
              </a:solidFill>
              <a:latin typeface="Times New Roman" pitchFamily="18" charset="0"/>
              <a:cs typeface="Arial" charset="0"/>
            </a:endParaRPr>
          </a:p>
          <a:p>
            <a:pPr>
              <a:defRPr/>
            </a:pPr>
            <a:r>
              <a:rPr lang="ru-RU" sz="1200" b="1" i="1" dirty="0">
                <a:solidFill>
                  <a:prstClr val="black"/>
                </a:solidFill>
                <a:latin typeface="Times New Roman" pitchFamily="18" charset="0"/>
                <a:cs typeface="Arial" charset="0"/>
              </a:rPr>
              <a:t>- ежемесячная денежная </a:t>
            </a:r>
            <a:r>
              <a:rPr lang="ru-RU" sz="1200" b="1" i="1" dirty="0" smtClean="0">
                <a:solidFill>
                  <a:prstClr val="black"/>
                </a:solidFill>
                <a:latin typeface="Times New Roman" pitchFamily="18" charset="0"/>
                <a:cs typeface="Arial" charset="0"/>
              </a:rPr>
              <a:t>выплата в 2017 году:</a:t>
            </a:r>
            <a:endParaRPr lang="ru-RU" sz="1200" b="1" i="1" dirty="0">
              <a:solidFill>
                <a:prstClr val="black"/>
              </a:solidFill>
              <a:latin typeface="Times New Roman" pitchFamily="18" charset="0"/>
              <a:cs typeface="Arial" charset="0"/>
            </a:endParaRPr>
          </a:p>
          <a:p>
            <a:pPr>
              <a:defRPr/>
            </a:pPr>
            <a:r>
              <a:rPr lang="ru-RU" sz="1200" b="1" i="1" dirty="0">
                <a:solidFill>
                  <a:prstClr val="black"/>
                </a:solidFill>
                <a:latin typeface="Times New Roman" pitchFamily="18" charset="0"/>
                <a:cs typeface="Arial" charset="0"/>
              </a:rPr>
              <a:t>     ветеранам труда </a:t>
            </a:r>
            <a:r>
              <a:rPr lang="ru-RU" sz="1200" b="1" i="1" dirty="0">
                <a:solidFill>
                  <a:schemeClr val="tx1"/>
                </a:solidFill>
                <a:latin typeface="Times New Roman" pitchFamily="18" charset="0"/>
                <a:cs typeface="Arial" charset="0"/>
              </a:rPr>
              <a:t>- </a:t>
            </a:r>
            <a:r>
              <a:rPr lang="ru-RU" sz="1200" b="1" i="1" dirty="0" smtClean="0">
                <a:solidFill>
                  <a:schemeClr val="tx1"/>
                </a:solidFill>
                <a:latin typeface="Times New Roman" pitchFamily="18" charset="0"/>
                <a:cs typeface="Arial" charset="0"/>
              </a:rPr>
              <a:t>780 </a:t>
            </a:r>
            <a:r>
              <a:rPr lang="ru-RU" sz="1200" b="1" i="1" dirty="0">
                <a:solidFill>
                  <a:schemeClr val="tx1"/>
                </a:solidFill>
                <a:latin typeface="Times New Roman" pitchFamily="18" charset="0"/>
                <a:cs typeface="Arial" charset="0"/>
              </a:rPr>
              <a:t>рублей;</a:t>
            </a:r>
          </a:p>
          <a:p>
            <a:pPr>
              <a:defRPr/>
            </a:pPr>
            <a:r>
              <a:rPr lang="ru-RU" sz="1200" b="1" i="1" dirty="0">
                <a:solidFill>
                  <a:schemeClr val="tx1"/>
                </a:solidFill>
                <a:latin typeface="Times New Roman" pitchFamily="18" charset="0"/>
                <a:cs typeface="Arial" charset="0"/>
              </a:rPr>
              <a:t>     труженикам тыла- </a:t>
            </a:r>
            <a:r>
              <a:rPr lang="ru-RU" sz="1000" b="1" dirty="0" smtClean="0">
                <a:solidFill>
                  <a:schemeClr val="tx1"/>
                </a:solidFill>
                <a:latin typeface="Times New Roman" pitchFamily="18" charset="0"/>
                <a:cs typeface="Arial" charset="0"/>
              </a:rPr>
              <a:t>890 рублей;</a:t>
            </a:r>
            <a:endParaRPr lang="ru-RU" sz="1000" b="1" dirty="0">
              <a:solidFill>
                <a:schemeClr val="tx1"/>
              </a:solidFill>
              <a:latin typeface="Times New Roman" pitchFamily="18" charset="0"/>
              <a:cs typeface="Arial" charset="0"/>
            </a:endParaRPr>
          </a:p>
        </p:txBody>
      </p:sp>
      <p:sp>
        <p:nvSpPr>
          <p:cNvPr id="10" name="TextBox 9"/>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40</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50000"/>
          </a:schemeClr>
        </a:solidFill>
        <a:effectLst/>
      </p:bgPr>
    </p:bg>
    <p:spTree>
      <p:nvGrpSpPr>
        <p:cNvPr id="1" name=""/>
        <p:cNvGrpSpPr/>
        <p:nvPr/>
      </p:nvGrpSpPr>
      <p:grpSpPr>
        <a:xfrm>
          <a:off x="0" y="0"/>
          <a:ext cx="0" cy="0"/>
          <a:chOff x="0" y="0"/>
          <a:chExt cx="0" cy="0"/>
        </a:xfrm>
      </p:grpSpPr>
      <p:sp>
        <p:nvSpPr>
          <p:cNvPr id="23" name="TextBox 22"/>
          <p:cNvSpPr txBox="1"/>
          <p:nvPr/>
        </p:nvSpPr>
        <p:spPr>
          <a:xfrm>
            <a:off x="0" y="116632"/>
            <a:ext cx="9144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ru-RU" b="1" i="1" dirty="0">
                <a:cs typeface="Times New Roman" pitchFamily="18" charset="0"/>
              </a:rPr>
              <a:t>                     Граждане, имеющие детей, многодетные семьи</a:t>
            </a:r>
          </a:p>
          <a:p>
            <a:pPr>
              <a:defRPr/>
            </a:pPr>
            <a:endParaRPr lang="ru-RU" b="1" i="1" dirty="0">
              <a:cs typeface="Times New Roman" pitchFamily="18" charset="0"/>
            </a:endParaRPr>
          </a:p>
        </p:txBody>
      </p:sp>
      <p:sp>
        <p:nvSpPr>
          <p:cNvPr id="18434" name="Содержимое 6"/>
          <p:cNvSpPr>
            <a:spLocks noGrp="1"/>
          </p:cNvSpPr>
          <p:nvPr>
            <p:ph sz="half" idx="1"/>
          </p:nvPr>
        </p:nvSpPr>
        <p:spPr>
          <a:xfrm>
            <a:off x="179388" y="1052513"/>
            <a:ext cx="5286375" cy="804862"/>
          </a:xfrm>
        </p:spPr>
        <p:txBody>
          <a:bodyPr>
            <a:normAutofit fontScale="85000" lnSpcReduction="10000"/>
          </a:bodyPr>
          <a:lstStyle/>
          <a:p>
            <a:pPr marL="85725" indent="0" algn="just" fontAlgn="auto">
              <a:spcAft>
                <a:spcPts val="0"/>
              </a:spcAft>
              <a:buClr>
                <a:srgbClr val="C32D2E"/>
              </a:buClr>
              <a:buFont typeface="Wingdings 2" pitchFamily="18" charset="2"/>
              <a:buNone/>
              <a:defRPr/>
            </a:pPr>
            <a:r>
              <a:rPr lang="ru-RU" sz="1300" dirty="0" smtClean="0">
                <a:latin typeface="Times New Roman" pitchFamily="18" charset="0"/>
                <a:cs typeface="Times New Roman" pitchFamily="18" charset="0"/>
              </a:rPr>
              <a:t>-выплата компенсации части родительской платы за присмотр и уход за детьми в образовательных организациях, реализующих основную общеобразовательную программу дошкольного образования – </a:t>
            </a:r>
            <a:r>
              <a:rPr lang="ru-RU" sz="1300" b="1" dirty="0" smtClean="0">
                <a:latin typeface="Times New Roman" pitchFamily="18" charset="0"/>
                <a:cs typeface="Times New Roman" pitchFamily="18" charset="0"/>
              </a:rPr>
              <a:t>315 224 тыс. рублей (2017 год), 327 224 тыс.рублей (2018 год), 327 224 тыс.рублей (2019 год)</a:t>
            </a:r>
          </a:p>
          <a:p>
            <a:pPr marL="85725" indent="0" algn="just" fontAlgn="auto">
              <a:spcAft>
                <a:spcPts val="0"/>
              </a:spcAft>
              <a:buClr>
                <a:srgbClr val="C32D2E"/>
              </a:buClr>
              <a:buFont typeface="Wingdings 2" pitchFamily="18" charset="2"/>
              <a:buNone/>
              <a:defRPr/>
            </a:pPr>
            <a:endParaRPr lang="ru-RU" sz="1400" b="1" u="sng" dirty="0" smtClean="0">
              <a:latin typeface="Times New Roman" pitchFamily="18" charset="0"/>
              <a:cs typeface="Times New Roman" pitchFamily="18" charset="0"/>
            </a:endParaRPr>
          </a:p>
        </p:txBody>
      </p:sp>
      <p:pic>
        <p:nvPicPr>
          <p:cNvPr id="9" name="Содержимое 8" descr="многодетная семья.jpg"/>
          <p:cNvPicPr>
            <a:picLocks noGrp="1" noChangeAspect="1"/>
          </p:cNvPicPr>
          <p:nvPr>
            <p:ph sz="half" idx="2"/>
          </p:nvPr>
        </p:nvPicPr>
        <p:blipFill>
          <a:blip r:embed="rId2" cstate="print"/>
          <a:stretch>
            <a:fillRect/>
          </a:stretch>
        </p:blipFill>
        <p:spPr>
          <a:xfrm>
            <a:off x="142844" y="3027598"/>
            <a:ext cx="3071834" cy="2044476"/>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Содержимое 6"/>
          <p:cNvSpPr txBox="1">
            <a:spLocks/>
          </p:cNvSpPr>
          <p:nvPr/>
        </p:nvSpPr>
        <p:spPr>
          <a:xfrm>
            <a:off x="142874" y="2428875"/>
            <a:ext cx="5293221" cy="571500"/>
          </a:xfrm>
          <a:prstGeom prst="rect">
            <a:avLst/>
          </a:prstGeom>
          <a:solidFill>
            <a:schemeClr val="accent6">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4"/>
          </a:lnRef>
          <a:fillRef idx="1">
            <a:schemeClr val="lt1"/>
          </a:fillRef>
          <a:effectRef idx="0">
            <a:schemeClr val="accent4"/>
          </a:effectRef>
          <a:fontRef idx="minor">
            <a:schemeClr val="dk1"/>
          </a:fontRef>
        </p:style>
        <p:txBody>
          <a:bodyPr/>
          <a:lstStyle/>
          <a:p>
            <a:pPr marL="82550" fontAlgn="auto">
              <a:spcBef>
                <a:spcPct val="20000"/>
              </a:spcBef>
              <a:spcAft>
                <a:spcPts val="0"/>
              </a:spcAft>
              <a:buClr>
                <a:srgbClr val="C32D2E"/>
              </a:buClr>
              <a:buSzPct val="95000"/>
              <a:buFont typeface="Wingdings 2"/>
              <a:buNone/>
              <a:defRPr/>
            </a:pPr>
            <a:r>
              <a:rPr lang="ru-RU" sz="1100" dirty="0">
                <a:solidFill>
                  <a:schemeClr val="tx1"/>
                </a:solidFill>
                <a:latin typeface="Times New Roman" pitchFamily="18" charset="0"/>
                <a:cs typeface="Times New Roman" pitchFamily="18" charset="0"/>
              </a:rPr>
              <a:t>-выплата ежемесячных пособий гражданам, имеющим детей – </a:t>
            </a:r>
            <a:r>
              <a:rPr lang="ru-RU" sz="1100" b="1" dirty="0" smtClean="0">
                <a:solidFill>
                  <a:schemeClr val="tx1"/>
                </a:solidFill>
                <a:latin typeface="Times New Roman" pitchFamily="18" charset="0"/>
                <a:cs typeface="Times New Roman" pitchFamily="18" charset="0"/>
              </a:rPr>
              <a:t>381 517  </a:t>
            </a:r>
            <a:r>
              <a:rPr lang="ru-RU" sz="1100" b="1" dirty="0">
                <a:solidFill>
                  <a:schemeClr val="tx1"/>
                </a:solidFill>
                <a:latin typeface="Times New Roman" pitchFamily="18" charset="0"/>
                <a:cs typeface="Times New Roman" pitchFamily="18" charset="0"/>
              </a:rPr>
              <a:t>тыс. рублей (2017 год), </a:t>
            </a:r>
            <a:r>
              <a:rPr lang="ru-RU" sz="1100" b="1" dirty="0" smtClean="0">
                <a:solidFill>
                  <a:schemeClr val="tx1"/>
                </a:solidFill>
                <a:latin typeface="Times New Roman" pitchFamily="18" charset="0"/>
                <a:cs typeface="Times New Roman" pitchFamily="18" charset="0"/>
              </a:rPr>
              <a:t>416039 </a:t>
            </a:r>
            <a:r>
              <a:rPr lang="ru-RU" sz="1100" b="1" dirty="0">
                <a:solidFill>
                  <a:schemeClr val="tx1"/>
                </a:solidFill>
                <a:latin typeface="Times New Roman" pitchFamily="18" charset="0"/>
                <a:cs typeface="Times New Roman" pitchFamily="18" charset="0"/>
              </a:rPr>
              <a:t>тыс.рублей (2018 год), </a:t>
            </a:r>
            <a:r>
              <a:rPr lang="ru-RU" sz="1100" b="1" dirty="0" smtClean="0">
                <a:solidFill>
                  <a:schemeClr val="tx1"/>
                </a:solidFill>
                <a:latin typeface="Times New Roman" pitchFamily="18" charset="0"/>
                <a:cs typeface="Times New Roman" pitchFamily="18" charset="0"/>
              </a:rPr>
              <a:t>452 530 тыс.рублей </a:t>
            </a:r>
            <a:r>
              <a:rPr lang="ru-RU" sz="1100" b="1" dirty="0">
                <a:solidFill>
                  <a:schemeClr val="tx1"/>
                </a:solidFill>
                <a:latin typeface="Times New Roman" pitchFamily="18" charset="0"/>
                <a:cs typeface="Times New Roman" pitchFamily="18" charset="0"/>
              </a:rPr>
              <a:t>(2019 год)</a:t>
            </a:r>
          </a:p>
        </p:txBody>
      </p:sp>
      <p:sp>
        <p:nvSpPr>
          <p:cNvPr id="1741834" name="Содержимое 6"/>
          <p:cNvSpPr txBox="1">
            <a:spLocks/>
          </p:cNvSpPr>
          <p:nvPr/>
        </p:nvSpPr>
        <p:spPr bwMode="auto">
          <a:xfrm>
            <a:off x="0" y="5857875"/>
            <a:ext cx="5857875" cy="857250"/>
          </a:xfrm>
          <a:prstGeom prst="rect">
            <a:avLst/>
          </a:prstGeom>
          <a:noFill/>
          <a:ln w="9525">
            <a:noFill/>
            <a:miter lim="800000"/>
            <a:headEnd/>
            <a:tailEnd/>
          </a:ln>
        </p:spPr>
        <p:txBody>
          <a:bodyPr/>
          <a:lstStyle/>
          <a:p>
            <a:pPr>
              <a:spcBef>
                <a:spcPct val="20000"/>
              </a:spcBef>
              <a:buClr>
                <a:srgbClr val="C32D2E"/>
              </a:buClr>
              <a:buSzPct val="95000"/>
            </a:pPr>
            <a:r>
              <a:rPr lang="ru-RU" sz="1100">
                <a:latin typeface="Times New Roman" pitchFamily="18" charset="0"/>
                <a:cs typeface="Times New Roman" pitchFamily="18" charset="0"/>
              </a:rPr>
              <a:t>-дополнительные меры социальной защиты семей, родивших третьего и последующих детей по представлению материнского (семейного) капитала – </a:t>
            </a:r>
            <a:r>
              <a:rPr lang="ru-RU" sz="1100" b="1">
                <a:latin typeface="Times New Roman" pitchFamily="18" charset="0"/>
                <a:cs typeface="Times New Roman" pitchFamily="18" charset="0"/>
              </a:rPr>
              <a:t>98 383 тыс. рублей (2017 год),                       98 383 тыс.рублей (2018 год), 98 383 тыс.рублей (2019 год)</a:t>
            </a:r>
          </a:p>
        </p:txBody>
      </p:sp>
      <p:pic>
        <p:nvPicPr>
          <p:cNvPr id="13" name="Рисунок 12" descr="по уходу за ребенком до 1,5 лет.jpg"/>
          <p:cNvPicPr>
            <a:picLocks noChangeAspect="1"/>
          </p:cNvPicPr>
          <p:nvPr/>
        </p:nvPicPr>
        <p:blipFill>
          <a:blip r:embed="rId3" cstate="print"/>
          <a:srcRect b="15893"/>
          <a:stretch>
            <a:fillRect/>
          </a:stretch>
        </p:blipFill>
        <p:spPr>
          <a:xfrm>
            <a:off x="5548314" y="980728"/>
            <a:ext cx="3595686" cy="2071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descr="за ребенком до 1,5 лет.jpg"/>
          <p:cNvPicPr>
            <a:picLocks noChangeAspect="1"/>
          </p:cNvPicPr>
          <p:nvPr/>
        </p:nvPicPr>
        <p:blipFill>
          <a:blip r:embed="rId4" cstate="print"/>
          <a:stretch>
            <a:fillRect/>
          </a:stretch>
        </p:blipFill>
        <p:spPr>
          <a:xfrm>
            <a:off x="5857879" y="4643446"/>
            <a:ext cx="3286121" cy="2028470"/>
          </a:xfrm>
          <a:prstGeom prst="rect">
            <a:avLst/>
          </a:prstGeom>
          <a:ln>
            <a:noFill/>
          </a:ln>
          <a:effectLst>
            <a:softEdge rad="112500"/>
          </a:effectLst>
        </p:spPr>
      </p:pic>
      <p:sp>
        <p:nvSpPr>
          <p:cNvPr id="15" name="TextBox 14"/>
          <p:cNvSpPr txBox="1"/>
          <p:nvPr/>
        </p:nvSpPr>
        <p:spPr>
          <a:xfrm>
            <a:off x="214313" y="571500"/>
            <a:ext cx="5293791" cy="523220"/>
          </a:xfrm>
          <a:prstGeom prst="rect">
            <a:avLst/>
          </a:prstGeom>
          <a:gradFill flip="none" rotWithShape="1">
            <a:gsLst>
              <a:gs pos="0">
                <a:srgbClr val="FFFF99">
                  <a:shade val="30000"/>
                  <a:satMod val="115000"/>
                  <a:alpha val="40000"/>
                </a:srgbClr>
              </a:gs>
              <a:gs pos="50000">
                <a:srgbClr val="FFFF99">
                  <a:shade val="67500"/>
                  <a:satMod val="115000"/>
                </a:srgbClr>
              </a:gs>
              <a:gs pos="100000">
                <a:srgbClr val="FFFF99">
                  <a:shade val="100000"/>
                  <a:satMod val="115000"/>
                </a:srgbClr>
              </a:gs>
            </a:gsLst>
            <a:lin ang="8100000" scaled="1"/>
            <a:tileRect/>
          </a:gradFill>
          <a:ln w="57150">
            <a:noFill/>
          </a:ln>
        </p:spPr>
        <p:txBody>
          <a:bodyPr>
            <a:spAutoFit/>
          </a:bodyPr>
          <a:lstStyle/>
          <a:p>
            <a:pPr algn="ctr">
              <a:defRPr/>
            </a:pPr>
            <a:r>
              <a:rPr lang="ru-RU" sz="1400" i="1" dirty="0">
                <a:solidFill>
                  <a:prstClr val="black"/>
                </a:solidFill>
                <a:cs typeface="Arial" charset="0"/>
              </a:rPr>
              <a:t>Объём межбюджетных трансфертов муниципальным образованиям области:</a:t>
            </a:r>
          </a:p>
        </p:txBody>
      </p:sp>
      <p:sp>
        <p:nvSpPr>
          <p:cNvPr id="1741840" name="Содержимое 6"/>
          <p:cNvSpPr txBox="1">
            <a:spLocks/>
          </p:cNvSpPr>
          <p:nvPr/>
        </p:nvSpPr>
        <p:spPr bwMode="auto">
          <a:xfrm>
            <a:off x="179388" y="1773238"/>
            <a:ext cx="5286375" cy="779462"/>
          </a:xfrm>
          <a:prstGeom prst="rect">
            <a:avLst/>
          </a:prstGeom>
          <a:noFill/>
          <a:ln w="9525">
            <a:noFill/>
            <a:miter lim="800000"/>
            <a:headEnd/>
            <a:tailEnd/>
          </a:ln>
        </p:spPr>
        <p:txBody>
          <a:bodyPr/>
          <a:lstStyle/>
          <a:p>
            <a:pPr marL="85725" algn="just">
              <a:spcBef>
                <a:spcPct val="20000"/>
              </a:spcBef>
              <a:buClr>
                <a:srgbClr val="C32D2E"/>
              </a:buClr>
              <a:buSzPct val="95000"/>
              <a:buFont typeface="Wingdings 2" pitchFamily="18" charset="2"/>
              <a:buNone/>
            </a:pPr>
            <a:r>
              <a:rPr lang="ru-RU" sz="1100">
                <a:latin typeface="Times New Roman" pitchFamily="18" charset="0"/>
                <a:cs typeface="Times New Roman" pitchFamily="18" charset="0"/>
              </a:rPr>
              <a:t>-выплата ежемесячных денежных компенсаций расходов по оплате жилищно-коммунальных услуг– </a:t>
            </a:r>
            <a:r>
              <a:rPr lang="ru-RU" sz="1100" b="1">
                <a:latin typeface="Times New Roman" pitchFamily="18" charset="0"/>
                <a:cs typeface="Times New Roman" pitchFamily="18" charset="0"/>
              </a:rPr>
              <a:t> </a:t>
            </a:r>
            <a:r>
              <a:rPr lang="ru-RU" sz="1100">
                <a:latin typeface="Times New Roman" pitchFamily="18" charset="0"/>
                <a:cs typeface="Times New Roman" pitchFamily="18" charset="0"/>
              </a:rPr>
              <a:t>– </a:t>
            </a:r>
            <a:r>
              <a:rPr lang="ru-RU" sz="1100" b="1">
                <a:latin typeface="Times New Roman" pitchFamily="18" charset="0"/>
                <a:cs typeface="Times New Roman" pitchFamily="18" charset="0"/>
              </a:rPr>
              <a:t>133 682 тыс. рублей (2017 год),  139 029 тыс.рублей (2018 год),  144 590 тыс.рублей (2019 год)</a:t>
            </a:r>
          </a:p>
        </p:txBody>
      </p:sp>
      <p:sp>
        <p:nvSpPr>
          <p:cNvPr id="17" name="Содержимое 6"/>
          <p:cNvSpPr txBox="1">
            <a:spLocks/>
          </p:cNvSpPr>
          <p:nvPr/>
        </p:nvSpPr>
        <p:spPr>
          <a:xfrm>
            <a:off x="3286125" y="3068960"/>
            <a:ext cx="5857875" cy="789235"/>
          </a:xfrm>
          <a:prstGeom prst="rect">
            <a:avLst/>
          </a:prstGeom>
          <a:solidFill>
            <a:schemeClr val="accent6">
              <a:lumMod val="60000"/>
              <a:lumOff val="4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4"/>
          </a:lnRef>
          <a:fillRef idx="1">
            <a:schemeClr val="lt1"/>
          </a:fillRef>
          <a:effectRef idx="0">
            <a:schemeClr val="accent4"/>
          </a:effectRef>
          <a:fontRef idx="minor">
            <a:schemeClr val="dk1"/>
          </a:fontRef>
        </p:style>
        <p:txBody>
          <a:bodyPr>
            <a:normAutofit fontScale="70000" lnSpcReduction="20000"/>
          </a:bodyPr>
          <a:lstStyle/>
          <a:p>
            <a:pPr marL="82550" fontAlgn="auto">
              <a:spcBef>
                <a:spcPct val="20000"/>
              </a:spcBef>
              <a:spcAft>
                <a:spcPts val="0"/>
              </a:spcAft>
              <a:buClr>
                <a:srgbClr val="C32D2E"/>
              </a:buClr>
              <a:buSzPct val="95000"/>
              <a:defRPr/>
            </a:pPr>
            <a:r>
              <a:rPr lang="ru-RU" sz="1600" dirty="0">
                <a:solidFill>
                  <a:schemeClr val="tx1"/>
                </a:solidFill>
                <a:latin typeface="Times New Roman" pitchFamily="18" charset="0"/>
                <a:cs typeface="Times New Roman" pitchFamily="18" charset="0"/>
              </a:rPr>
              <a:t>-выплата пособий при рождении ребёнка гражданам, не подлежащим обязательному социальному страхованию на случай временной нетрудоспособности и в связи с материнством –                                                                                                                                               </a:t>
            </a:r>
            <a:r>
              <a:rPr lang="ru-RU" sz="1600" b="1" dirty="0">
                <a:solidFill>
                  <a:schemeClr val="tx1"/>
                </a:solidFill>
                <a:latin typeface="Times New Roman" pitchFamily="18" charset="0"/>
                <a:cs typeface="Times New Roman" pitchFamily="18" charset="0"/>
              </a:rPr>
              <a:t>49 355 тыс. рублей (2017 год), 49 599 тыс.рублей (2018 год), 51 523 тыс.рублей (2019 год)</a:t>
            </a:r>
          </a:p>
          <a:p>
            <a:pPr marL="82550" fontAlgn="auto">
              <a:spcBef>
                <a:spcPct val="20000"/>
              </a:spcBef>
              <a:spcAft>
                <a:spcPts val="0"/>
              </a:spcAft>
              <a:buClr>
                <a:srgbClr val="C32D2E"/>
              </a:buClr>
              <a:buSzPct val="95000"/>
              <a:buFont typeface="Wingdings 2"/>
              <a:buNone/>
              <a:defRPr/>
            </a:pPr>
            <a:r>
              <a:rPr lang="ru-RU" sz="1300" dirty="0">
                <a:solidFill>
                  <a:prstClr val="black"/>
                </a:solidFill>
              </a:rPr>
              <a:t> </a:t>
            </a:r>
            <a:endParaRPr lang="ru-RU" sz="1300" b="1" u="sng" dirty="0">
              <a:solidFill>
                <a:srgbClr val="FF0000"/>
              </a:solidFill>
              <a:latin typeface="Times New Roman" pitchFamily="18" charset="0"/>
              <a:cs typeface="Times New Roman" pitchFamily="18" charset="0"/>
            </a:endParaRPr>
          </a:p>
        </p:txBody>
      </p:sp>
      <p:sp>
        <p:nvSpPr>
          <p:cNvPr id="18" name="Содержимое 6"/>
          <p:cNvSpPr txBox="1">
            <a:spLocks/>
          </p:cNvSpPr>
          <p:nvPr/>
        </p:nvSpPr>
        <p:spPr>
          <a:xfrm>
            <a:off x="3286125" y="3933056"/>
            <a:ext cx="5857875" cy="864095"/>
          </a:xfrm>
          <a:prstGeom prst="rect">
            <a:avLst/>
          </a:prstGeom>
          <a:solidFill>
            <a:schemeClr val="accent6">
              <a:lumMod val="60000"/>
              <a:lumOff val="4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4"/>
          </a:lnRef>
          <a:fillRef idx="1">
            <a:schemeClr val="lt1"/>
          </a:fillRef>
          <a:effectRef idx="0">
            <a:schemeClr val="accent4"/>
          </a:effectRef>
          <a:fontRef idx="minor">
            <a:schemeClr val="dk1"/>
          </a:fontRef>
        </p:style>
        <p:txBody>
          <a:bodyPr/>
          <a:lstStyle/>
          <a:p>
            <a:pPr marL="82550" fontAlgn="auto">
              <a:spcBef>
                <a:spcPct val="20000"/>
              </a:spcBef>
              <a:spcAft>
                <a:spcPts val="0"/>
              </a:spcAft>
              <a:buClr>
                <a:srgbClr val="C32D2E"/>
              </a:buClr>
              <a:buSzPct val="95000"/>
              <a:buFont typeface="Wingdings 2"/>
              <a:buNone/>
              <a:defRPr/>
            </a:pPr>
            <a:r>
              <a:rPr lang="ru-RU" sz="1100" dirty="0">
                <a:solidFill>
                  <a:schemeClr val="tx1"/>
                </a:solidFill>
                <a:latin typeface="Times New Roman" pitchFamily="18" charset="0"/>
                <a:cs typeface="Times New Roman" pitchFamily="18" charset="0"/>
              </a:rPr>
              <a:t>-выплата пособий по уходу за ребёнком до достижения им возраста полутора лет гражданам, не подлежащим обязательному социальному страхованию на случай временной нетрудоспособности в связи с материнством – </a:t>
            </a:r>
            <a:r>
              <a:rPr lang="ru-RU" sz="1100" b="1" dirty="0">
                <a:solidFill>
                  <a:schemeClr val="tx1"/>
                </a:solidFill>
                <a:latin typeface="Times New Roman" pitchFamily="18" charset="0"/>
                <a:cs typeface="Times New Roman" pitchFamily="18" charset="0"/>
              </a:rPr>
              <a:t>480 442 тыс. рублей (2017 год), 481 483 тыс.рублей (2018 год), 478 037 тыс.рублей (2019 год) </a:t>
            </a:r>
          </a:p>
        </p:txBody>
      </p:sp>
      <p:sp>
        <p:nvSpPr>
          <p:cNvPr id="19" name="Содержимое 6"/>
          <p:cNvSpPr txBox="1">
            <a:spLocks/>
          </p:cNvSpPr>
          <p:nvPr/>
        </p:nvSpPr>
        <p:spPr>
          <a:xfrm>
            <a:off x="0" y="5072063"/>
            <a:ext cx="5857875" cy="714375"/>
          </a:xfrm>
          <a:prstGeom prst="rect">
            <a:avLst/>
          </a:prstGeom>
        </p:spPr>
        <p:txBody>
          <a:bodyPr>
            <a:normAutofit lnSpcReduction="10000"/>
          </a:bodyPr>
          <a:lstStyle/>
          <a:p>
            <a:pPr marL="85725" algn="just" fontAlgn="auto">
              <a:spcBef>
                <a:spcPct val="20000"/>
              </a:spcBef>
              <a:spcAft>
                <a:spcPts val="0"/>
              </a:spcAft>
              <a:buClr>
                <a:srgbClr val="C32D2E"/>
              </a:buClr>
              <a:buSzPct val="95000"/>
              <a:buFont typeface="Wingdings 2"/>
              <a:buNone/>
              <a:defRPr/>
            </a:pPr>
            <a:r>
              <a:rPr lang="ru-RU" sz="1100" dirty="0">
                <a:latin typeface="Times New Roman" pitchFamily="18" charset="0"/>
                <a:cs typeface="Times New Roman" pitchFamily="18" charset="0"/>
              </a:rPr>
              <a:t>-ежемесячная денежная выплата, назначаемая в случае рождения третьего ребёнка или последующих детей до достижения ребёнком возраста трёх лет –                                                       </a:t>
            </a:r>
            <a:r>
              <a:rPr lang="ru-RU" sz="1100" b="1" dirty="0" smtClean="0">
                <a:latin typeface="Times New Roman" pitchFamily="18" charset="0"/>
                <a:cs typeface="Times New Roman" pitchFamily="18" charset="0"/>
              </a:rPr>
              <a:t>716 428 тыс</a:t>
            </a:r>
            <a:r>
              <a:rPr lang="ru-RU" sz="1100" b="1" dirty="0">
                <a:latin typeface="Times New Roman" pitchFamily="18" charset="0"/>
                <a:cs typeface="Times New Roman" pitchFamily="18" charset="0"/>
              </a:rPr>
              <a:t>. рублей (2017 год), </a:t>
            </a:r>
            <a:r>
              <a:rPr lang="ru-RU" sz="1100" b="1" dirty="0" smtClean="0">
                <a:latin typeface="Times New Roman" pitchFamily="18" charset="0"/>
                <a:cs typeface="Times New Roman" pitchFamily="18" charset="0"/>
              </a:rPr>
              <a:t>399 646 тыс.рублей </a:t>
            </a:r>
            <a:r>
              <a:rPr lang="ru-RU" sz="1100" b="1" dirty="0">
                <a:latin typeface="Times New Roman" pitchFamily="18" charset="0"/>
                <a:cs typeface="Times New Roman" pitchFamily="18" charset="0"/>
              </a:rPr>
              <a:t>(2018 год), </a:t>
            </a:r>
            <a:r>
              <a:rPr lang="ru-RU" sz="1100" b="1" dirty="0" smtClean="0">
                <a:latin typeface="Times New Roman" pitchFamily="18" charset="0"/>
                <a:cs typeface="Times New Roman" pitchFamily="18" charset="0"/>
              </a:rPr>
              <a:t>415 617 тыс.рублей </a:t>
            </a:r>
            <a:r>
              <a:rPr lang="ru-RU" sz="1100" b="1" dirty="0">
                <a:latin typeface="Times New Roman" pitchFamily="18" charset="0"/>
                <a:cs typeface="Times New Roman" pitchFamily="18" charset="0"/>
              </a:rPr>
              <a:t>(2019 год)</a:t>
            </a:r>
          </a:p>
        </p:txBody>
      </p:sp>
      <p:sp>
        <p:nvSpPr>
          <p:cNvPr id="21" name="TextBox 20"/>
          <p:cNvSpPr txBox="1"/>
          <p:nvPr/>
        </p:nvSpPr>
        <p:spPr>
          <a:xfrm>
            <a:off x="179512" y="0"/>
            <a:ext cx="1882247"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t>Целевая группа</a:t>
            </a:r>
          </a:p>
        </p:txBody>
      </p:sp>
      <p:sp>
        <p:nvSpPr>
          <p:cNvPr id="1741851" name="TextBox 19"/>
          <p:cNvSpPr txBox="1">
            <a:spLocks noChangeArrowheads="1"/>
          </p:cNvSpPr>
          <p:nvPr/>
        </p:nvSpPr>
        <p:spPr bwMode="auto">
          <a:xfrm>
            <a:off x="8675688" y="6581775"/>
            <a:ext cx="185737" cy="276225"/>
          </a:xfrm>
          <a:prstGeom prst="rect">
            <a:avLst/>
          </a:prstGeom>
          <a:noFill/>
          <a:ln w="9525">
            <a:noFill/>
            <a:miter lim="800000"/>
            <a:headEnd/>
            <a:tailEnd/>
          </a:ln>
        </p:spPr>
        <p:txBody>
          <a:bodyPr wrap="none">
            <a:spAutoFit/>
          </a:bodyPr>
          <a:lstStyle/>
          <a:p>
            <a:endParaRPr lang="ru-RU" sz="1200">
              <a:latin typeface="Times New Roman" pitchFamily="18" charset="0"/>
              <a:cs typeface="Times New Roman" pitchFamily="18" charset="0"/>
            </a:endParaRPr>
          </a:p>
        </p:txBody>
      </p:sp>
      <p:sp>
        <p:nvSpPr>
          <p:cNvPr id="16" name="TextBox 15"/>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41</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70000">
              <a:srgbClr val="DDEBCF">
                <a:alpha val="0"/>
              </a:srgbClr>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19457" name="Заголовок 5"/>
          <p:cNvSpPr>
            <a:spLocks noGrp="1"/>
          </p:cNvSpPr>
          <p:nvPr>
            <p:ph type="title"/>
          </p:nvPr>
        </p:nvSpPr>
        <p:spPr>
          <a:xfrm>
            <a:off x="107504" y="260648"/>
            <a:ext cx="8784976" cy="576486"/>
          </a:xfrm>
          <a:ln/>
        </p:spPr>
        <p:style>
          <a:lnRef idx="1">
            <a:schemeClr val="accent4"/>
          </a:lnRef>
          <a:fillRef idx="2">
            <a:schemeClr val="accent4"/>
          </a:fillRef>
          <a:effectRef idx="1">
            <a:schemeClr val="accent4"/>
          </a:effectRef>
          <a:fontRef idx="minor">
            <a:schemeClr val="dk1"/>
          </a:fontRef>
        </p:style>
        <p:txBody>
          <a:bodyPr>
            <a:normAutofit/>
          </a:bodyPr>
          <a:lstStyle/>
          <a:p>
            <a:pPr algn="ctr" fontAlgn="auto">
              <a:spcAft>
                <a:spcPts val="0"/>
              </a:spcAft>
              <a:defRPr/>
            </a:pPr>
            <a:r>
              <a:rPr lang="ru-RU" sz="3200" b="1" dirty="0" smtClean="0">
                <a:solidFill>
                  <a:srgbClr val="006600"/>
                </a:solidFill>
              </a:rPr>
              <a:t>Дети войны</a:t>
            </a:r>
          </a:p>
        </p:txBody>
      </p:sp>
      <p:sp>
        <p:nvSpPr>
          <p:cNvPr id="1742853" name="Текст 6"/>
          <p:cNvSpPr>
            <a:spLocks noGrp="1"/>
          </p:cNvSpPr>
          <p:nvPr>
            <p:ph type="body" idx="1"/>
          </p:nvPr>
        </p:nvSpPr>
        <p:spPr>
          <a:xfrm>
            <a:off x="323850" y="1052513"/>
            <a:ext cx="4608513" cy="2233612"/>
          </a:xfrm>
        </p:spPr>
        <p:txBody>
          <a:bodyPr/>
          <a:lstStyle/>
          <a:p>
            <a:pPr>
              <a:lnSpc>
                <a:spcPct val="80000"/>
              </a:lnSpc>
              <a:buFont typeface="Wingdings 2" pitchFamily="18" charset="2"/>
              <a:buChar char=""/>
            </a:pPr>
            <a:r>
              <a:rPr lang="ru-RU" sz="1600" smtClean="0">
                <a:solidFill>
                  <a:schemeClr val="tx1"/>
                </a:solidFill>
                <a:latin typeface="Times New Roman" pitchFamily="18" charset="0"/>
              </a:rPr>
              <a:t>Закон Белгородской области от 28.12.2004 года №165 (ред. от 09.12.2015г.) "Социальный кодекс Белгородской области" (принят Белгородской областной Думой 09.12.2004 года)</a:t>
            </a:r>
          </a:p>
          <a:p>
            <a:pPr>
              <a:lnSpc>
                <a:spcPct val="80000"/>
              </a:lnSpc>
              <a:buFont typeface="Wingdings 2" pitchFamily="18" charset="2"/>
              <a:buChar char=""/>
            </a:pPr>
            <a:r>
              <a:rPr lang="ru-RU" sz="1600" smtClean="0">
                <a:solidFill>
                  <a:schemeClr val="tx1"/>
                </a:solidFill>
                <a:latin typeface="Times New Roman" pitchFamily="18" charset="0"/>
              </a:rPr>
              <a:t>Глава 26. Меры социальной защиты лиц, родившихся в период с 22 июня 1923 года по </a:t>
            </a:r>
          </a:p>
          <a:p>
            <a:pPr>
              <a:lnSpc>
                <a:spcPct val="80000"/>
              </a:lnSpc>
            </a:pPr>
            <a:r>
              <a:rPr lang="ru-RU" sz="1600" smtClean="0">
                <a:solidFill>
                  <a:schemeClr val="tx1"/>
                </a:solidFill>
                <a:latin typeface="Times New Roman" pitchFamily="18" charset="0"/>
              </a:rPr>
              <a:t>3 сентября 1945 года («Дети войны») </a:t>
            </a:r>
          </a:p>
        </p:txBody>
      </p:sp>
      <p:pic>
        <p:nvPicPr>
          <p:cNvPr id="1742854" name="Содержимое 10" descr="Ветераны вов.jpg"/>
          <p:cNvPicPr>
            <a:picLocks noGrp="1" noChangeAspect="1"/>
          </p:cNvPicPr>
          <p:nvPr>
            <p:ph sz="quarter" idx="2"/>
          </p:nvPr>
        </p:nvPicPr>
        <p:blipFill>
          <a:blip r:embed="rId2" cstate="print"/>
          <a:srcRect/>
          <a:stretch>
            <a:fillRect/>
          </a:stretch>
        </p:blipFill>
        <p:spPr>
          <a:xfrm>
            <a:off x="5076825" y="981075"/>
            <a:ext cx="3527425" cy="2346325"/>
          </a:xfrm>
        </p:spPr>
      </p:pic>
      <p:sp>
        <p:nvSpPr>
          <p:cNvPr id="1742855" name="Текст 6"/>
          <p:cNvSpPr>
            <a:spLocks/>
          </p:cNvSpPr>
          <p:nvPr/>
        </p:nvSpPr>
        <p:spPr bwMode="auto">
          <a:xfrm>
            <a:off x="468313" y="3213100"/>
            <a:ext cx="8207375" cy="2952750"/>
          </a:xfrm>
          <a:prstGeom prst="rect">
            <a:avLst/>
          </a:prstGeom>
          <a:noFill/>
          <a:ln w="28575">
            <a:solidFill>
              <a:srgbClr val="008000"/>
            </a:solidFill>
            <a:miter lim="800000"/>
            <a:headEnd/>
            <a:tailEnd/>
          </a:ln>
        </p:spPr>
        <p:txBody>
          <a:bodyPr lIns="45720" tIns="0" rIns="45720" bIns="0" anchor="ctr"/>
          <a:lstStyle/>
          <a:p>
            <a:pPr algn="ctr" eaLnBrk="0" hangingPunct="0">
              <a:lnSpc>
                <a:spcPct val="80000"/>
              </a:lnSpc>
              <a:spcBef>
                <a:spcPct val="20000"/>
              </a:spcBef>
              <a:buClr>
                <a:srgbClr val="0BD0D9"/>
              </a:buClr>
              <a:buSzPct val="95000"/>
              <a:buFont typeface="Wingdings 2" pitchFamily="18" charset="2"/>
              <a:buNone/>
            </a:pPr>
            <a:r>
              <a:rPr lang="ru-RU" sz="1600" b="1" dirty="0">
                <a:solidFill>
                  <a:srgbClr val="000000"/>
                </a:solidFill>
                <a:latin typeface="Times New Roman" pitchFamily="18" charset="0"/>
                <a:cs typeface="Arial" charset="0"/>
              </a:rPr>
              <a:t>Лицам, родившимся в период с 22 июня 1923 года по 3 сентября 1945 года</a:t>
            </a:r>
          </a:p>
          <a:p>
            <a:pPr algn="ctr" eaLnBrk="0" hangingPunct="0">
              <a:lnSpc>
                <a:spcPct val="80000"/>
              </a:lnSpc>
              <a:spcBef>
                <a:spcPct val="20000"/>
              </a:spcBef>
              <a:buClr>
                <a:srgbClr val="0BD0D9"/>
              </a:buClr>
              <a:buSzPct val="95000"/>
              <a:buFont typeface="Wingdings 2" pitchFamily="18" charset="2"/>
              <a:buNone/>
            </a:pPr>
            <a:r>
              <a:rPr lang="ru-RU" sz="1600" b="1" dirty="0">
                <a:solidFill>
                  <a:srgbClr val="000000"/>
                </a:solidFill>
                <a:latin typeface="Times New Roman" pitchFamily="18" charset="0"/>
                <a:cs typeface="Arial" charset="0"/>
              </a:rPr>
              <a:t>предоставляется ежемесячная денежная </a:t>
            </a:r>
            <a:r>
              <a:rPr lang="ru-RU" sz="1600" b="1" dirty="0" smtClean="0">
                <a:solidFill>
                  <a:srgbClr val="000000"/>
                </a:solidFill>
                <a:latin typeface="Times New Roman" pitchFamily="18" charset="0"/>
                <a:cs typeface="Arial" charset="0"/>
              </a:rPr>
              <a:t>выплата в 2017 году </a:t>
            </a:r>
            <a:r>
              <a:rPr lang="ru-RU" sz="1600" b="1" dirty="0">
                <a:solidFill>
                  <a:srgbClr val="000000"/>
                </a:solidFill>
                <a:latin typeface="Times New Roman" pitchFamily="18" charset="0"/>
                <a:cs typeface="Arial" charset="0"/>
              </a:rPr>
              <a:t>в размере – </a:t>
            </a:r>
            <a:r>
              <a:rPr lang="ru-RU" sz="1600" b="1" u="sng" dirty="0" smtClean="0">
                <a:latin typeface="Times New Roman" pitchFamily="18" charset="0"/>
                <a:cs typeface="Arial" charset="0"/>
              </a:rPr>
              <a:t>780 </a:t>
            </a:r>
            <a:r>
              <a:rPr lang="ru-RU" sz="1600" b="1" u="sng" dirty="0">
                <a:latin typeface="Times New Roman" pitchFamily="18" charset="0"/>
                <a:cs typeface="Arial" charset="0"/>
              </a:rPr>
              <a:t>рублей</a:t>
            </a:r>
          </a:p>
          <a:p>
            <a:pPr algn="just" eaLnBrk="0" hangingPunct="0">
              <a:lnSpc>
                <a:spcPct val="80000"/>
              </a:lnSpc>
              <a:spcBef>
                <a:spcPct val="20000"/>
              </a:spcBef>
              <a:buClr>
                <a:srgbClr val="0BD0D9"/>
              </a:buClr>
              <a:buSzPct val="95000"/>
              <a:buFont typeface="Wingdings 2" pitchFamily="18" charset="2"/>
              <a:buNone/>
            </a:pPr>
            <a:endParaRPr lang="ru-RU" sz="1600" b="1" u="sng" dirty="0">
              <a:solidFill>
                <a:srgbClr val="000000"/>
              </a:solidFill>
              <a:latin typeface="Times New Roman" pitchFamily="18" charset="0"/>
              <a:cs typeface="Arial" charset="0"/>
            </a:endParaRPr>
          </a:p>
          <a:p>
            <a:pPr algn="ctr" eaLnBrk="0" hangingPunct="0">
              <a:spcBef>
                <a:spcPct val="20000"/>
              </a:spcBef>
              <a:buClr>
                <a:srgbClr val="0BD0D9"/>
              </a:buClr>
              <a:buSzPct val="95000"/>
              <a:buFont typeface="Wingdings 2" pitchFamily="18" charset="2"/>
              <a:buNone/>
            </a:pPr>
            <a:r>
              <a:rPr lang="ru-RU" sz="1600" b="1" dirty="0">
                <a:solidFill>
                  <a:srgbClr val="000000"/>
                </a:solidFill>
                <a:latin typeface="Times New Roman" pitchFamily="18" charset="0"/>
                <a:cs typeface="Arial" charset="0"/>
              </a:rPr>
              <a:t>	Численность граждан, родившихся в период с 22 июня 1923 года по </a:t>
            </a:r>
          </a:p>
          <a:p>
            <a:pPr algn="ctr" eaLnBrk="0" hangingPunct="0">
              <a:spcBef>
                <a:spcPct val="20000"/>
              </a:spcBef>
              <a:buClr>
                <a:srgbClr val="0BD0D9"/>
              </a:buClr>
              <a:buSzPct val="95000"/>
              <a:buFont typeface="Wingdings 2" pitchFamily="18" charset="2"/>
              <a:buNone/>
            </a:pPr>
            <a:r>
              <a:rPr lang="ru-RU" sz="1600" b="1" dirty="0">
                <a:solidFill>
                  <a:srgbClr val="000000"/>
                </a:solidFill>
                <a:latin typeface="Times New Roman" pitchFamily="18" charset="0"/>
                <a:cs typeface="Arial" charset="0"/>
              </a:rPr>
              <a:t>3 сентября 1945 года (Дети войны), проживающих в Белгородской области</a:t>
            </a:r>
          </a:p>
          <a:p>
            <a:pPr algn="ctr" eaLnBrk="0" hangingPunct="0">
              <a:spcBef>
                <a:spcPct val="20000"/>
              </a:spcBef>
              <a:buClr>
                <a:srgbClr val="0BD0D9"/>
              </a:buClr>
              <a:buSzPct val="95000"/>
              <a:buFont typeface="Wingdings 2" pitchFamily="18" charset="2"/>
              <a:buNone/>
            </a:pPr>
            <a:r>
              <a:rPr lang="ru-RU" sz="1600" b="1" u="sng" dirty="0">
                <a:latin typeface="Times New Roman" pitchFamily="18" charset="0"/>
                <a:cs typeface="Arial" charset="0"/>
              </a:rPr>
              <a:t> 20 894 человек (2017 - 2019 годы)</a:t>
            </a:r>
          </a:p>
          <a:p>
            <a:pPr eaLnBrk="0" hangingPunct="0">
              <a:spcBef>
                <a:spcPct val="20000"/>
              </a:spcBef>
              <a:buClr>
                <a:srgbClr val="0BD0D9"/>
              </a:buClr>
              <a:buSzPct val="95000"/>
            </a:pPr>
            <a:endParaRPr lang="ru-RU" sz="1600" b="1" dirty="0">
              <a:solidFill>
                <a:srgbClr val="000000"/>
              </a:solidFill>
              <a:latin typeface="Times New Roman" pitchFamily="18" charset="0"/>
              <a:cs typeface="Arial" charset="0"/>
            </a:endParaRPr>
          </a:p>
          <a:p>
            <a:pPr eaLnBrk="0" hangingPunct="0">
              <a:spcBef>
                <a:spcPct val="20000"/>
              </a:spcBef>
              <a:buClr>
                <a:srgbClr val="0BD0D9"/>
              </a:buClr>
              <a:buSzPct val="95000"/>
              <a:buFont typeface="Wingdings 2" pitchFamily="18" charset="2"/>
              <a:buNone/>
            </a:pPr>
            <a:r>
              <a:rPr lang="ru-RU" sz="1600" b="1" dirty="0">
                <a:solidFill>
                  <a:srgbClr val="000000"/>
                </a:solidFill>
                <a:latin typeface="Times New Roman" pitchFamily="18" charset="0"/>
                <a:cs typeface="Arial" charset="0"/>
              </a:rPr>
              <a:t>	Объем межбюджетных трансфертов муниципальным образованиям </a:t>
            </a:r>
          </a:p>
          <a:p>
            <a:pPr eaLnBrk="0" hangingPunct="0">
              <a:spcBef>
                <a:spcPct val="20000"/>
              </a:spcBef>
              <a:buClr>
                <a:srgbClr val="0BD0D9"/>
              </a:buClr>
              <a:buSzPct val="95000"/>
              <a:buFont typeface="Wingdings 2" pitchFamily="18" charset="2"/>
              <a:buNone/>
            </a:pPr>
            <a:r>
              <a:rPr lang="ru-RU" sz="1600" b="1" dirty="0">
                <a:solidFill>
                  <a:srgbClr val="000000"/>
                </a:solidFill>
                <a:latin typeface="Times New Roman" pitchFamily="18" charset="0"/>
                <a:cs typeface="Arial" charset="0"/>
              </a:rPr>
              <a:t>области на оплату ежемесячных </a:t>
            </a:r>
            <a:r>
              <a:rPr lang="ru-RU" sz="1600" b="1" dirty="0" smtClean="0">
                <a:latin typeface="Times New Roman" pitchFamily="18" charset="0"/>
                <a:cs typeface="Arial" charset="0"/>
              </a:rPr>
              <a:t>выплат в 2017 году -  </a:t>
            </a:r>
            <a:r>
              <a:rPr lang="ru-RU" sz="1600" b="1" u="sng" dirty="0" smtClean="0">
                <a:latin typeface="Times New Roman" pitchFamily="18" charset="0"/>
                <a:cs typeface="Arial" charset="0"/>
              </a:rPr>
              <a:t>198 501 </a:t>
            </a:r>
            <a:r>
              <a:rPr lang="ru-RU" sz="1600" b="1" u="sng" dirty="0">
                <a:latin typeface="Times New Roman" pitchFamily="18" charset="0"/>
                <a:cs typeface="Arial" charset="0"/>
              </a:rPr>
              <a:t>тыс. </a:t>
            </a:r>
            <a:r>
              <a:rPr lang="ru-RU" sz="1600" b="1" u="sng" dirty="0" smtClean="0">
                <a:latin typeface="Times New Roman" pitchFamily="18" charset="0"/>
                <a:cs typeface="Arial" charset="0"/>
              </a:rPr>
              <a:t>рублей,</a:t>
            </a:r>
            <a:r>
              <a:rPr lang="ru-RU" sz="1600" b="1" dirty="0" smtClean="0">
                <a:latin typeface="Times New Roman" pitchFamily="18" charset="0"/>
                <a:cs typeface="Arial" charset="0"/>
              </a:rPr>
              <a:t> в 2018 году – </a:t>
            </a:r>
            <a:r>
              <a:rPr lang="ru-RU" sz="1600" b="1" u="sng" dirty="0" smtClean="0">
                <a:latin typeface="Times New Roman" pitchFamily="18" charset="0"/>
                <a:cs typeface="Arial" charset="0"/>
              </a:rPr>
              <a:t>206 441 тыс.рублей,</a:t>
            </a:r>
            <a:r>
              <a:rPr lang="ru-RU" sz="1600" b="1" dirty="0" smtClean="0">
                <a:latin typeface="Times New Roman" pitchFamily="18" charset="0"/>
                <a:cs typeface="Arial" charset="0"/>
              </a:rPr>
              <a:t> в 2019 году – </a:t>
            </a:r>
            <a:r>
              <a:rPr lang="ru-RU" sz="1600" b="1" u="sng" dirty="0" smtClean="0">
                <a:latin typeface="Times New Roman" pitchFamily="18" charset="0"/>
                <a:cs typeface="Arial" charset="0"/>
              </a:rPr>
              <a:t>214 534 тыс.рублей</a:t>
            </a:r>
            <a:endParaRPr lang="ru-RU" sz="1600" b="1" u="sng" dirty="0">
              <a:latin typeface="Times New Roman" pitchFamily="18" charset="0"/>
              <a:cs typeface="Arial" charset="0"/>
            </a:endParaRPr>
          </a:p>
        </p:txBody>
      </p:sp>
      <p:sp>
        <p:nvSpPr>
          <p:cNvPr id="6" name="TextBox 5"/>
          <p:cNvSpPr txBox="1"/>
          <p:nvPr/>
        </p:nvSpPr>
        <p:spPr>
          <a:xfrm>
            <a:off x="179512" y="0"/>
            <a:ext cx="1882247"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t>Целевая группа</a:t>
            </a:r>
          </a:p>
        </p:txBody>
      </p:sp>
      <p:sp>
        <p:nvSpPr>
          <p:cNvPr id="7" name="TextBox 6"/>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42</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7504" y="188640"/>
            <a:ext cx="8928992" cy="509588"/>
          </a:xfrm>
          <a:ln/>
        </p:spPr>
        <p:style>
          <a:lnRef idx="1">
            <a:schemeClr val="accent3"/>
          </a:lnRef>
          <a:fillRef idx="2">
            <a:schemeClr val="accent3"/>
          </a:fillRef>
          <a:effectRef idx="1">
            <a:schemeClr val="accent3"/>
          </a:effectRef>
          <a:fontRef idx="minor">
            <a:schemeClr val="dk1"/>
          </a:fontRef>
        </p:style>
        <p:txBody>
          <a:bodyPr>
            <a:normAutofit fontScale="90000"/>
          </a:bodyPr>
          <a:lstStyle/>
          <a:p>
            <a:pPr algn="ctr" fontAlgn="auto">
              <a:spcAft>
                <a:spcPts val="0"/>
              </a:spcAft>
              <a:defRPr/>
            </a:pPr>
            <a:r>
              <a:rPr lang="ru-RU" sz="2400" b="1" i="1" dirty="0" smtClean="0">
                <a:solidFill>
                  <a:srgbClr val="7030A0"/>
                </a:solidFill>
              </a:rPr>
              <a:t/>
            </a:r>
            <a:br>
              <a:rPr lang="ru-RU" sz="2400" b="1" i="1" dirty="0" smtClean="0">
                <a:solidFill>
                  <a:srgbClr val="7030A0"/>
                </a:solidFill>
              </a:rPr>
            </a:br>
            <a:r>
              <a:rPr lang="ru-RU" sz="2400" b="1" i="1" dirty="0" smtClean="0">
                <a:solidFill>
                  <a:srgbClr val="7030A0"/>
                </a:solidFill>
              </a:rPr>
              <a:t>Педагогические работники</a:t>
            </a:r>
          </a:p>
        </p:txBody>
      </p:sp>
      <p:sp>
        <p:nvSpPr>
          <p:cNvPr id="9" name="Текст 8"/>
          <p:cNvSpPr>
            <a:spLocks noGrp="1"/>
          </p:cNvSpPr>
          <p:nvPr>
            <p:ph type="body" idx="1"/>
          </p:nvPr>
        </p:nvSpPr>
        <p:spPr>
          <a:xfrm>
            <a:off x="179512" y="5085184"/>
            <a:ext cx="4040187" cy="1582737"/>
          </a:xfrm>
          <a:ln/>
        </p:spPr>
        <p:style>
          <a:lnRef idx="1">
            <a:schemeClr val="accent1"/>
          </a:lnRef>
          <a:fillRef idx="2">
            <a:schemeClr val="accent1"/>
          </a:fillRef>
          <a:effectRef idx="1">
            <a:schemeClr val="accent1"/>
          </a:effectRef>
          <a:fontRef idx="minor">
            <a:schemeClr val="dk1"/>
          </a:fontRef>
        </p:style>
        <p:txBody>
          <a:bodyPr/>
          <a:lstStyle/>
          <a:p>
            <a:pPr algn="ctr" fontAlgn="auto">
              <a:lnSpc>
                <a:spcPct val="90000"/>
              </a:lnSpc>
              <a:spcAft>
                <a:spcPts val="0"/>
              </a:spcAft>
              <a:buClr>
                <a:schemeClr val="accent3"/>
              </a:buClr>
              <a:buFont typeface="Wingdings 2"/>
              <a:buNone/>
              <a:defRPr/>
            </a:pPr>
            <a:r>
              <a:rPr lang="ru-RU" sz="1600" smtClean="0">
                <a:solidFill>
                  <a:srgbClr val="750B22"/>
                </a:solidFill>
              </a:rPr>
              <a:t>Ежемесячное денежное вознаграждение за классное руководство - </a:t>
            </a:r>
            <a:r>
              <a:rPr lang="ru-RU" sz="1000" smtClean="0">
                <a:solidFill>
                  <a:srgbClr val="750B22"/>
                </a:solidFill>
              </a:rPr>
              <a:t>постановление Правительства Белгородской области от 08.02.2010 года № 70-пп «О порядке и условиях выплат денежного вознаграждения за выполнение функций классного руководителя педагогическим работникам государственных образовательных учреждений Белгородской области и муниципальных образовательных учреждений»</a:t>
            </a:r>
          </a:p>
        </p:txBody>
      </p:sp>
      <p:sp>
        <p:nvSpPr>
          <p:cNvPr id="11" name="Текст 10"/>
          <p:cNvSpPr>
            <a:spLocks noGrp="1"/>
          </p:cNvSpPr>
          <p:nvPr>
            <p:ph type="body" sz="half" idx="3"/>
          </p:nvPr>
        </p:nvSpPr>
        <p:spPr>
          <a:xfrm>
            <a:off x="5102225" y="4214813"/>
            <a:ext cx="3898900" cy="2527300"/>
          </a:xfrm>
          <a:ln/>
        </p:spPr>
        <p:style>
          <a:lnRef idx="1">
            <a:schemeClr val="accent1"/>
          </a:lnRef>
          <a:fillRef idx="2">
            <a:schemeClr val="accent1"/>
          </a:fillRef>
          <a:effectRef idx="1">
            <a:schemeClr val="accent1"/>
          </a:effectRef>
          <a:fontRef idx="minor">
            <a:schemeClr val="dk1"/>
          </a:fontRef>
        </p:style>
        <p:txBody>
          <a:bodyPr>
            <a:normAutofit/>
          </a:bodyPr>
          <a:lstStyle/>
          <a:p>
            <a:pPr algn="ctr" fontAlgn="auto">
              <a:lnSpc>
                <a:spcPct val="80000"/>
              </a:lnSpc>
              <a:spcAft>
                <a:spcPts val="0"/>
              </a:spcAft>
              <a:buClr>
                <a:schemeClr val="accent3"/>
              </a:buClr>
              <a:buFont typeface="Wingdings 2"/>
              <a:buNone/>
              <a:defRPr/>
            </a:pPr>
            <a:r>
              <a:rPr lang="ru-RU" sz="1400" dirty="0" smtClean="0">
                <a:solidFill>
                  <a:srgbClr val="750B22"/>
                </a:solidFill>
              </a:rPr>
              <a:t>Предоставление мер социальной поддержки педагогическим работникам муниципальных образовательных организаций, проживающим и работающим в сельских населённых пунктах, рабочих посёлках (</a:t>
            </a:r>
            <a:r>
              <a:rPr lang="ru-RU" sz="1400" dirty="0" err="1" smtClean="0">
                <a:solidFill>
                  <a:srgbClr val="750B22"/>
                </a:solidFill>
              </a:rPr>
              <a:t>посёлках</a:t>
            </a:r>
            <a:r>
              <a:rPr lang="ru-RU" sz="1400" dirty="0" smtClean="0">
                <a:solidFill>
                  <a:srgbClr val="750B22"/>
                </a:solidFill>
              </a:rPr>
              <a:t> городского типа)</a:t>
            </a:r>
            <a:r>
              <a:rPr lang="ru-RU" sz="1200" dirty="0" smtClean="0">
                <a:solidFill>
                  <a:srgbClr val="750B22"/>
                </a:solidFill>
              </a:rPr>
              <a:t> – </a:t>
            </a:r>
            <a:r>
              <a:rPr lang="ru-RU" sz="800" dirty="0" smtClean="0">
                <a:solidFill>
                  <a:srgbClr val="750B22"/>
                </a:solidFill>
              </a:rPr>
              <a:t>постановление Правительства Белгородской области от 25.08.2008 года № 198-пп «О реализации на территории Белгородской области мер по оказанию социальной поддержки педагогическим работникам образовательных учреждений, расположенных в сельской местности, рабочих поселках (</a:t>
            </a:r>
            <a:r>
              <a:rPr lang="ru-RU" sz="800" dirty="0" err="1" smtClean="0">
                <a:solidFill>
                  <a:srgbClr val="750B22"/>
                </a:solidFill>
              </a:rPr>
              <a:t>поселках</a:t>
            </a:r>
            <a:r>
              <a:rPr lang="ru-RU" sz="800" dirty="0" smtClean="0">
                <a:solidFill>
                  <a:srgbClr val="750B22"/>
                </a:solidFill>
              </a:rPr>
              <a:t> городского типа)</a:t>
            </a:r>
          </a:p>
        </p:txBody>
      </p:sp>
      <p:pic>
        <p:nvPicPr>
          <p:cNvPr id="1743883" name="Содержимое 12" descr="учителя.jpg"/>
          <p:cNvPicPr>
            <a:picLocks noGrp="1" noChangeAspect="1"/>
          </p:cNvPicPr>
          <p:nvPr>
            <p:ph sz="quarter" idx="2"/>
          </p:nvPr>
        </p:nvPicPr>
        <p:blipFill>
          <a:blip r:embed="rId2" cstate="print"/>
          <a:srcRect/>
          <a:stretch>
            <a:fillRect/>
          </a:stretch>
        </p:blipFill>
        <p:spPr>
          <a:xfrm>
            <a:off x="6011863" y="836613"/>
            <a:ext cx="2881312" cy="1871662"/>
          </a:xfrm>
        </p:spPr>
      </p:pic>
      <p:cxnSp>
        <p:nvCxnSpPr>
          <p:cNvPr id="10" name="Прямая со стрелкой 9"/>
          <p:cNvCxnSpPr>
            <a:cxnSpLocks noChangeShapeType="1"/>
          </p:cNvCxnSpPr>
          <p:nvPr/>
        </p:nvCxnSpPr>
        <p:spPr bwMode="auto">
          <a:xfrm>
            <a:off x="2916238" y="4797425"/>
            <a:ext cx="0" cy="298450"/>
          </a:xfrm>
          <a:prstGeom prst="straightConnector1">
            <a:avLst/>
          </a:prstGeom>
          <a:noFill/>
          <a:ln w="38100" algn="ctr">
            <a:solidFill>
              <a:schemeClr val="tx1"/>
            </a:solidFill>
            <a:round/>
            <a:headEnd/>
            <a:tailEnd type="arrow" w="med" len="med"/>
          </a:ln>
          <a:effectLst>
            <a:outerShdw dist="23000" dir="5400000" rotWithShape="0">
              <a:srgbClr val="000000">
                <a:alpha val="34999"/>
              </a:srgbClr>
            </a:outerShdw>
          </a:effectLst>
        </p:spPr>
      </p:cxnSp>
      <p:cxnSp>
        <p:nvCxnSpPr>
          <p:cNvPr id="15" name="Прямая со стрелкой 14"/>
          <p:cNvCxnSpPr/>
          <p:nvPr/>
        </p:nvCxnSpPr>
        <p:spPr>
          <a:xfrm>
            <a:off x="4143375" y="3143250"/>
            <a:ext cx="998538"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179388" y="2924175"/>
            <a:ext cx="4000500" cy="9239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ru-RU" b="1" dirty="0">
                <a:solidFill>
                  <a:prstClr val="black"/>
                </a:solidFill>
              </a:rPr>
              <a:t>Объём межбюджетных трансфертов муниципальным образованиям области </a:t>
            </a:r>
          </a:p>
        </p:txBody>
      </p:sp>
      <p:cxnSp>
        <p:nvCxnSpPr>
          <p:cNvPr id="19" name="Прямая со стрелкой 18"/>
          <p:cNvCxnSpPr>
            <a:cxnSpLocks noChangeShapeType="1"/>
          </p:cNvCxnSpPr>
          <p:nvPr/>
        </p:nvCxnSpPr>
        <p:spPr bwMode="auto">
          <a:xfrm>
            <a:off x="468313" y="3860800"/>
            <a:ext cx="0" cy="360363"/>
          </a:xfrm>
          <a:prstGeom prst="straightConnector1">
            <a:avLst/>
          </a:prstGeom>
          <a:noFill/>
          <a:ln w="38100" algn="ctr">
            <a:solidFill>
              <a:schemeClr val="tx1"/>
            </a:solidFill>
            <a:round/>
            <a:headEnd/>
            <a:tailEnd type="arrow" w="med" len="med"/>
          </a:ln>
          <a:effectLst>
            <a:outerShdw dist="23000" dir="5400000" rotWithShape="0">
              <a:srgbClr val="000000">
                <a:alpha val="34999"/>
              </a:srgbClr>
            </a:outerShdw>
          </a:effectLst>
        </p:spPr>
      </p:cxnSp>
      <p:sp>
        <p:nvSpPr>
          <p:cNvPr id="20" name="TextBox 19"/>
          <p:cNvSpPr txBox="1"/>
          <p:nvPr/>
        </p:nvSpPr>
        <p:spPr>
          <a:xfrm>
            <a:off x="179512" y="4221089"/>
            <a:ext cx="4104456"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b="1" dirty="0">
                <a:solidFill>
                  <a:srgbClr val="FF0000"/>
                </a:solidFill>
                <a:latin typeface="Times New Roman" pitchFamily="18" charset="0"/>
                <a:cs typeface="Times New Roman" pitchFamily="18" charset="0"/>
              </a:rPr>
              <a:t> </a:t>
            </a:r>
            <a:r>
              <a:rPr lang="ru-RU" sz="1100" b="1" dirty="0">
                <a:solidFill>
                  <a:schemeClr val="tx1"/>
                </a:solidFill>
                <a:latin typeface="Times New Roman" pitchFamily="18" charset="0"/>
                <a:cs typeface="Times New Roman" pitchFamily="18" charset="0"/>
              </a:rPr>
              <a:t>104 909 тыс. рублей (2017 – 2019 годы)</a:t>
            </a:r>
          </a:p>
        </p:txBody>
      </p:sp>
      <p:sp>
        <p:nvSpPr>
          <p:cNvPr id="23" name="TextBox 22"/>
          <p:cNvSpPr txBox="1"/>
          <p:nvPr/>
        </p:nvSpPr>
        <p:spPr>
          <a:xfrm>
            <a:off x="5143500" y="2928938"/>
            <a:ext cx="3820988" cy="538609"/>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solidFill>
                  <a:schemeClr val="tx1"/>
                </a:solidFill>
                <a:latin typeface="Times New Roman" pitchFamily="18" charset="0"/>
                <a:cs typeface="Times New Roman" pitchFamily="18" charset="0"/>
              </a:rPr>
              <a:t> </a:t>
            </a:r>
            <a:r>
              <a:rPr lang="ru-RU" sz="1100" b="1" dirty="0">
                <a:solidFill>
                  <a:schemeClr val="tx1"/>
                </a:solidFill>
                <a:latin typeface="Times New Roman" pitchFamily="18" charset="0"/>
                <a:cs typeface="Times New Roman" pitchFamily="18" charset="0"/>
              </a:rPr>
              <a:t>316 978 тыс. рублей (2017 год), 335 997 тыс.рублей (2018 год), 356 156 тыс.рублей (2019 год)</a:t>
            </a:r>
          </a:p>
        </p:txBody>
      </p:sp>
      <p:cxnSp>
        <p:nvCxnSpPr>
          <p:cNvPr id="24" name="Прямая со стрелкой 23"/>
          <p:cNvCxnSpPr/>
          <p:nvPr/>
        </p:nvCxnSpPr>
        <p:spPr>
          <a:xfrm flipH="1">
            <a:off x="7164388" y="3500438"/>
            <a:ext cx="11112" cy="6429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43895" name="Text Box 15"/>
          <p:cNvSpPr txBox="1">
            <a:spLocks noChangeArrowheads="1"/>
          </p:cNvSpPr>
          <p:nvPr/>
        </p:nvSpPr>
        <p:spPr bwMode="auto">
          <a:xfrm>
            <a:off x="250825" y="692150"/>
            <a:ext cx="5616575" cy="307975"/>
          </a:xfrm>
          <a:prstGeom prst="rect">
            <a:avLst/>
          </a:prstGeom>
          <a:noFill/>
          <a:ln w="9525">
            <a:noFill/>
            <a:miter lim="800000"/>
            <a:headEnd/>
            <a:tailEnd/>
          </a:ln>
        </p:spPr>
        <p:txBody>
          <a:bodyPr>
            <a:spAutoFit/>
          </a:bodyPr>
          <a:lstStyle/>
          <a:p>
            <a:pPr>
              <a:spcBef>
                <a:spcPct val="50000"/>
              </a:spcBef>
            </a:pPr>
            <a:endParaRPr lang="ru-RU" sz="1400" b="1">
              <a:solidFill>
                <a:srgbClr val="FF0000"/>
              </a:solidFill>
              <a:cs typeface="Arial" charset="0"/>
            </a:endParaRPr>
          </a:p>
        </p:txBody>
      </p:sp>
      <p:sp>
        <p:nvSpPr>
          <p:cNvPr id="1743896" name="Text Box 16"/>
          <p:cNvSpPr txBox="1">
            <a:spLocks noChangeArrowheads="1"/>
          </p:cNvSpPr>
          <p:nvPr/>
        </p:nvSpPr>
        <p:spPr bwMode="auto">
          <a:xfrm>
            <a:off x="250825" y="1052513"/>
            <a:ext cx="5689600" cy="1385887"/>
          </a:xfrm>
          <a:prstGeom prst="rect">
            <a:avLst/>
          </a:prstGeom>
          <a:noFill/>
          <a:ln w="9525">
            <a:noFill/>
            <a:miter lim="800000"/>
            <a:headEnd/>
            <a:tailEnd/>
          </a:ln>
        </p:spPr>
        <p:txBody>
          <a:bodyPr>
            <a:spAutoFit/>
          </a:bodyPr>
          <a:lstStyle/>
          <a:p>
            <a:pPr>
              <a:spcBef>
                <a:spcPct val="50000"/>
              </a:spcBef>
            </a:pPr>
            <a:r>
              <a:rPr lang="ru-RU" sz="1200">
                <a:solidFill>
                  <a:srgbClr val="000000"/>
                </a:solidFill>
                <a:cs typeface="Arial" charset="0"/>
              </a:rPr>
              <a:t>Постановление Правительства Белгородской области от 28.02.2011 года № 68-пп «О порядке выплат денежного поощрения  лучшим  учителям образовательных организаций Белгородской области, реализующих  образовательные программы начального общего, основного общего и среднего общего образования, за счет субсидий, выделяемых из федерального бюджета</a:t>
            </a:r>
            <a:r>
              <a:rPr lang="ru-RU" sz="1200">
                <a:cs typeface="Arial" charset="0"/>
              </a:rPr>
              <a:t>»</a:t>
            </a:r>
            <a:r>
              <a:rPr lang="ru-RU" sz="1200" b="1">
                <a:cs typeface="Arial" charset="0"/>
              </a:rPr>
              <a:t>  -   112 тыс. рублей за счет средств областного бюджета</a:t>
            </a:r>
          </a:p>
        </p:txBody>
      </p:sp>
      <p:sp>
        <p:nvSpPr>
          <p:cNvPr id="18" name="TextBox 17"/>
          <p:cNvSpPr txBox="1"/>
          <p:nvPr/>
        </p:nvSpPr>
        <p:spPr>
          <a:xfrm>
            <a:off x="395536" y="0"/>
            <a:ext cx="1882247"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t>Целевая группа</a:t>
            </a:r>
          </a:p>
        </p:txBody>
      </p:sp>
      <p:sp>
        <p:nvSpPr>
          <p:cNvPr id="16" name="TextBox 15"/>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43</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DEBCF">
                <a:alpha val="3000"/>
              </a:srgbClr>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79512" y="260648"/>
            <a:ext cx="8784976" cy="580603"/>
          </a:xfrm>
          <a:ln/>
        </p:spPr>
        <p:style>
          <a:lnRef idx="1">
            <a:schemeClr val="accent3"/>
          </a:lnRef>
          <a:fillRef idx="2">
            <a:schemeClr val="accent3"/>
          </a:fillRef>
          <a:effectRef idx="1">
            <a:schemeClr val="accent3"/>
          </a:effectRef>
          <a:fontRef idx="minor">
            <a:schemeClr val="dk1"/>
          </a:fontRef>
        </p:style>
        <p:txBody>
          <a:bodyPr/>
          <a:lstStyle/>
          <a:p>
            <a:pPr algn="ctr" fontAlgn="auto">
              <a:spcAft>
                <a:spcPts val="0"/>
              </a:spcAft>
              <a:defRPr/>
            </a:pPr>
            <a:r>
              <a:rPr lang="ru-RU" sz="3600" b="1" i="1" dirty="0" smtClean="0">
                <a:solidFill>
                  <a:schemeClr val="accent4">
                    <a:lumMod val="75000"/>
                  </a:schemeClr>
                </a:solidFill>
              </a:rPr>
              <a:t/>
            </a:r>
            <a:br>
              <a:rPr lang="ru-RU" sz="3600" b="1" i="1" dirty="0" smtClean="0">
                <a:solidFill>
                  <a:schemeClr val="accent4">
                    <a:lumMod val="75000"/>
                  </a:schemeClr>
                </a:solidFill>
              </a:rPr>
            </a:br>
            <a:r>
              <a:rPr lang="ru-RU" sz="3600" b="1" i="1" dirty="0" smtClean="0">
                <a:solidFill>
                  <a:schemeClr val="accent4">
                    <a:lumMod val="75000"/>
                  </a:schemeClr>
                </a:solidFill>
              </a:rPr>
              <a:t>Дети</a:t>
            </a:r>
            <a:endParaRPr lang="ru-RU" sz="3600" b="1" i="1" dirty="0">
              <a:solidFill>
                <a:schemeClr val="accent4">
                  <a:lumMod val="75000"/>
                </a:schemeClr>
              </a:solidFill>
            </a:endParaRPr>
          </a:p>
        </p:txBody>
      </p:sp>
      <p:sp>
        <p:nvSpPr>
          <p:cNvPr id="8" name="Текст 7"/>
          <p:cNvSpPr>
            <a:spLocks noGrp="1"/>
          </p:cNvSpPr>
          <p:nvPr>
            <p:ph type="body" idx="2"/>
          </p:nvPr>
        </p:nvSpPr>
        <p:spPr>
          <a:xfrm>
            <a:off x="142875" y="1125538"/>
            <a:ext cx="2428875" cy="2159000"/>
          </a:xfrm>
        </p:spPr>
        <p:txBody>
          <a:bodyPr>
            <a:normAutofit fontScale="25000" lnSpcReduction="20000"/>
          </a:bodyPr>
          <a:lstStyle/>
          <a:p>
            <a:pPr fontAlgn="auto">
              <a:spcAft>
                <a:spcPts val="0"/>
              </a:spcAft>
              <a:buClr>
                <a:schemeClr val="accent3"/>
              </a:buClr>
              <a:buFont typeface="Wingdings 2"/>
              <a:buNone/>
              <a:defRPr/>
            </a:pPr>
            <a:r>
              <a:rPr lang="ru-RU" sz="5600" dirty="0" smtClean="0">
                <a:latin typeface="Times New Roman" pitchFamily="18" charset="0"/>
                <a:cs typeface="Times New Roman" pitchFamily="18" charset="0"/>
              </a:rPr>
              <a:t>Социальная поддержка детей-сирот и детей, оставшихся без попечения родителей, в части оплаты за содержание жилых помещений, закрепленных за детьми-сиротами и капитального ремонта – </a:t>
            </a:r>
          </a:p>
          <a:p>
            <a:pPr fontAlgn="auto">
              <a:spcAft>
                <a:spcPts val="0"/>
              </a:spcAft>
              <a:buClr>
                <a:schemeClr val="accent3"/>
              </a:buClr>
              <a:buFont typeface="Wingdings 2"/>
              <a:buNone/>
              <a:defRPr/>
            </a:pPr>
            <a:r>
              <a:rPr lang="ru-RU" sz="4800" b="1" dirty="0" smtClean="0">
                <a:latin typeface="Times New Roman" pitchFamily="18" charset="0"/>
                <a:cs typeface="Times New Roman" pitchFamily="18" charset="0"/>
              </a:rPr>
              <a:t>7 937 тыс. рублей (2017 год),                      4 961 тыс.рублей (2018 год),                        4 023 тыс.рублей (2019 год).</a:t>
            </a:r>
            <a:r>
              <a:rPr lang="ru-RU" sz="4800" dirty="0" smtClean="0"/>
              <a:t/>
            </a:r>
            <a:br>
              <a:rPr lang="ru-RU" sz="4800" dirty="0" smtClean="0"/>
            </a:br>
            <a:r>
              <a:rPr lang="ru-RU" sz="9000" dirty="0" smtClean="0"/>
              <a:t/>
            </a:r>
            <a:br>
              <a:rPr lang="ru-RU" sz="9000"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pic>
        <p:nvPicPr>
          <p:cNvPr id="9" name="Содержимое 8" descr="img30.jpg"/>
          <p:cNvPicPr>
            <a:picLocks noGrp="1" noChangeAspect="1"/>
          </p:cNvPicPr>
          <p:nvPr>
            <p:ph sz="half" idx="1"/>
          </p:nvPr>
        </p:nvPicPr>
        <p:blipFill>
          <a:blip r:embed="rId2" cstate="print"/>
          <a:stretch>
            <a:fillRect/>
          </a:stretch>
        </p:blipFill>
        <p:spPr>
          <a:xfrm>
            <a:off x="2500313" y="2291101"/>
            <a:ext cx="6572296" cy="2428892"/>
          </a:xfrm>
          <a:effectLst>
            <a:softEdge rad="112500"/>
          </a:effectLst>
        </p:spPr>
      </p:pic>
      <p:sp>
        <p:nvSpPr>
          <p:cNvPr id="1744903" name="Прямоугольник 10"/>
          <p:cNvSpPr>
            <a:spLocks noChangeArrowheads="1"/>
          </p:cNvSpPr>
          <p:nvPr/>
        </p:nvSpPr>
        <p:spPr bwMode="auto">
          <a:xfrm>
            <a:off x="107950" y="3500438"/>
            <a:ext cx="2376488" cy="2401887"/>
          </a:xfrm>
          <a:prstGeom prst="rect">
            <a:avLst/>
          </a:prstGeom>
          <a:noFill/>
          <a:ln w="9525">
            <a:noFill/>
            <a:miter lim="800000"/>
            <a:headEnd/>
            <a:tailEnd/>
          </a:ln>
        </p:spPr>
        <p:txBody>
          <a:bodyPr>
            <a:spAutoFit/>
          </a:bodyPr>
          <a:lstStyle/>
          <a:p>
            <a:r>
              <a:rPr lang="ru-RU" sz="1400" dirty="0">
                <a:solidFill>
                  <a:srgbClr val="000000"/>
                </a:solidFill>
                <a:latin typeface="Times New Roman" pitchFamily="18" charset="0"/>
                <a:cs typeface="Times New Roman" pitchFamily="18" charset="0"/>
              </a:rPr>
              <a:t>Предоставление жилых помещений детям-сиротам и детям, оставшимся без попечения родителей, лицам из их числа по договорам найма специальных жилых помещений –                            </a:t>
            </a:r>
            <a:r>
              <a:rPr lang="ru-RU" sz="1200" b="1" dirty="0" smtClean="0">
                <a:latin typeface="Times New Roman" pitchFamily="18" charset="0"/>
                <a:cs typeface="Times New Roman" pitchFamily="18" charset="0"/>
              </a:rPr>
              <a:t>282 817 </a:t>
            </a:r>
            <a:r>
              <a:rPr lang="ru-RU" sz="1200" b="1" dirty="0">
                <a:latin typeface="Times New Roman" pitchFamily="18" charset="0"/>
                <a:cs typeface="Times New Roman" pitchFamily="18" charset="0"/>
              </a:rPr>
              <a:t>тыс. рублей (2017 год), </a:t>
            </a:r>
            <a:r>
              <a:rPr lang="ru-RU" sz="1200" b="1" dirty="0" smtClean="0">
                <a:latin typeface="Times New Roman" pitchFamily="18" charset="0"/>
                <a:cs typeface="Times New Roman" pitchFamily="18" charset="0"/>
              </a:rPr>
              <a:t>227 960 </a:t>
            </a:r>
            <a:r>
              <a:rPr lang="ru-RU" sz="1200" b="1" dirty="0">
                <a:latin typeface="Times New Roman" pitchFamily="18" charset="0"/>
                <a:cs typeface="Times New Roman" pitchFamily="18" charset="0"/>
              </a:rPr>
              <a:t>тыс.рублей (2018 год), </a:t>
            </a:r>
            <a:r>
              <a:rPr lang="ru-RU" sz="1200" b="1" dirty="0" smtClean="0">
                <a:latin typeface="Times New Roman" pitchFamily="18" charset="0"/>
                <a:cs typeface="Times New Roman" pitchFamily="18" charset="0"/>
              </a:rPr>
              <a:t>221 447 </a:t>
            </a:r>
            <a:r>
              <a:rPr lang="ru-RU" sz="1200" b="1" dirty="0">
                <a:latin typeface="Times New Roman" pitchFamily="18" charset="0"/>
                <a:cs typeface="Times New Roman" pitchFamily="18" charset="0"/>
              </a:rPr>
              <a:t>тыс.рублей (2019 год)</a:t>
            </a:r>
          </a:p>
          <a:p>
            <a:endParaRPr lang="ru-RU" sz="1600" dirty="0">
              <a:solidFill>
                <a:srgbClr val="FF0000"/>
              </a:solidFill>
              <a:latin typeface="Times New Roman" pitchFamily="18" charset="0"/>
              <a:cs typeface="Times New Roman" pitchFamily="18" charset="0"/>
            </a:endParaRPr>
          </a:p>
        </p:txBody>
      </p:sp>
      <p:sp>
        <p:nvSpPr>
          <p:cNvPr id="1744904" name="Прямоугольник 1"/>
          <p:cNvSpPr>
            <a:spLocks noChangeArrowheads="1"/>
          </p:cNvSpPr>
          <p:nvPr/>
        </p:nvSpPr>
        <p:spPr bwMode="auto">
          <a:xfrm>
            <a:off x="2700338" y="1058863"/>
            <a:ext cx="6337300" cy="1014412"/>
          </a:xfrm>
          <a:prstGeom prst="rect">
            <a:avLst/>
          </a:prstGeom>
          <a:noFill/>
          <a:ln w="9525">
            <a:noFill/>
            <a:miter lim="800000"/>
            <a:headEnd/>
            <a:tailEnd/>
          </a:ln>
        </p:spPr>
        <p:txBody>
          <a:bodyPr>
            <a:spAutoFit/>
          </a:bodyPr>
          <a:lstStyle/>
          <a:p>
            <a:pPr>
              <a:lnSpc>
                <a:spcPct val="107000"/>
              </a:lnSpc>
              <a:spcAft>
                <a:spcPts val="800"/>
              </a:spcAft>
            </a:pPr>
            <a:r>
              <a:rPr lang="ru-RU" sz="1400">
                <a:solidFill>
                  <a:srgbClr val="000000"/>
                </a:solidFill>
                <a:latin typeface="Times New Roman" pitchFamily="18" charset="0"/>
                <a:ea typeface="Calibri" pitchFamily="34" charset="0"/>
                <a:cs typeface="Times New Roman" pitchFamily="18" charset="0"/>
              </a:rPr>
              <a:t>Постановление Правительства Белгородской области от 28 сентября 2015 года  № 349-пп «Об организации осуществления оплаты коммунальных услуг, содержания и ремонта жилых помещений, закрепленных за детьми-сиротами, детьми, оставшимися без попечения родителей, и лицами из их числа»</a:t>
            </a:r>
            <a:endParaRPr lang="ru-RU" sz="1400">
              <a:solidFill>
                <a:srgbClr val="000000"/>
              </a:solidFill>
              <a:latin typeface="Calibri" pitchFamily="34" charset="0"/>
              <a:ea typeface="Calibri" pitchFamily="34" charset="0"/>
              <a:cs typeface="Times New Roman" pitchFamily="18" charset="0"/>
            </a:endParaRPr>
          </a:p>
        </p:txBody>
      </p:sp>
      <p:sp>
        <p:nvSpPr>
          <p:cNvPr id="1744905" name="Rectangle 8"/>
          <p:cNvSpPr>
            <a:spLocks noChangeArrowheads="1"/>
          </p:cNvSpPr>
          <p:nvPr/>
        </p:nvSpPr>
        <p:spPr bwMode="auto">
          <a:xfrm>
            <a:off x="2843213" y="5084763"/>
            <a:ext cx="6084887" cy="1077912"/>
          </a:xfrm>
          <a:prstGeom prst="rect">
            <a:avLst/>
          </a:prstGeom>
          <a:noFill/>
          <a:ln w="9525">
            <a:noFill/>
            <a:miter lim="800000"/>
            <a:headEnd/>
            <a:tailEnd/>
          </a:ln>
        </p:spPr>
        <p:txBody>
          <a:bodyPr>
            <a:spAutoFit/>
          </a:bodyPr>
          <a:lstStyle/>
          <a:p>
            <a:pPr algn="just"/>
            <a:r>
              <a:rPr lang="ru-RU" sz="1600">
                <a:solidFill>
                  <a:srgbClr val="000000"/>
                </a:solidFill>
                <a:latin typeface="Times New Roman" pitchFamily="18" charset="0"/>
                <a:cs typeface="Times New Roman" pitchFamily="18" charset="0"/>
              </a:rPr>
              <a:t>Закон Белгородской области от 25 января 2007 года № 93 «Об обеспечении жилыми помещениями детей-сирот, детей, оставшихся без попечения родителей, и лиц из их числа в Белгородской области»</a:t>
            </a:r>
          </a:p>
        </p:txBody>
      </p:sp>
      <p:sp>
        <p:nvSpPr>
          <p:cNvPr id="10" name="TextBox 9"/>
          <p:cNvSpPr txBox="1"/>
          <p:nvPr/>
        </p:nvSpPr>
        <p:spPr>
          <a:xfrm>
            <a:off x="395536" y="0"/>
            <a:ext cx="1882247"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t>Целевая группа</a:t>
            </a:r>
          </a:p>
        </p:txBody>
      </p:sp>
      <p:sp>
        <p:nvSpPr>
          <p:cNvPr id="11" name="TextBox 10"/>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44</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DEBCF">
                <a:alpha val="3000"/>
              </a:srgbClr>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3553" name="Заголовок 9"/>
          <p:cNvSpPr>
            <a:spLocks noGrp="1"/>
          </p:cNvSpPr>
          <p:nvPr>
            <p:ph type="title"/>
          </p:nvPr>
        </p:nvSpPr>
        <p:spPr>
          <a:xfrm>
            <a:off x="179512" y="260648"/>
            <a:ext cx="8823324" cy="562124"/>
          </a:xfrm>
          <a:ln/>
        </p:spPr>
        <p:style>
          <a:lnRef idx="1">
            <a:schemeClr val="accent4"/>
          </a:lnRef>
          <a:fillRef idx="2">
            <a:schemeClr val="accent4"/>
          </a:fillRef>
          <a:effectRef idx="1">
            <a:schemeClr val="accent4"/>
          </a:effectRef>
          <a:fontRef idx="minor">
            <a:schemeClr val="dk1"/>
          </a:fontRef>
        </p:style>
        <p:txBody>
          <a:bodyPr>
            <a:normAutofit fontScale="90000"/>
          </a:bodyPr>
          <a:lstStyle/>
          <a:p>
            <a:pPr algn="ctr" fontAlgn="auto">
              <a:spcAft>
                <a:spcPts val="0"/>
              </a:spcAft>
              <a:defRPr/>
            </a:pPr>
            <a:r>
              <a:rPr lang="ru-RU" sz="4000" b="0" i="1" dirty="0" smtClean="0">
                <a:solidFill>
                  <a:srgbClr val="7030A0"/>
                </a:solidFill>
              </a:rPr>
              <a:t/>
            </a:r>
            <a:br>
              <a:rPr lang="ru-RU" sz="4000" b="0" i="1" dirty="0" smtClean="0">
                <a:solidFill>
                  <a:srgbClr val="7030A0"/>
                </a:solidFill>
              </a:rPr>
            </a:br>
            <a:r>
              <a:rPr lang="ru-RU" sz="4000" b="0" i="1" dirty="0" smtClean="0">
                <a:solidFill>
                  <a:srgbClr val="7030A0"/>
                </a:solidFill>
              </a:rPr>
              <a:t>Врачи</a:t>
            </a:r>
          </a:p>
        </p:txBody>
      </p:sp>
      <p:sp>
        <p:nvSpPr>
          <p:cNvPr id="12" name="Текст 11"/>
          <p:cNvSpPr>
            <a:spLocks noGrp="1"/>
          </p:cNvSpPr>
          <p:nvPr>
            <p:ph type="body" sz="half" idx="2"/>
          </p:nvPr>
        </p:nvSpPr>
        <p:spPr>
          <a:xfrm>
            <a:off x="250825" y="1125538"/>
            <a:ext cx="2736850" cy="1582737"/>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algn="ctr" fontAlgn="auto">
              <a:spcAft>
                <a:spcPts val="0"/>
              </a:spcAft>
              <a:buClr>
                <a:schemeClr val="accent3"/>
              </a:buClr>
              <a:defRPr/>
            </a:pPr>
            <a:r>
              <a:rPr lang="ru-RU" sz="1700" dirty="0" smtClean="0">
                <a:latin typeface="Times New Roman" pitchFamily="18" charset="0"/>
                <a:cs typeface="Times New Roman" pitchFamily="18" charset="0"/>
              </a:rPr>
              <a:t>Постановление Правительства Белгородской области от 06.02.2012 года №65-пп                                            «Об осуществлении единовременных компенсационных выплат медицинским работникам» –    </a:t>
            </a:r>
          </a:p>
          <a:p>
            <a:pPr algn="ctr" fontAlgn="auto">
              <a:spcAft>
                <a:spcPts val="0"/>
              </a:spcAft>
              <a:buClr>
                <a:schemeClr val="accent3"/>
              </a:buClr>
              <a:defRPr/>
            </a:pPr>
            <a:r>
              <a:rPr lang="ru-RU" sz="1700" dirty="0" smtClean="0">
                <a:latin typeface="Times New Roman" pitchFamily="18" charset="0"/>
                <a:cs typeface="Times New Roman" pitchFamily="18" charset="0"/>
              </a:rPr>
              <a:t>  </a:t>
            </a:r>
            <a:r>
              <a:rPr lang="ru-RU" sz="1700" b="1" dirty="0" smtClean="0">
                <a:solidFill>
                  <a:schemeClr val="tx1"/>
                </a:solidFill>
                <a:latin typeface="Times New Roman" pitchFamily="18" charset="0"/>
                <a:cs typeface="Times New Roman" pitchFamily="18" charset="0"/>
              </a:rPr>
              <a:t>28 млн. рублей (2017 год)</a:t>
            </a:r>
          </a:p>
          <a:p>
            <a:pPr algn="ctr" fontAlgn="auto">
              <a:spcAft>
                <a:spcPts val="0"/>
              </a:spcAft>
              <a:buClr>
                <a:schemeClr val="accent3"/>
              </a:buClr>
              <a:defRPr/>
            </a:pPr>
            <a:r>
              <a:rPr lang="ru-RU" sz="1700" b="1" dirty="0" smtClean="0">
                <a:solidFill>
                  <a:schemeClr val="tx1"/>
                </a:solidFill>
                <a:latin typeface="Times New Roman" pitchFamily="18" charset="0"/>
                <a:cs typeface="Times New Roman" pitchFamily="18" charset="0"/>
              </a:rPr>
              <a:t>29 млн. рублей (2018 год)</a:t>
            </a:r>
          </a:p>
          <a:p>
            <a:pPr algn="ctr" fontAlgn="auto">
              <a:spcAft>
                <a:spcPts val="0"/>
              </a:spcAft>
              <a:buClr>
                <a:schemeClr val="accent3"/>
              </a:buClr>
              <a:defRPr/>
            </a:pPr>
            <a:r>
              <a:rPr lang="ru-RU" sz="1700" b="1" dirty="0" smtClean="0">
                <a:solidFill>
                  <a:schemeClr val="tx1"/>
                </a:solidFill>
                <a:latin typeface="Times New Roman" pitchFamily="18" charset="0"/>
                <a:cs typeface="Times New Roman" pitchFamily="18" charset="0"/>
              </a:rPr>
              <a:t>30 млн.рублей (2019 год)</a:t>
            </a:r>
          </a:p>
          <a:p>
            <a:pPr fontAlgn="auto">
              <a:spcAft>
                <a:spcPts val="0"/>
              </a:spcAft>
              <a:buClr>
                <a:schemeClr val="accent3"/>
              </a:buClr>
              <a:defRPr/>
            </a:pPr>
            <a:endParaRPr lang="ru-RU" dirty="0"/>
          </a:p>
        </p:txBody>
      </p:sp>
      <p:pic>
        <p:nvPicPr>
          <p:cNvPr id="1745926" name="Рисунок 12" descr="врачи.jpg"/>
          <p:cNvPicPr>
            <a:picLocks noGrp="1" noChangeAspect="1"/>
          </p:cNvPicPr>
          <p:nvPr>
            <p:ph type="pic" idx="1"/>
          </p:nvPr>
        </p:nvPicPr>
        <p:blipFill>
          <a:blip r:embed="rId3" cstate="print"/>
          <a:srcRect l="18735" r="18735"/>
          <a:stretch>
            <a:fillRect/>
          </a:stretch>
        </p:blipFill>
        <p:spPr>
          <a:xfrm rot="420000">
            <a:off x="3486150" y="1200150"/>
            <a:ext cx="4618038" cy="3930650"/>
          </a:xfrm>
        </p:spPr>
      </p:pic>
      <p:sp>
        <p:nvSpPr>
          <p:cNvPr id="14" name="Текст 11"/>
          <p:cNvSpPr txBox="1">
            <a:spLocks/>
          </p:cNvSpPr>
          <p:nvPr/>
        </p:nvSpPr>
        <p:spPr>
          <a:xfrm>
            <a:off x="250825" y="2924175"/>
            <a:ext cx="2736850" cy="2665413"/>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lIns="64008" rIns="45720">
            <a:normAutofit fontScale="92500"/>
          </a:bodyPr>
          <a:lstStyle/>
          <a:p>
            <a:pPr algn="ctr" fontAlgn="auto">
              <a:spcBef>
                <a:spcPts val="0"/>
              </a:spcBef>
              <a:spcAft>
                <a:spcPts val="0"/>
              </a:spcAft>
              <a:buClr>
                <a:srgbClr val="0BD0D9"/>
              </a:buClr>
              <a:buSzPct val="95000"/>
              <a:defRPr/>
            </a:pPr>
            <a:r>
              <a:rPr lang="ru-RU" sz="1400" dirty="0">
                <a:solidFill>
                  <a:prstClr val="black"/>
                </a:solidFill>
                <a:latin typeface="Times New Roman" pitchFamily="18" charset="0"/>
                <a:cs typeface="Times New Roman" pitchFamily="18" charset="0"/>
              </a:rPr>
              <a:t>Закон Белгородской области от 28.12.2004 года №165 «Социальный кодекс Белгородской области»                        (ред. от 09.12.2015 года) – предоставление ежемесячной денежной выплаты по оплате жилых помещений, отопления и освещения медицинским и фармацевтическим работникам государственных учреждений здравоохранения –                                   </a:t>
            </a:r>
            <a:r>
              <a:rPr lang="ru-RU" sz="1300" b="1" dirty="0">
                <a:solidFill>
                  <a:schemeClr val="tx1"/>
                </a:solidFill>
                <a:latin typeface="Times New Roman" pitchFamily="18" charset="0"/>
                <a:cs typeface="Times New Roman" pitchFamily="18" charset="0"/>
              </a:rPr>
              <a:t>17,7 млн. </a:t>
            </a:r>
            <a:r>
              <a:rPr lang="ru-RU" sz="1300" b="1" dirty="0" smtClean="0">
                <a:solidFill>
                  <a:schemeClr val="tx1"/>
                </a:solidFill>
                <a:latin typeface="Times New Roman" pitchFamily="18" charset="0"/>
                <a:cs typeface="Times New Roman" pitchFamily="18" charset="0"/>
              </a:rPr>
              <a:t>рублей (2017 год)</a:t>
            </a:r>
          </a:p>
          <a:p>
            <a:pPr algn="ctr" fontAlgn="auto">
              <a:spcBef>
                <a:spcPts val="0"/>
              </a:spcBef>
              <a:spcAft>
                <a:spcPts val="0"/>
              </a:spcAft>
              <a:buClr>
                <a:srgbClr val="0BD0D9"/>
              </a:buClr>
              <a:buSzPct val="95000"/>
              <a:defRPr/>
            </a:pPr>
            <a:r>
              <a:rPr lang="ru-RU" sz="1300" b="1" dirty="0" smtClean="0">
                <a:solidFill>
                  <a:schemeClr val="tx1"/>
                </a:solidFill>
                <a:latin typeface="Times New Roman" pitchFamily="18" charset="0"/>
                <a:cs typeface="Times New Roman" pitchFamily="18" charset="0"/>
              </a:rPr>
              <a:t>18,5 млн.рублей (2018 год)</a:t>
            </a:r>
          </a:p>
          <a:p>
            <a:pPr algn="ctr" fontAlgn="auto">
              <a:spcBef>
                <a:spcPts val="0"/>
              </a:spcBef>
              <a:spcAft>
                <a:spcPts val="0"/>
              </a:spcAft>
              <a:buClr>
                <a:srgbClr val="0BD0D9"/>
              </a:buClr>
              <a:buSzPct val="95000"/>
              <a:defRPr/>
            </a:pPr>
            <a:r>
              <a:rPr lang="ru-RU" sz="1300" b="1" dirty="0" smtClean="0">
                <a:solidFill>
                  <a:schemeClr val="tx1"/>
                </a:solidFill>
                <a:latin typeface="Times New Roman" pitchFamily="18" charset="0"/>
                <a:cs typeface="Times New Roman" pitchFamily="18" charset="0"/>
              </a:rPr>
              <a:t>19,2 млн.рублей (2019 год)</a:t>
            </a:r>
            <a:endParaRPr lang="ru-RU" sz="1300" b="1" dirty="0">
              <a:solidFill>
                <a:schemeClr val="tx1"/>
              </a:solidFill>
              <a:latin typeface="Times New Roman" pitchFamily="18" charset="0"/>
              <a:cs typeface="Times New Roman" pitchFamily="18" charset="0"/>
            </a:endParaRPr>
          </a:p>
          <a:p>
            <a:pPr fontAlgn="auto">
              <a:spcBef>
                <a:spcPts val="250"/>
              </a:spcBef>
              <a:spcAft>
                <a:spcPts val="0"/>
              </a:spcAft>
              <a:buClr>
                <a:srgbClr val="0BD0D9"/>
              </a:buClr>
              <a:buSzPct val="95000"/>
              <a:defRPr/>
            </a:pPr>
            <a:endParaRPr lang="ru-RU" sz="1300" dirty="0">
              <a:solidFill>
                <a:prstClr val="black"/>
              </a:solidFill>
            </a:endParaRPr>
          </a:p>
        </p:txBody>
      </p:sp>
      <p:sp>
        <p:nvSpPr>
          <p:cNvPr id="15" name="Текст 11"/>
          <p:cNvSpPr txBox="1">
            <a:spLocks/>
          </p:cNvSpPr>
          <p:nvPr/>
        </p:nvSpPr>
        <p:spPr>
          <a:xfrm>
            <a:off x="3276600" y="5157788"/>
            <a:ext cx="3382963" cy="1150937"/>
          </a:xfrm>
          <a:prstGeom prst="rect">
            <a:avLst/>
          </a:prstGeom>
          <a:ln>
            <a:solidFill>
              <a:srgbClr val="7030A0"/>
            </a:solidFill>
          </a:ln>
        </p:spPr>
        <p:style>
          <a:lnRef idx="2">
            <a:schemeClr val="accent3"/>
          </a:lnRef>
          <a:fillRef idx="1">
            <a:schemeClr val="lt1"/>
          </a:fillRef>
          <a:effectRef idx="0">
            <a:schemeClr val="accent3"/>
          </a:effectRef>
          <a:fontRef idx="minor">
            <a:schemeClr val="dk1"/>
          </a:fontRef>
        </p:style>
        <p:txBody>
          <a:bodyPr lIns="64008" rIns="45720"/>
          <a:lstStyle/>
          <a:p>
            <a:pPr algn="ctr" fontAlgn="auto">
              <a:spcBef>
                <a:spcPts val="250"/>
              </a:spcBef>
              <a:spcAft>
                <a:spcPts val="0"/>
              </a:spcAft>
              <a:buClr>
                <a:srgbClr val="0BD0D9"/>
              </a:buClr>
              <a:buSzPct val="95000"/>
              <a:defRPr/>
            </a:pPr>
            <a:r>
              <a:rPr lang="ru-RU" sz="1400" dirty="0">
                <a:solidFill>
                  <a:prstClr val="black"/>
                </a:solidFill>
                <a:latin typeface="Times New Roman" pitchFamily="18" charset="0"/>
                <a:cs typeface="Times New Roman" pitchFamily="18" charset="0"/>
              </a:rPr>
              <a:t>Распоряжение губернатора Белгородской области от 06.07.2005 года № 485-р                      «О проведении ежегодного областного конкурса на звание «Лучший врач года» –                                  </a:t>
            </a:r>
            <a:r>
              <a:rPr lang="ru-RU" sz="1200" b="1" dirty="0">
                <a:solidFill>
                  <a:schemeClr val="tx1"/>
                </a:solidFill>
                <a:latin typeface="Times New Roman" pitchFamily="18" charset="0"/>
                <a:cs typeface="Times New Roman" pitchFamily="18" charset="0"/>
              </a:rPr>
              <a:t>175 тыс. </a:t>
            </a:r>
            <a:r>
              <a:rPr lang="ru-RU" sz="1200" b="1" dirty="0" smtClean="0">
                <a:solidFill>
                  <a:schemeClr val="tx1"/>
                </a:solidFill>
                <a:latin typeface="Times New Roman" pitchFamily="18" charset="0"/>
                <a:cs typeface="Times New Roman" pitchFamily="18" charset="0"/>
              </a:rPr>
              <a:t>рублей (2017-2019 годы)</a:t>
            </a:r>
            <a:endParaRPr lang="ru-RU" sz="1200" b="1" dirty="0">
              <a:solidFill>
                <a:schemeClr val="tx1"/>
              </a:solidFill>
              <a:latin typeface="Times New Roman" pitchFamily="18" charset="0"/>
              <a:cs typeface="Times New Roman" pitchFamily="18" charset="0"/>
            </a:endParaRPr>
          </a:p>
          <a:p>
            <a:pPr fontAlgn="auto">
              <a:spcBef>
                <a:spcPts val="250"/>
              </a:spcBef>
              <a:spcAft>
                <a:spcPts val="0"/>
              </a:spcAft>
              <a:buClr>
                <a:srgbClr val="0BD0D9"/>
              </a:buClr>
              <a:buSzPct val="95000"/>
              <a:defRPr/>
            </a:pPr>
            <a:endParaRPr lang="ru-RU" sz="1400" dirty="0">
              <a:solidFill>
                <a:prstClr val="black"/>
              </a:solidFill>
            </a:endParaRPr>
          </a:p>
        </p:txBody>
      </p:sp>
      <p:sp>
        <p:nvSpPr>
          <p:cNvPr id="7" name="TextBox 6"/>
          <p:cNvSpPr txBox="1"/>
          <p:nvPr/>
        </p:nvSpPr>
        <p:spPr>
          <a:xfrm>
            <a:off x="323528" y="116632"/>
            <a:ext cx="1882247"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t>Целевая группа</a:t>
            </a:r>
          </a:p>
        </p:txBody>
      </p:sp>
      <p:sp>
        <p:nvSpPr>
          <p:cNvPr id="8" name="TextBox 7"/>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45</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DDEBCF">
                <a:alpha val="3000"/>
              </a:srgbClr>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1747970" name="Содержимое 8" descr="молодая семья1.jpg"/>
          <p:cNvPicPr>
            <a:picLocks noGrp="1" noChangeAspect="1"/>
          </p:cNvPicPr>
          <p:nvPr>
            <p:ph sz="half" idx="1"/>
          </p:nvPr>
        </p:nvPicPr>
        <p:blipFill>
          <a:blip r:embed="rId2" cstate="print"/>
          <a:srcRect l="28015"/>
          <a:stretch>
            <a:fillRect/>
          </a:stretch>
        </p:blipFill>
        <p:spPr>
          <a:xfrm>
            <a:off x="6286500" y="0"/>
            <a:ext cx="2857500" cy="2711450"/>
          </a:xfrm>
        </p:spPr>
      </p:pic>
      <p:sp>
        <p:nvSpPr>
          <p:cNvPr id="25601" name="Заголовок 5"/>
          <p:cNvSpPr>
            <a:spLocks noGrp="1"/>
          </p:cNvSpPr>
          <p:nvPr>
            <p:ph type="title"/>
          </p:nvPr>
        </p:nvSpPr>
        <p:spPr>
          <a:xfrm>
            <a:off x="107504" y="260648"/>
            <a:ext cx="6951116" cy="532408"/>
          </a:xfrm>
          <a:ln/>
        </p:spPr>
        <p:style>
          <a:lnRef idx="1">
            <a:schemeClr val="accent3"/>
          </a:lnRef>
          <a:fillRef idx="2">
            <a:schemeClr val="accent3"/>
          </a:fillRef>
          <a:effectRef idx="1">
            <a:schemeClr val="accent3"/>
          </a:effectRef>
          <a:fontRef idx="minor">
            <a:schemeClr val="dk1"/>
          </a:fontRef>
        </p:style>
        <p:txBody>
          <a:bodyPr>
            <a:normAutofit fontScale="90000"/>
          </a:bodyPr>
          <a:lstStyle/>
          <a:p>
            <a:pPr algn="ctr" fontAlgn="auto">
              <a:spcAft>
                <a:spcPts val="0"/>
              </a:spcAft>
              <a:defRPr/>
            </a:pPr>
            <a:r>
              <a:rPr lang="ru-RU" sz="3600" i="1" dirty="0" smtClean="0">
                <a:solidFill>
                  <a:srgbClr val="7030A0"/>
                </a:solidFill>
              </a:rPr>
              <a:t>Молодые семьи</a:t>
            </a:r>
          </a:p>
        </p:txBody>
      </p:sp>
      <p:pic>
        <p:nvPicPr>
          <p:cNvPr id="1747974" name="Содержимое 9" descr="многодетные.jpg"/>
          <p:cNvPicPr>
            <a:picLocks noGrp="1" noChangeAspect="1"/>
          </p:cNvPicPr>
          <p:nvPr>
            <p:ph sz="half" idx="2"/>
          </p:nvPr>
        </p:nvPicPr>
        <p:blipFill>
          <a:blip r:embed="rId3" cstate="print"/>
          <a:srcRect/>
          <a:stretch>
            <a:fillRect/>
          </a:stretch>
        </p:blipFill>
        <p:spPr>
          <a:xfrm>
            <a:off x="6286500" y="2762250"/>
            <a:ext cx="2857500" cy="1809750"/>
          </a:xfrm>
        </p:spPr>
      </p:pic>
      <p:pic>
        <p:nvPicPr>
          <p:cNvPr id="1747975" name="Рисунок 10" descr="молодая семьяяя.jpg"/>
          <p:cNvPicPr>
            <a:picLocks noChangeAspect="1"/>
          </p:cNvPicPr>
          <p:nvPr/>
        </p:nvPicPr>
        <p:blipFill>
          <a:blip r:embed="rId4" cstate="print"/>
          <a:srcRect/>
          <a:stretch>
            <a:fillRect/>
          </a:stretch>
        </p:blipFill>
        <p:spPr bwMode="auto">
          <a:xfrm>
            <a:off x="6286500" y="4643438"/>
            <a:ext cx="2857500" cy="2143125"/>
          </a:xfrm>
          <a:prstGeom prst="rect">
            <a:avLst/>
          </a:prstGeom>
          <a:noFill/>
          <a:ln w="9525">
            <a:noFill/>
            <a:miter lim="800000"/>
            <a:headEnd/>
            <a:tailEnd/>
          </a:ln>
        </p:spPr>
      </p:pic>
      <p:sp>
        <p:nvSpPr>
          <p:cNvPr id="8" name="TextBox 7"/>
          <p:cNvSpPr txBox="1"/>
          <p:nvPr/>
        </p:nvSpPr>
        <p:spPr>
          <a:xfrm>
            <a:off x="571500" y="1285875"/>
            <a:ext cx="5357813" cy="464742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ru-RU" dirty="0">
                <a:solidFill>
                  <a:srgbClr val="000000"/>
                </a:solidFill>
                <a:cs typeface="Arial" charset="0"/>
              </a:rPr>
              <a:t>Реализация мероприятий подпрограммы «Обеспечение жильём молодых семей» федеральной целевой программы «Жилище»</a:t>
            </a:r>
          </a:p>
          <a:p>
            <a:pPr algn="ctr">
              <a:defRPr/>
            </a:pPr>
            <a:r>
              <a:rPr lang="ru-RU" b="1" dirty="0">
                <a:solidFill>
                  <a:schemeClr val="tx1"/>
                </a:solidFill>
                <a:latin typeface="Times New Roman" pitchFamily="18" charset="0"/>
                <a:cs typeface="Times New Roman" pitchFamily="18" charset="0"/>
              </a:rPr>
              <a:t>25 300 тыс. рублей (2017 - 2019 годы)</a:t>
            </a:r>
          </a:p>
          <a:p>
            <a:pPr>
              <a:defRPr/>
            </a:pPr>
            <a:endParaRPr lang="ru-RU" b="1" dirty="0">
              <a:solidFill>
                <a:srgbClr val="7030A0"/>
              </a:solidFill>
              <a:latin typeface="Times New Roman" pitchFamily="18" charset="0"/>
              <a:cs typeface="Times New Roman" pitchFamily="18" charset="0"/>
            </a:endParaRPr>
          </a:p>
          <a:p>
            <a:pPr>
              <a:defRPr/>
            </a:pPr>
            <a:endParaRPr lang="ru-RU" b="1" dirty="0">
              <a:solidFill>
                <a:srgbClr val="7030A0"/>
              </a:solidFill>
              <a:latin typeface="Times New Roman" pitchFamily="18" charset="0"/>
              <a:cs typeface="Times New Roman" pitchFamily="18" charset="0"/>
            </a:endParaRPr>
          </a:p>
          <a:p>
            <a:pPr>
              <a:defRPr/>
            </a:pPr>
            <a:r>
              <a:rPr lang="ru-RU" sz="1400" dirty="0">
                <a:solidFill>
                  <a:prstClr val="black"/>
                </a:solidFill>
                <a:latin typeface="Times New Roman" pitchFamily="18" charset="0"/>
                <a:cs typeface="Times New Roman" pitchFamily="18" charset="0"/>
              </a:rPr>
              <a:t>Постановление Правительства Белгородской области от 10 ноября 2014 года №410-пп «Об утверждении Порядка предоставления молодым семьям социальных выплат на приобретение (строительство) жилья по их использования»</a:t>
            </a:r>
          </a:p>
          <a:p>
            <a:pPr>
              <a:defRPr/>
            </a:pPr>
            <a:endParaRPr lang="ru-RU" sz="1400" dirty="0">
              <a:solidFill>
                <a:prstClr val="black"/>
              </a:solidFill>
              <a:latin typeface="Times New Roman" pitchFamily="18" charset="0"/>
              <a:cs typeface="Times New Roman" pitchFamily="18" charset="0"/>
            </a:endParaRPr>
          </a:p>
          <a:p>
            <a:pPr>
              <a:defRPr/>
            </a:pPr>
            <a:endParaRPr lang="ru-RU" sz="1400" dirty="0">
              <a:solidFill>
                <a:prstClr val="black"/>
              </a:solidFill>
              <a:latin typeface="Times New Roman" pitchFamily="18" charset="0"/>
              <a:cs typeface="Times New Roman" pitchFamily="18" charset="0"/>
            </a:endParaRPr>
          </a:p>
          <a:p>
            <a:pPr>
              <a:defRPr/>
            </a:pPr>
            <a:endParaRPr lang="ru-RU" sz="1400" dirty="0">
              <a:solidFill>
                <a:prstClr val="black"/>
              </a:solidFill>
              <a:latin typeface="Times New Roman" pitchFamily="18" charset="0"/>
              <a:cs typeface="Times New Roman" pitchFamily="18" charset="0"/>
            </a:endParaRPr>
          </a:p>
          <a:p>
            <a:pPr>
              <a:defRPr/>
            </a:pPr>
            <a:r>
              <a:rPr lang="ru-RU" dirty="0">
                <a:solidFill>
                  <a:srgbClr val="7030A0"/>
                </a:solidFill>
                <a:latin typeface="Times New Roman" pitchFamily="18" charset="0"/>
                <a:cs typeface="Times New Roman" pitchFamily="18" charset="0"/>
              </a:rPr>
              <a:t>Предоставление молодым семьям, нуждающимся в улучшении жилищных условий, социальных выплат на приобретение жилого помещения или строительство жилого дома</a:t>
            </a:r>
            <a:endParaRPr lang="ru-RU" b="1" dirty="0">
              <a:solidFill>
                <a:srgbClr val="7030A0"/>
              </a:solidFill>
              <a:latin typeface="Times New Roman" pitchFamily="18" charset="0"/>
              <a:cs typeface="Times New Roman" pitchFamily="18" charset="0"/>
            </a:endParaRPr>
          </a:p>
          <a:p>
            <a:pPr>
              <a:defRPr/>
            </a:pPr>
            <a:endParaRPr lang="ru-RU" dirty="0">
              <a:solidFill>
                <a:srgbClr val="000000"/>
              </a:solidFill>
              <a:cs typeface="Arial" charset="0"/>
            </a:endParaRPr>
          </a:p>
        </p:txBody>
      </p:sp>
      <p:sp>
        <p:nvSpPr>
          <p:cNvPr id="7" name="TextBox 6"/>
          <p:cNvSpPr txBox="1"/>
          <p:nvPr/>
        </p:nvSpPr>
        <p:spPr>
          <a:xfrm>
            <a:off x="251520" y="116632"/>
            <a:ext cx="1882247" cy="36933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ru-RU" dirty="0"/>
              <a:t>Целевая группа</a:t>
            </a:r>
          </a:p>
        </p:txBody>
      </p:sp>
      <p:sp>
        <p:nvSpPr>
          <p:cNvPr id="9" name="TextBox 8"/>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46</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3" name="Прямоугольник 2"/>
          <p:cNvSpPr/>
          <p:nvPr/>
        </p:nvSpPr>
        <p:spPr>
          <a:xfrm>
            <a:off x="323850" y="549275"/>
            <a:ext cx="8640763"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dirty="0">
                <a:solidFill>
                  <a:prstClr val="white"/>
                </a:solidFill>
                <a:latin typeface="Times New Roman" pitchFamily="18" charset="0"/>
                <a:cs typeface="Times New Roman" pitchFamily="18" charset="0"/>
              </a:rPr>
              <a:t>Как классифицируются расходы бюджета?</a:t>
            </a:r>
          </a:p>
        </p:txBody>
      </p:sp>
      <p:sp>
        <p:nvSpPr>
          <p:cNvPr id="4" name="Прямоугольник 3"/>
          <p:cNvSpPr/>
          <p:nvPr/>
        </p:nvSpPr>
        <p:spPr>
          <a:xfrm>
            <a:off x="323850" y="1700213"/>
            <a:ext cx="8640763" cy="4105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ru-RU" b="1" dirty="0">
                <a:solidFill>
                  <a:prstClr val="black">
                    <a:lumMod val="95000"/>
                    <a:lumOff val="5000"/>
                  </a:prstClr>
                </a:solidFill>
                <a:latin typeface="Times New Roman" pitchFamily="18" charset="0"/>
                <a:cs typeface="Times New Roman" pitchFamily="18" charset="0"/>
              </a:rPr>
              <a:t>Расходы бюджета </a:t>
            </a:r>
            <a:r>
              <a:rPr lang="ru-RU" dirty="0">
                <a:solidFill>
                  <a:prstClr val="black">
                    <a:lumMod val="95000"/>
                    <a:lumOff val="5000"/>
                  </a:prstClr>
                </a:solidFill>
                <a:latin typeface="Times New Roman" pitchFamily="18" charset="0"/>
                <a:cs typeface="Times New Roman" pitchFamily="18" charset="0"/>
              </a:rPr>
              <a:t>– выплачиваемые из бюджета денежные средства.</a:t>
            </a:r>
          </a:p>
          <a:p>
            <a:pPr algn="just" fontAlgn="auto">
              <a:spcBef>
                <a:spcPts val="0"/>
              </a:spcBef>
              <a:spcAft>
                <a:spcPts val="0"/>
              </a:spcAft>
              <a:defRPr/>
            </a:pPr>
            <a:r>
              <a:rPr lang="ru-RU" b="1" dirty="0">
                <a:solidFill>
                  <a:prstClr val="black">
                    <a:lumMod val="95000"/>
                    <a:lumOff val="5000"/>
                  </a:prstClr>
                </a:solidFill>
                <a:latin typeface="Times New Roman" pitchFamily="18" charset="0"/>
                <a:cs typeface="Times New Roman" pitchFamily="18" charset="0"/>
              </a:rPr>
              <a:t>Формирование расходов </a:t>
            </a:r>
            <a:r>
              <a:rPr lang="ru-RU" dirty="0">
                <a:solidFill>
                  <a:prstClr val="black">
                    <a:lumMod val="95000"/>
                    <a:lumOff val="5000"/>
                  </a:prstClr>
                </a:solidFill>
                <a:latin typeface="Times New Roman" pitchFamily="18" charset="0"/>
                <a:cs typeface="Times New Roman" pitchFamily="18" charset="0"/>
              </a:rPr>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 </a:t>
            </a:r>
          </a:p>
          <a:p>
            <a:pPr algn="just" fontAlgn="auto">
              <a:spcBef>
                <a:spcPts val="0"/>
              </a:spcBef>
              <a:spcAft>
                <a:spcPts val="0"/>
              </a:spcAft>
              <a:defRPr/>
            </a:pPr>
            <a:r>
              <a:rPr lang="ru-RU" b="1" dirty="0">
                <a:solidFill>
                  <a:prstClr val="black">
                    <a:lumMod val="95000"/>
                    <a:lumOff val="5000"/>
                  </a:prstClr>
                </a:solidFill>
                <a:latin typeface="Times New Roman" pitchFamily="18" charset="0"/>
                <a:cs typeface="Times New Roman" pitchFamily="18" charset="0"/>
              </a:rPr>
              <a:t>Принципы формирования расходов бюджета:</a:t>
            </a:r>
          </a:p>
          <a:p>
            <a:pPr marL="285750" indent="-285750" algn="just" fontAlgn="auto">
              <a:spcBef>
                <a:spcPts val="0"/>
              </a:spcBef>
              <a:spcAft>
                <a:spcPts val="0"/>
              </a:spcAft>
              <a:buFont typeface="Wingdings" pitchFamily="2" charset="2"/>
              <a:buChar char="v"/>
              <a:defRPr/>
            </a:pPr>
            <a:r>
              <a:rPr lang="ru-RU" dirty="0">
                <a:solidFill>
                  <a:prstClr val="black">
                    <a:lumMod val="95000"/>
                    <a:lumOff val="5000"/>
                  </a:prstClr>
                </a:solidFill>
                <a:latin typeface="Times New Roman" pitchFamily="18" charset="0"/>
                <a:cs typeface="Times New Roman" pitchFamily="18" charset="0"/>
              </a:rPr>
              <a:t>по разделам;</a:t>
            </a:r>
          </a:p>
          <a:p>
            <a:pPr marL="285750" indent="-285750" algn="just" fontAlgn="auto">
              <a:spcBef>
                <a:spcPts val="0"/>
              </a:spcBef>
              <a:spcAft>
                <a:spcPts val="0"/>
              </a:spcAft>
              <a:buFont typeface="Wingdings" pitchFamily="2" charset="2"/>
              <a:buChar char="v"/>
              <a:defRPr/>
            </a:pPr>
            <a:r>
              <a:rPr lang="ru-RU" dirty="0">
                <a:solidFill>
                  <a:prstClr val="black">
                    <a:lumMod val="95000"/>
                    <a:lumOff val="5000"/>
                  </a:prstClr>
                </a:solidFill>
                <a:latin typeface="Times New Roman" pitchFamily="18" charset="0"/>
                <a:cs typeface="Times New Roman" pitchFamily="18" charset="0"/>
              </a:rPr>
              <a:t>по ведомствам;</a:t>
            </a:r>
          </a:p>
          <a:p>
            <a:pPr marL="285750" indent="-285750" algn="just" fontAlgn="auto">
              <a:spcBef>
                <a:spcPts val="0"/>
              </a:spcBef>
              <a:spcAft>
                <a:spcPts val="0"/>
              </a:spcAft>
              <a:buFont typeface="Wingdings" pitchFamily="2" charset="2"/>
              <a:buChar char="v"/>
              <a:defRPr/>
            </a:pPr>
            <a:r>
              <a:rPr lang="ru-RU" dirty="0">
                <a:solidFill>
                  <a:prstClr val="black">
                    <a:lumMod val="95000"/>
                    <a:lumOff val="5000"/>
                  </a:prstClr>
                </a:solidFill>
                <a:latin typeface="Times New Roman" pitchFamily="18" charset="0"/>
                <a:cs typeface="Times New Roman" pitchFamily="18" charset="0"/>
              </a:rPr>
              <a:t>по государственным программам Белгородской области.</a:t>
            </a: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47</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0"/>
            <a:ext cx="8856984" cy="737320"/>
          </a:xfrm>
          <a:prstGeom prst="rect">
            <a:avLst/>
          </a:prstGeom>
          <a:gradFill flip="none" rotWithShape="1">
            <a:gsLst>
              <a:gs pos="0">
                <a:srgbClr val="FFFFFF"/>
              </a:gs>
              <a:gs pos="7001">
                <a:srgbClr val="E6E6E6"/>
              </a:gs>
              <a:gs pos="32001">
                <a:srgbClr val="7D8496"/>
              </a:gs>
              <a:gs pos="47000">
                <a:srgbClr val="E6E6E6"/>
              </a:gs>
              <a:gs pos="85001">
                <a:srgbClr val="7D8496"/>
              </a:gs>
              <a:gs pos="100000">
                <a:srgbClr val="E6E6E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dirty="0">
                <a:solidFill>
                  <a:schemeClr val="tx1"/>
                </a:solidFill>
                <a:latin typeface="Times New Roman" pitchFamily="18" charset="0"/>
                <a:cs typeface="Times New Roman" pitchFamily="18" charset="0"/>
              </a:rPr>
              <a:t>Разделы классификации расходов бюджета</a:t>
            </a:r>
          </a:p>
        </p:txBody>
      </p:sp>
      <p:sp>
        <p:nvSpPr>
          <p:cNvPr id="4" name="Шестиугольник 3"/>
          <p:cNvSpPr/>
          <p:nvPr/>
        </p:nvSpPr>
        <p:spPr>
          <a:xfrm>
            <a:off x="2771775" y="2133600"/>
            <a:ext cx="3384550" cy="280828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Расходы бюджета – это выплачиваемые из бюджета денежные средства, за исключением средств, являющихся источниками финансирования бюджета</a:t>
            </a:r>
          </a:p>
        </p:txBody>
      </p:sp>
      <p:sp>
        <p:nvSpPr>
          <p:cNvPr id="5" name="Овал 4"/>
          <p:cNvSpPr/>
          <p:nvPr/>
        </p:nvSpPr>
        <p:spPr>
          <a:xfrm>
            <a:off x="3995738" y="1196975"/>
            <a:ext cx="792162" cy="79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22" name="TextBox 5"/>
          <p:cNvSpPr txBox="1">
            <a:spLocks noChangeArrowheads="1"/>
          </p:cNvSpPr>
          <p:nvPr/>
        </p:nvSpPr>
        <p:spPr bwMode="auto">
          <a:xfrm>
            <a:off x="2195513" y="692150"/>
            <a:ext cx="4176712" cy="585788"/>
          </a:xfrm>
          <a:prstGeom prst="rect">
            <a:avLst/>
          </a:prstGeom>
          <a:noFill/>
          <a:ln w="9525">
            <a:noFill/>
            <a:miter lim="800000"/>
            <a:headEnd/>
            <a:tailEnd/>
          </a:ln>
        </p:spPr>
        <p:txBody>
          <a:bodyPr>
            <a:spAutoFit/>
          </a:bodyPr>
          <a:lstStyle/>
          <a:p>
            <a:r>
              <a:rPr lang="ru-RU" sz="1400">
                <a:latin typeface="Constantia" pitchFamily="18" charset="0"/>
              </a:rPr>
              <a:t>                   0100 Общегосударственные </a:t>
            </a:r>
          </a:p>
          <a:p>
            <a:r>
              <a:rPr lang="ru-RU" sz="1400">
                <a:latin typeface="Constantia" pitchFamily="18" charset="0"/>
              </a:rPr>
              <a:t>                                       вопросы</a:t>
            </a:r>
            <a:r>
              <a:rPr lang="ru-RU"/>
              <a:t> </a:t>
            </a:r>
          </a:p>
        </p:txBody>
      </p:sp>
      <p:sp>
        <p:nvSpPr>
          <p:cNvPr id="7" name="Овал 6"/>
          <p:cNvSpPr/>
          <p:nvPr/>
        </p:nvSpPr>
        <p:spPr>
          <a:xfrm>
            <a:off x="5148263" y="1196975"/>
            <a:ext cx="719137" cy="7921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24" name="TextBox 7"/>
          <p:cNvSpPr txBox="1">
            <a:spLocks noChangeArrowheads="1"/>
          </p:cNvSpPr>
          <p:nvPr/>
        </p:nvSpPr>
        <p:spPr bwMode="auto">
          <a:xfrm>
            <a:off x="5795963" y="908050"/>
            <a:ext cx="2232025" cy="523875"/>
          </a:xfrm>
          <a:prstGeom prst="rect">
            <a:avLst/>
          </a:prstGeom>
          <a:noFill/>
          <a:ln w="9525">
            <a:noFill/>
            <a:miter lim="800000"/>
            <a:headEnd/>
            <a:tailEnd/>
          </a:ln>
        </p:spPr>
        <p:txBody>
          <a:bodyPr>
            <a:spAutoFit/>
          </a:bodyPr>
          <a:lstStyle/>
          <a:p>
            <a:r>
              <a:rPr lang="ru-RU" sz="1400">
                <a:latin typeface="Constantia" pitchFamily="18" charset="0"/>
              </a:rPr>
              <a:t>                   0200</a:t>
            </a:r>
          </a:p>
          <a:p>
            <a:r>
              <a:rPr lang="ru-RU" sz="1400">
                <a:latin typeface="Constantia" pitchFamily="18" charset="0"/>
              </a:rPr>
              <a:t> Национальная оборона</a:t>
            </a:r>
          </a:p>
        </p:txBody>
      </p:sp>
      <p:sp>
        <p:nvSpPr>
          <p:cNvPr id="9" name="Овал 8"/>
          <p:cNvSpPr/>
          <p:nvPr/>
        </p:nvSpPr>
        <p:spPr>
          <a:xfrm>
            <a:off x="5795963" y="1844675"/>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26" name="TextBox 9"/>
          <p:cNvSpPr txBox="1">
            <a:spLocks noChangeArrowheads="1"/>
          </p:cNvSpPr>
          <p:nvPr/>
        </p:nvSpPr>
        <p:spPr bwMode="auto">
          <a:xfrm>
            <a:off x="6516688" y="1557338"/>
            <a:ext cx="2627312" cy="954087"/>
          </a:xfrm>
          <a:prstGeom prst="rect">
            <a:avLst/>
          </a:prstGeom>
          <a:noFill/>
          <a:ln w="9525">
            <a:noFill/>
            <a:miter lim="800000"/>
            <a:headEnd/>
            <a:tailEnd/>
          </a:ln>
        </p:spPr>
        <p:txBody>
          <a:bodyPr>
            <a:spAutoFit/>
          </a:bodyPr>
          <a:lstStyle/>
          <a:p>
            <a:r>
              <a:rPr lang="ru-RU" sz="1400">
                <a:latin typeface="Constantia" pitchFamily="18" charset="0"/>
              </a:rPr>
              <a:t>                      0300 </a:t>
            </a:r>
          </a:p>
          <a:p>
            <a:r>
              <a:rPr lang="ru-RU" sz="1400">
                <a:latin typeface="Constantia" pitchFamily="18" charset="0"/>
              </a:rPr>
              <a:t>Национальная безопасность               и правоохранительная деятельность</a:t>
            </a:r>
          </a:p>
        </p:txBody>
      </p:sp>
      <p:sp>
        <p:nvSpPr>
          <p:cNvPr id="11" name="Овал 10"/>
          <p:cNvSpPr/>
          <p:nvPr/>
        </p:nvSpPr>
        <p:spPr>
          <a:xfrm>
            <a:off x="6156325" y="2708275"/>
            <a:ext cx="7191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28" name="TextBox 11"/>
          <p:cNvSpPr txBox="1">
            <a:spLocks noChangeArrowheads="1"/>
          </p:cNvSpPr>
          <p:nvPr/>
        </p:nvSpPr>
        <p:spPr bwMode="auto">
          <a:xfrm>
            <a:off x="6948488" y="2781300"/>
            <a:ext cx="1584325" cy="738188"/>
          </a:xfrm>
          <a:prstGeom prst="rect">
            <a:avLst/>
          </a:prstGeom>
          <a:noFill/>
          <a:ln w="9525">
            <a:noFill/>
            <a:miter lim="800000"/>
            <a:headEnd/>
            <a:tailEnd/>
          </a:ln>
        </p:spPr>
        <p:txBody>
          <a:bodyPr>
            <a:spAutoFit/>
          </a:bodyPr>
          <a:lstStyle/>
          <a:p>
            <a:r>
              <a:rPr lang="ru-RU" sz="1400">
                <a:latin typeface="Constantia" pitchFamily="18" charset="0"/>
              </a:rPr>
              <a:t>         0400</a:t>
            </a:r>
          </a:p>
          <a:p>
            <a:r>
              <a:rPr lang="ru-RU" sz="1400">
                <a:latin typeface="Constantia" pitchFamily="18" charset="0"/>
              </a:rPr>
              <a:t> Национальная</a:t>
            </a:r>
          </a:p>
          <a:p>
            <a:r>
              <a:rPr lang="ru-RU" sz="1400">
                <a:latin typeface="Constantia" pitchFamily="18" charset="0"/>
              </a:rPr>
              <a:t>     экономика</a:t>
            </a:r>
          </a:p>
        </p:txBody>
      </p:sp>
      <p:sp>
        <p:nvSpPr>
          <p:cNvPr id="13" name="Овал 12"/>
          <p:cNvSpPr/>
          <p:nvPr/>
        </p:nvSpPr>
        <p:spPr>
          <a:xfrm>
            <a:off x="6156325" y="3644900"/>
            <a:ext cx="7191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30" name="TextBox 13"/>
          <p:cNvSpPr txBox="1">
            <a:spLocks noChangeArrowheads="1"/>
          </p:cNvSpPr>
          <p:nvPr/>
        </p:nvSpPr>
        <p:spPr bwMode="auto">
          <a:xfrm>
            <a:off x="6875463" y="3644900"/>
            <a:ext cx="2268537" cy="738188"/>
          </a:xfrm>
          <a:prstGeom prst="rect">
            <a:avLst/>
          </a:prstGeom>
          <a:noFill/>
          <a:ln w="9525">
            <a:noFill/>
            <a:miter lim="800000"/>
            <a:headEnd/>
            <a:tailEnd/>
          </a:ln>
        </p:spPr>
        <p:txBody>
          <a:bodyPr>
            <a:spAutoFit/>
          </a:bodyPr>
          <a:lstStyle/>
          <a:p>
            <a:r>
              <a:rPr lang="ru-RU" sz="1400">
                <a:latin typeface="Constantia" pitchFamily="18" charset="0"/>
              </a:rPr>
              <a:t>                  0500 </a:t>
            </a:r>
          </a:p>
          <a:p>
            <a:r>
              <a:rPr lang="ru-RU" sz="1400">
                <a:latin typeface="Constantia" pitchFamily="18" charset="0"/>
              </a:rPr>
              <a:t>Жилищно-коммунальное </a:t>
            </a:r>
          </a:p>
          <a:p>
            <a:r>
              <a:rPr lang="ru-RU" sz="1400">
                <a:latin typeface="Constantia" pitchFamily="18" charset="0"/>
              </a:rPr>
              <a:t>             хозяйство</a:t>
            </a:r>
          </a:p>
        </p:txBody>
      </p:sp>
      <p:sp>
        <p:nvSpPr>
          <p:cNvPr id="15" name="Овал 14"/>
          <p:cNvSpPr/>
          <p:nvPr/>
        </p:nvSpPr>
        <p:spPr>
          <a:xfrm>
            <a:off x="5795963" y="4437063"/>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32" name="TextBox 15"/>
          <p:cNvSpPr txBox="1">
            <a:spLocks noChangeArrowheads="1"/>
          </p:cNvSpPr>
          <p:nvPr/>
        </p:nvSpPr>
        <p:spPr bwMode="auto">
          <a:xfrm>
            <a:off x="6516688" y="4581525"/>
            <a:ext cx="1905000" cy="738188"/>
          </a:xfrm>
          <a:prstGeom prst="rect">
            <a:avLst/>
          </a:prstGeom>
          <a:noFill/>
          <a:ln w="9525">
            <a:noFill/>
            <a:miter lim="800000"/>
            <a:headEnd/>
            <a:tailEnd/>
          </a:ln>
        </p:spPr>
        <p:txBody>
          <a:bodyPr wrap="none">
            <a:spAutoFit/>
          </a:bodyPr>
          <a:lstStyle/>
          <a:p>
            <a:r>
              <a:rPr lang="ru-RU" sz="1400">
                <a:latin typeface="Constantia" pitchFamily="18" charset="0"/>
              </a:rPr>
              <a:t>              0600 </a:t>
            </a:r>
          </a:p>
          <a:p>
            <a:r>
              <a:rPr lang="ru-RU" sz="1400">
                <a:latin typeface="Constantia" pitchFamily="18" charset="0"/>
              </a:rPr>
              <a:t>Охрана окружающей</a:t>
            </a:r>
          </a:p>
          <a:p>
            <a:r>
              <a:rPr lang="ru-RU" sz="1400">
                <a:latin typeface="Constantia" pitchFamily="18" charset="0"/>
              </a:rPr>
              <a:t>              среды</a:t>
            </a:r>
          </a:p>
        </p:txBody>
      </p:sp>
      <p:sp>
        <p:nvSpPr>
          <p:cNvPr id="17" name="Овал 16"/>
          <p:cNvSpPr/>
          <p:nvPr/>
        </p:nvSpPr>
        <p:spPr>
          <a:xfrm>
            <a:off x="5148263" y="5084763"/>
            <a:ext cx="719137"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34" name="TextBox 17"/>
          <p:cNvSpPr txBox="1">
            <a:spLocks noChangeArrowheads="1"/>
          </p:cNvSpPr>
          <p:nvPr/>
        </p:nvSpPr>
        <p:spPr bwMode="auto">
          <a:xfrm>
            <a:off x="5219700" y="5876925"/>
            <a:ext cx="1317625" cy="523875"/>
          </a:xfrm>
          <a:prstGeom prst="rect">
            <a:avLst/>
          </a:prstGeom>
          <a:noFill/>
          <a:ln w="9525">
            <a:noFill/>
            <a:miter lim="800000"/>
            <a:headEnd/>
            <a:tailEnd/>
          </a:ln>
        </p:spPr>
        <p:txBody>
          <a:bodyPr wrap="none">
            <a:spAutoFit/>
          </a:bodyPr>
          <a:lstStyle/>
          <a:p>
            <a:r>
              <a:rPr lang="ru-RU" sz="1400">
                <a:latin typeface="Constantia" pitchFamily="18" charset="0"/>
              </a:rPr>
              <a:t>       0700</a:t>
            </a:r>
          </a:p>
          <a:p>
            <a:r>
              <a:rPr lang="ru-RU" sz="1400">
                <a:latin typeface="Constantia" pitchFamily="18" charset="0"/>
              </a:rPr>
              <a:t> Образование</a:t>
            </a:r>
          </a:p>
        </p:txBody>
      </p:sp>
      <p:sp>
        <p:nvSpPr>
          <p:cNvPr id="19" name="Овал 18"/>
          <p:cNvSpPr/>
          <p:nvPr/>
        </p:nvSpPr>
        <p:spPr>
          <a:xfrm>
            <a:off x="4140200" y="5229225"/>
            <a:ext cx="7191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36" name="TextBox 19"/>
          <p:cNvSpPr txBox="1">
            <a:spLocks noChangeArrowheads="1"/>
          </p:cNvSpPr>
          <p:nvPr/>
        </p:nvSpPr>
        <p:spPr bwMode="auto">
          <a:xfrm>
            <a:off x="3779838" y="6092825"/>
            <a:ext cx="1439862" cy="523875"/>
          </a:xfrm>
          <a:prstGeom prst="rect">
            <a:avLst/>
          </a:prstGeom>
          <a:noFill/>
          <a:ln w="9525">
            <a:noFill/>
            <a:miter lim="800000"/>
            <a:headEnd/>
            <a:tailEnd/>
          </a:ln>
        </p:spPr>
        <p:txBody>
          <a:bodyPr>
            <a:spAutoFit/>
          </a:bodyPr>
          <a:lstStyle/>
          <a:p>
            <a:r>
              <a:rPr lang="ru-RU" sz="1400">
                <a:latin typeface="Constantia" pitchFamily="18" charset="0"/>
              </a:rPr>
              <a:t>        0800</a:t>
            </a:r>
          </a:p>
          <a:p>
            <a:r>
              <a:rPr lang="ru-RU" sz="1400">
                <a:latin typeface="Constantia" pitchFamily="18" charset="0"/>
              </a:rPr>
              <a:t>     Культура</a:t>
            </a:r>
          </a:p>
        </p:txBody>
      </p:sp>
      <p:sp>
        <p:nvSpPr>
          <p:cNvPr id="21" name="Овал 20"/>
          <p:cNvSpPr/>
          <p:nvPr/>
        </p:nvSpPr>
        <p:spPr>
          <a:xfrm>
            <a:off x="3132138" y="5084763"/>
            <a:ext cx="719137"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38" name="TextBox 21"/>
          <p:cNvSpPr txBox="1">
            <a:spLocks noChangeArrowheads="1"/>
          </p:cNvSpPr>
          <p:nvPr/>
        </p:nvSpPr>
        <p:spPr bwMode="auto">
          <a:xfrm>
            <a:off x="1835150" y="5805488"/>
            <a:ext cx="1614488" cy="522287"/>
          </a:xfrm>
          <a:prstGeom prst="rect">
            <a:avLst/>
          </a:prstGeom>
          <a:noFill/>
          <a:ln w="9525">
            <a:noFill/>
            <a:miter lim="800000"/>
            <a:headEnd/>
            <a:tailEnd/>
          </a:ln>
        </p:spPr>
        <p:txBody>
          <a:bodyPr wrap="none">
            <a:spAutoFit/>
          </a:bodyPr>
          <a:lstStyle/>
          <a:p>
            <a:r>
              <a:rPr lang="ru-RU" sz="1400">
                <a:latin typeface="Constantia" pitchFamily="18" charset="0"/>
              </a:rPr>
              <a:t>            0900 </a:t>
            </a:r>
          </a:p>
          <a:p>
            <a:r>
              <a:rPr lang="ru-RU" sz="1400">
                <a:latin typeface="Constantia" pitchFamily="18" charset="0"/>
              </a:rPr>
              <a:t>Здравоохранение</a:t>
            </a:r>
          </a:p>
        </p:txBody>
      </p:sp>
      <p:sp>
        <p:nvSpPr>
          <p:cNvPr id="23" name="Овал 22"/>
          <p:cNvSpPr/>
          <p:nvPr/>
        </p:nvSpPr>
        <p:spPr>
          <a:xfrm>
            <a:off x="2411413" y="4508500"/>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40" name="TextBox 23"/>
          <p:cNvSpPr txBox="1">
            <a:spLocks noChangeArrowheads="1"/>
          </p:cNvSpPr>
          <p:nvPr/>
        </p:nvSpPr>
        <p:spPr bwMode="auto">
          <a:xfrm>
            <a:off x="539750" y="4724400"/>
            <a:ext cx="1989138" cy="523875"/>
          </a:xfrm>
          <a:prstGeom prst="rect">
            <a:avLst/>
          </a:prstGeom>
          <a:noFill/>
          <a:ln w="9525">
            <a:noFill/>
            <a:miter lim="800000"/>
            <a:headEnd/>
            <a:tailEnd/>
          </a:ln>
        </p:spPr>
        <p:txBody>
          <a:bodyPr wrap="none">
            <a:spAutoFit/>
          </a:bodyPr>
          <a:lstStyle/>
          <a:p>
            <a:r>
              <a:rPr lang="ru-RU" sz="1400">
                <a:latin typeface="Constantia" pitchFamily="18" charset="0"/>
              </a:rPr>
              <a:t>                  1000 </a:t>
            </a:r>
          </a:p>
          <a:p>
            <a:r>
              <a:rPr lang="ru-RU" sz="1400">
                <a:latin typeface="Constantia" pitchFamily="18" charset="0"/>
              </a:rPr>
              <a:t>Социальная политика</a:t>
            </a:r>
          </a:p>
        </p:txBody>
      </p:sp>
      <p:sp>
        <p:nvSpPr>
          <p:cNvPr id="25" name="Овал 24"/>
          <p:cNvSpPr/>
          <p:nvPr/>
        </p:nvSpPr>
        <p:spPr>
          <a:xfrm>
            <a:off x="2051050" y="3644900"/>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42" name="TextBox 25"/>
          <p:cNvSpPr txBox="1">
            <a:spLocks noChangeArrowheads="1"/>
          </p:cNvSpPr>
          <p:nvPr/>
        </p:nvSpPr>
        <p:spPr bwMode="auto">
          <a:xfrm>
            <a:off x="179388" y="3716338"/>
            <a:ext cx="1941512" cy="739775"/>
          </a:xfrm>
          <a:prstGeom prst="rect">
            <a:avLst/>
          </a:prstGeom>
          <a:noFill/>
          <a:ln w="9525">
            <a:noFill/>
            <a:miter lim="800000"/>
            <a:headEnd/>
            <a:tailEnd/>
          </a:ln>
        </p:spPr>
        <p:txBody>
          <a:bodyPr>
            <a:spAutoFit/>
          </a:bodyPr>
          <a:lstStyle/>
          <a:p>
            <a:r>
              <a:rPr lang="ru-RU" sz="1400">
                <a:latin typeface="Constantia" pitchFamily="18" charset="0"/>
              </a:rPr>
              <a:t>                  1100 </a:t>
            </a:r>
          </a:p>
          <a:p>
            <a:r>
              <a:rPr lang="ru-RU" sz="1400">
                <a:latin typeface="Constantia" pitchFamily="18" charset="0"/>
              </a:rPr>
              <a:t>Физическая культура</a:t>
            </a:r>
          </a:p>
          <a:p>
            <a:r>
              <a:rPr lang="ru-RU" sz="1400">
                <a:latin typeface="Constantia" pitchFamily="18" charset="0"/>
              </a:rPr>
              <a:t>               и спорт</a:t>
            </a:r>
          </a:p>
        </p:txBody>
      </p:sp>
      <p:sp>
        <p:nvSpPr>
          <p:cNvPr id="1750043" name="TextBox 26"/>
          <p:cNvSpPr txBox="1">
            <a:spLocks noChangeArrowheads="1"/>
          </p:cNvSpPr>
          <p:nvPr/>
        </p:nvSpPr>
        <p:spPr bwMode="auto">
          <a:xfrm>
            <a:off x="179388" y="2852738"/>
            <a:ext cx="1944687" cy="738187"/>
          </a:xfrm>
          <a:prstGeom prst="rect">
            <a:avLst/>
          </a:prstGeom>
          <a:noFill/>
          <a:ln w="9525">
            <a:noFill/>
            <a:miter lim="800000"/>
            <a:headEnd/>
            <a:tailEnd/>
          </a:ln>
        </p:spPr>
        <p:txBody>
          <a:bodyPr>
            <a:spAutoFit/>
          </a:bodyPr>
          <a:lstStyle/>
          <a:p>
            <a:r>
              <a:rPr lang="ru-RU" sz="1400">
                <a:latin typeface="Constantia" pitchFamily="18" charset="0"/>
              </a:rPr>
              <a:t>                  1200     Средства  массовой    </a:t>
            </a:r>
          </a:p>
          <a:p>
            <a:r>
              <a:rPr lang="ru-RU" sz="1400">
                <a:latin typeface="Constantia" pitchFamily="18" charset="0"/>
              </a:rPr>
              <a:t>         информации</a:t>
            </a:r>
          </a:p>
        </p:txBody>
      </p:sp>
      <p:sp>
        <p:nvSpPr>
          <p:cNvPr id="28" name="Овал 27"/>
          <p:cNvSpPr/>
          <p:nvPr/>
        </p:nvSpPr>
        <p:spPr>
          <a:xfrm>
            <a:off x="1979613" y="2781300"/>
            <a:ext cx="720725"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Овал 28"/>
          <p:cNvSpPr/>
          <p:nvPr/>
        </p:nvSpPr>
        <p:spPr>
          <a:xfrm>
            <a:off x="2195513" y="1989138"/>
            <a:ext cx="720725" cy="719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 name="Овал 29"/>
          <p:cNvSpPr/>
          <p:nvPr/>
        </p:nvSpPr>
        <p:spPr>
          <a:xfrm>
            <a:off x="2916238" y="1341438"/>
            <a:ext cx="719137" cy="719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50047" name="TextBox 30"/>
          <p:cNvSpPr txBox="1">
            <a:spLocks noChangeArrowheads="1"/>
          </p:cNvSpPr>
          <p:nvPr/>
        </p:nvSpPr>
        <p:spPr bwMode="auto">
          <a:xfrm>
            <a:off x="0" y="1844675"/>
            <a:ext cx="2195513" cy="738188"/>
          </a:xfrm>
          <a:prstGeom prst="rect">
            <a:avLst/>
          </a:prstGeom>
          <a:noFill/>
          <a:ln w="9525">
            <a:noFill/>
            <a:miter lim="800000"/>
            <a:headEnd/>
            <a:tailEnd/>
          </a:ln>
        </p:spPr>
        <p:txBody>
          <a:bodyPr>
            <a:spAutoFit/>
          </a:bodyPr>
          <a:lstStyle/>
          <a:p>
            <a:r>
              <a:rPr lang="ru-RU" sz="1400">
                <a:latin typeface="Constantia" pitchFamily="18" charset="0"/>
              </a:rPr>
              <a:t>  1300   Обслуживание    </a:t>
            </a:r>
          </a:p>
          <a:p>
            <a:r>
              <a:rPr lang="ru-RU" sz="1400">
                <a:latin typeface="Constantia" pitchFamily="18" charset="0"/>
              </a:rPr>
              <a:t>        государственного </a:t>
            </a:r>
          </a:p>
          <a:p>
            <a:r>
              <a:rPr lang="ru-RU" sz="1400">
                <a:latin typeface="Constantia" pitchFamily="18" charset="0"/>
              </a:rPr>
              <a:t>и муниципального долга</a:t>
            </a:r>
          </a:p>
        </p:txBody>
      </p:sp>
      <p:sp>
        <p:nvSpPr>
          <p:cNvPr id="1750048" name="TextBox 31"/>
          <p:cNvSpPr txBox="1">
            <a:spLocks noChangeArrowheads="1"/>
          </p:cNvSpPr>
          <p:nvPr/>
        </p:nvSpPr>
        <p:spPr bwMode="auto">
          <a:xfrm>
            <a:off x="323850" y="836613"/>
            <a:ext cx="2663825" cy="954087"/>
          </a:xfrm>
          <a:prstGeom prst="rect">
            <a:avLst/>
          </a:prstGeom>
          <a:noFill/>
          <a:ln w="9525">
            <a:noFill/>
            <a:miter lim="800000"/>
            <a:headEnd/>
            <a:tailEnd/>
          </a:ln>
        </p:spPr>
        <p:txBody>
          <a:bodyPr>
            <a:spAutoFit/>
          </a:bodyPr>
          <a:lstStyle/>
          <a:p>
            <a:r>
              <a:rPr lang="ru-RU" sz="1400">
                <a:latin typeface="Constantia" pitchFamily="18" charset="0"/>
              </a:rPr>
              <a:t>                       1400 </a:t>
            </a:r>
          </a:p>
          <a:p>
            <a:r>
              <a:rPr lang="ru-RU" sz="1400">
                <a:latin typeface="Constantia" pitchFamily="18" charset="0"/>
              </a:rPr>
              <a:t>Межбюджетные трансферты общего характера бюджетам бюджетной системы РФ  </a:t>
            </a:r>
          </a:p>
        </p:txBody>
      </p:sp>
      <p:pic>
        <p:nvPicPr>
          <p:cNvPr id="1750049" name="Picture 2" descr="http://forum.relicvia.ru/uploads/monthly_03_2011/post-8687-1301063923.jpg">
            <a:hlinkClick r:id="rId2"/>
          </p:cNvPr>
          <p:cNvPicPr>
            <a:picLocks noChangeAspect="1" noChangeArrowheads="1"/>
          </p:cNvPicPr>
          <p:nvPr/>
        </p:nvPicPr>
        <p:blipFill>
          <a:blip r:embed="rId3" cstate="print"/>
          <a:srcRect/>
          <a:stretch>
            <a:fillRect/>
          </a:stretch>
        </p:blipFill>
        <p:spPr bwMode="auto">
          <a:xfrm>
            <a:off x="4140200" y="1341438"/>
            <a:ext cx="446088" cy="533400"/>
          </a:xfrm>
          <a:prstGeom prst="rect">
            <a:avLst/>
          </a:prstGeom>
          <a:noFill/>
          <a:ln w="9525">
            <a:noFill/>
            <a:miter lim="800000"/>
            <a:headEnd/>
            <a:tailEnd/>
          </a:ln>
        </p:spPr>
      </p:pic>
      <p:pic>
        <p:nvPicPr>
          <p:cNvPr id="1750050" name="Picture 4" descr="http://ulpressa.ru/wp-content/uploads/old/600PC24.jpg">
            <a:hlinkClick r:id="rId4"/>
          </p:cNvPr>
          <p:cNvPicPr>
            <a:picLocks noChangeAspect="1" noChangeArrowheads="1"/>
          </p:cNvPicPr>
          <p:nvPr/>
        </p:nvPicPr>
        <p:blipFill>
          <a:blip r:embed="rId5" cstate="print"/>
          <a:srcRect/>
          <a:stretch>
            <a:fillRect/>
          </a:stretch>
        </p:blipFill>
        <p:spPr bwMode="auto">
          <a:xfrm>
            <a:off x="5292725" y="1341438"/>
            <a:ext cx="461963" cy="503237"/>
          </a:xfrm>
          <a:prstGeom prst="rect">
            <a:avLst/>
          </a:prstGeom>
          <a:noFill/>
          <a:ln w="9525">
            <a:noFill/>
            <a:miter lim="800000"/>
            <a:headEnd/>
            <a:tailEnd/>
          </a:ln>
        </p:spPr>
      </p:pic>
      <p:pic>
        <p:nvPicPr>
          <p:cNvPr id="1750051" name="Picture 6" descr="http://im3-tub-ru.yandex.net/i?id=316166057-50-72"/>
          <p:cNvPicPr>
            <a:picLocks noChangeAspect="1" noChangeArrowheads="1"/>
          </p:cNvPicPr>
          <p:nvPr/>
        </p:nvPicPr>
        <p:blipFill>
          <a:blip r:embed="rId6" cstate="print"/>
          <a:srcRect/>
          <a:stretch>
            <a:fillRect/>
          </a:stretch>
        </p:blipFill>
        <p:spPr bwMode="auto">
          <a:xfrm>
            <a:off x="5940425" y="1989138"/>
            <a:ext cx="434975" cy="450850"/>
          </a:xfrm>
          <a:prstGeom prst="rect">
            <a:avLst/>
          </a:prstGeom>
          <a:noFill/>
          <a:ln w="9525">
            <a:noFill/>
            <a:miter lim="800000"/>
            <a:headEnd/>
            <a:tailEnd/>
          </a:ln>
        </p:spPr>
      </p:pic>
      <p:pic>
        <p:nvPicPr>
          <p:cNvPr id="1750052" name="Picture 30" descr="http://www.stiebelrus.com/modules/gallery/uploads/obl1/2.jpg">
            <a:hlinkClick r:id="rId7"/>
          </p:cNvPr>
          <p:cNvPicPr>
            <a:picLocks noChangeAspect="1" noChangeArrowheads="1"/>
          </p:cNvPicPr>
          <p:nvPr/>
        </p:nvPicPr>
        <p:blipFill>
          <a:blip r:embed="rId8" cstate="print"/>
          <a:srcRect/>
          <a:stretch>
            <a:fillRect/>
          </a:stretch>
        </p:blipFill>
        <p:spPr bwMode="auto">
          <a:xfrm>
            <a:off x="6300788" y="2851150"/>
            <a:ext cx="449262" cy="433388"/>
          </a:xfrm>
          <a:prstGeom prst="rect">
            <a:avLst/>
          </a:prstGeom>
          <a:noFill/>
          <a:ln w="9525">
            <a:noFill/>
            <a:miter lim="800000"/>
            <a:headEnd/>
            <a:tailEnd/>
          </a:ln>
        </p:spPr>
      </p:pic>
      <p:pic>
        <p:nvPicPr>
          <p:cNvPr id="1750053" name="Picture 10" descr="http://www.stroi-s.ru/i/dom1.jpg">
            <a:hlinkClick r:id="rId9"/>
          </p:cNvPr>
          <p:cNvPicPr>
            <a:picLocks noChangeAspect="1" noChangeArrowheads="1"/>
          </p:cNvPicPr>
          <p:nvPr/>
        </p:nvPicPr>
        <p:blipFill>
          <a:blip r:embed="rId10" cstate="print"/>
          <a:srcRect/>
          <a:stretch>
            <a:fillRect/>
          </a:stretch>
        </p:blipFill>
        <p:spPr bwMode="auto">
          <a:xfrm>
            <a:off x="6227763" y="3789363"/>
            <a:ext cx="566737" cy="533400"/>
          </a:xfrm>
          <a:prstGeom prst="rect">
            <a:avLst/>
          </a:prstGeom>
          <a:noFill/>
          <a:ln w="9525">
            <a:noFill/>
            <a:miter lim="800000"/>
            <a:headEnd/>
            <a:tailEnd/>
          </a:ln>
        </p:spPr>
      </p:pic>
      <p:pic>
        <p:nvPicPr>
          <p:cNvPr id="1750054" name="Picture 8" descr="http://img0.liveinternet.ru/images/attach/c/1/57/102/57102505_dandelions.jpg">
            <a:hlinkClick r:id="rId11"/>
          </p:cNvPr>
          <p:cNvPicPr>
            <a:picLocks noChangeAspect="1" noChangeArrowheads="1"/>
          </p:cNvPicPr>
          <p:nvPr/>
        </p:nvPicPr>
        <p:blipFill>
          <a:blip r:embed="rId12" cstate="print"/>
          <a:srcRect/>
          <a:stretch>
            <a:fillRect/>
          </a:stretch>
        </p:blipFill>
        <p:spPr bwMode="auto">
          <a:xfrm>
            <a:off x="5940425" y="4508500"/>
            <a:ext cx="474663" cy="576263"/>
          </a:xfrm>
          <a:prstGeom prst="rect">
            <a:avLst/>
          </a:prstGeom>
          <a:noFill/>
          <a:ln w="9525">
            <a:noFill/>
            <a:miter lim="800000"/>
            <a:headEnd/>
            <a:tailEnd/>
          </a:ln>
        </p:spPr>
      </p:pic>
      <p:pic>
        <p:nvPicPr>
          <p:cNvPr id="1750055" name="Picture 12" descr="http://www.malatyahaber.com/sites/malatyahaber.com/files/haberler/2013/06/10/universteegt.jpg">
            <a:hlinkClick r:id="rId13"/>
          </p:cNvPr>
          <p:cNvPicPr>
            <a:picLocks noChangeAspect="1" noChangeArrowheads="1"/>
          </p:cNvPicPr>
          <p:nvPr/>
        </p:nvPicPr>
        <p:blipFill>
          <a:blip r:embed="rId14" cstate="print"/>
          <a:srcRect/>
          <a:stretch>
            <a:fillRect/>
          </a:stretch>
        </p:blipFill>
        <p:spPr bwMode="auto">
          <a:xfrm>
            <a:off x="5219700" y="5183188"/>
            <a:ext cx="576263" cy="549275"/>
          </a:xfrm>
          <a:prstGeom prst="rect">
            <a:avLst/>
          </a:prstGeom>
          <a:noFill/>
          <a:ln w="9525">
            <a:noFill/>
            <a:miter lim="800000"/>
            <a:headEnd/>
            <a:tailEnd/>
          </a:ln>
        </p:spPr>
      </p:pic>
      <p:pic>
        <p:nvPicPr>
          <p:cNvPr id="1750056" name="Picture 14" descr="http://www.lifanovsky.com/wp-content/uploads/2009/06/bolshoi_draw.jpg">
            <a:hlinkClick r:id="rId15"/>
          </p:cNvPr>
          <p:cNvPicPr>
            <a:picLocks noChangeAspect="1" noChangeArrowheads="1"/>
          </p:cNvPicPr>
          <p:nvPr/>
        </p:nvPicPr>
        <p:blipFill>
          <a:blip r:embed="rId16" cstate="print"/>
          <a:srcRect/>
          <a:stretch>
            <a:fillRect/>
          </a:stretch>
        </p:blipFill>
        <p:spPr bwMode="auto">
          <a:xfrm>
            <a:off x="4284663" y="5300663"/>
            <a:ext cx="438150" cy="555625"/>
          </a:xfrm>
          <a:prstGeom prst="rect">
            <a:avLst/>
          </a:prstGeom>
          <a:noFill/>
          <a:ln w="9525">
            <a:noFill/>
            <a:miter lim="800000"/>
            <a:headEnd/>
            <a:tailEnd/>
          </a:ln>
        </p:spPr>
      </p:pic>
      <p:pic>
        <p:nvPicPr>
          <p:cNvPr id="1750057" name="Picture 16" descr="http://vgae.ru/uploads/posts/2011-03/1300084874_image021.jpg">
            <a:hlinkClick r:id="rId17"/>
          </p:cNvPr>
          <p:cNvPicPr>
            <a:picLocks noChangeAspect="1" noChangeArrowheads="1"/>
          </p:cNvPicPr>
          <p:nvPr/>
        </p:nvPicPr>
        <p:blipFill>
          <a:blip r:embed="rId18" cstate="print"/>
          <a:srcRect/>
          <a:stretch>
            <a:fillRect/>
          </a:stretch>
        </p:blipFill>
        <p:spPr bwMode="auto">
          <a:xfrm>
            <a:off x="3203575" y="5229225"/>
            <a:ext cx="552450" cy="503238"/>
          </a:xfrm>
          <a:prstGeom prst="rect">
            <a:avLst/>
          </a:prstGeom>
          <a:noFill/>
          <a:ln w="9525">
            <a:noFill/>
            <a:miter lim="800000"/>
            <a:headEnd/>
            <a:tailEnd/>
          </a:ln>
        </p:spPr>
      </p:pic>
      <p:pic>
        <p:nvPicPr>
          <p:cNvPr id="1750058" name="Picture 18" descr="http://v2.nabchelny.ru/upload/resize_cache/iblock/3d1/600_420_0/DSC_6445.JPG">
            <a:hlinkClick r:id="rId19"/>
          </p:cNvPr>
          <p:cNvPicPr>
            <a:picLocks noChangeAspect="1" noChangeArrowheads="1"/>
          </p:cNvPicPr>
          <p:nvPr/>
        </p:nvPicPr>
        <p:blipFill>
          <a:blip r:embed="rId20" cstate="print"/>
          <a:srcRect/>
          <a:stretch>
            <a:fillRect/>
          </a:stretch>
        </p:blipFill>
        <p:spPr bwMode="auto">
          <a:xfrm>
            <a:off x="2484438" y="4581525"/>
            <a:ext cx="574675" cy="539750"/>
          </a:xfrm>
          <a:prstGeom prst="rect">
            <a:avLst/>
          </a:prstGeom>
          <a:noFill/>
          <a:ln w="9525">
            <a:noFill/>
            <a:miter lim="800000"/>
            <a:headEnd/>
            <a:tailEnd/>
          </a:ln>
        </p:spPr>
      </p:pic>
      <p:pic>
        <p:nvPicPr>
          <p:cNvPr id="1750059" name="Picture 20" descr="http://im0-tub-ru.yandex.net/i?id=448636504-14-72"/>
          <p:cNvPicPr>
            <a:picLocks noChangeAspect="1" noChangeArrowheads="1"/>
          </p:cNvPicPr>
          <p:nvPr/>
        </p:nvPicPr>
        <p:blipFill>
          <a:blip r:embed="rId21" cstate="print"/>
          <a:srcRect/>
          <a:stretch>
            <a:fillRect/>
          </a:stretch>
        </p:blipFill>
        <p:spPr bwMode="auto">
          <a:xfrm>
            <a:off x="2124075" y="3716338"/>
            <a:ext cx="576263" cy="533400"/>
          </a:xfrm>
          <a:prstGeom prst="rect">
            <a:avLst/>
          </a:prstGeom>
          <a:noFill/>
          <a:ln w="9525">
            <a:noFill/>
            <a:miter lim="800000"/>
            <a:headEnd/>
            <a:tailEnd/>
          </a:ln>
        </p:spPr>
      </p:pic>
      <p:pic>
        <p:nvPicPr>
          <p:cNvPr id="1750060" name="Picture 22" descr="http://debri-dv.ru/filedata/debri-dv/images_small/7107.jpg">
            <a:hlinkClick r:id="rId22"/>
          </p:cNvPr>
          <p:cNvPicPr>
            <a:picLocks noChangeAspect="1" noChangeArrowheads="1"/>
          </p:cNvPicPr>
          <p:nvPr/>
        </p:nvPicPr>
        <p:blipFill>
          <a:blip r:embed="rId23" cstate="print"/>
          <a:srcRect/>
          <a:stretch>
            <a:fillRect/>
          </a:stretch>
        </p:blipFill>
        <p:spPr bwMode="auto">
          <a:xfrm>
            <a:off x="2051050" y="2852738"/>
            <a:ext cx="576263" cy="576262"/>
          </a:xfrm>
          <a:prstGeom prst="rect">
            <a:avLst/>
          </a:prstGeom>
          <a:noFill/>
          <a:ln w="9525">
            <a:noFill/>
            <a:miter lim="800000"/>
            <a:headEnd/>
            <a:tailEnd/>
          </a:ln>
        </p:spPr>
      </p:pic>
      <p:pic>
        <p:nvPicPr>
          <p:cNvPr id="1750061" name="Picture 24" descr="http://img1.liveinternet.ru/images/attach/c/2/74/637/74637695_money_1400x1050.jpg">
            <a:hlinkClick r:id="rId24"/>
          </p:cNvPr>
          <p:cNvPicPr>
            <a:picLocks noChangeAspect="1" noChangeArrowheads="1"/>
          </p:cNvPicPr>
          <p:nvPr/>
        </p:nvPicPr>
        <p:blipFill>
          <a:blip r:embed="rId25" cstate="print"/>
          <a:srcRect/>
          <a:stretch>
            <a:fillRect/>
          </a:stretch>
        </p:blipFill>
        <p:spPr bwMode="auto">
          <a:xfrm>
            <a:off x="2268538" y="2060575"/>
            <a:ext cx="595312" cy="523875"/>
          </a:xfrm>
          <a:prstGeom prst="rect">
            <a:avLst/>
          </a:prstGeom>
          <a:noFill/>
          <a:ln w="9525">
            <a:noFill/>
            <a:miter lim="800000"/>
            <a:headEnd/>
            <a:tailEnd/>
          </a:ln>
        </p:spPr>
      </p:pic>
      <p:pic>
        <p:nvPicPr>
          <p:cNvPr id="1750062" name="Picture 26" descr="http://dragon-cha.ru/d/375300/d/meshochek_drakon_1.jpg">
            <a:hlinkClick r:id="rId26"/>
          </p:cNvPr>
          <p:cNvPicPr>
            <a:picLocks noChangeAspect="1" noChangeArrowheads="1"/>
          </p:cNvPicPr>
          <p:nvPr/>
        </p:nvPicPr>
        <p:blipFill>
          <a:blip r:embed="rId27" cstate="print"/>
          <a:srcRect/>
          <a:stretch>
            <a:fillRect/>
          </a:stretch>
        </p:blipFill>
        <p:spPr bwMode="auto">
          <a:xfrm>
            <a:off x="2987675" y="1412875"/>
            <a:ext cx="647700" cy="534988"/>
          </a:xfrm>
          <a:prstGeom prst="rect">
            <a:avLst/>
          </a:prstGeom>
          <a:noFill/>
          <a:ln w="9525">
            <a:noFill/>
            <a:miter lim="800000"/>
            <a:headEnd/>
            <a:tailEnd/>
          </a:ln>
        </p:spPr>
      </p:pic>
      <p:sp>
        <p:nvSpPr>
          <p:cNvPr id="47" name="Двойная стрелка влево/вправо 46"/>
          <p:cNvSpPr/>
          <p:nvPr/>
        </p:nvSpPr>
        <p:spPr>
          <a:xfrm>
            <a:off x="3203575" y="1700213"/>
            <a:ext cx="215900" cy="857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700" dirty="0">
              <a:solidFill>
                <a:prstClr val="white"/>
              </a:solidFill>
              <a:latin typeface="Times New Roman" pitchFamily="18" charset="0"/>
              <a:cs typeface="Times New Roman" pitchFamily="18" charset="0"/>
            </a:endParaRPr>
          </a:p>
        </p:txBody>
      </p:sp>
      <p:sp>
        <p:nvSpPr>
          <p:cNvPr id="48" name="TextBox 47"/>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48</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FFFF">
                <a:alpha val="0"/>
              </a:srgbClr>
            </a:gs>
            <a:gs pos="7001">
              <a:srgbClr val="E6E6E6"/>
            </a:gs>
            <a:gs pos="32001">
              <a:srgbClr val="7D8496"/>
            </a:gs>
            <a:gs pos="47000">
              <a:srgbClr val="E6E6E6"/>
            </a:gs>
            <a:gs pos="85001">
              <a:srgbClr val="7D8496"/>
            </a:gs>
            <a:gs pos="100000">
              <a:srgbClr val="E6E6E6"/>
            </a:gs>
          </a:gsLst>
          <a:lin ang="2700000" scaled="0"/>
        </a:gradFill>
        <a:effectLst/>
      </p:bgPr>
    </p:bg>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179388" y="765175"/>
          <a:ext cx="8640958" cy="5467302"/>
        </p:xfrm>
        <a:graphic>
          <a:graphicData uri="http://schemas.openxmlformats.org/drawingml/2006/table">
            <a:tbl>
              <a:tblPr>
                <a:tableStyleId>{2D5ABB26-0587-4C30-8999-92F81FD0307C}</a:tableStyleId>
              </a:tblPr>
              <a:tblGrid>
                <a:gridCol w="564543"/>
                <a:gridCol w="2707496"/>
                <a:gridCol w="990829"/>
                <a:gridCol w="875618"/>
                <a:gridCol w="875618"/>
                <a:gridCol w="875618"/>
                <a:gridCol w="875618"/>
                <a:gridCol w="875618"/>
              </a:tblGrid>
              <a:tr h="1035366">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Раздел</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Наименование показателей</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c>
                  <a:txBody>
                    <a:bodyPr/>
                    <a:lstStyle/>
                    <a:p>
                      <a:pPr algn="ctr" fontAlgn="ctr"/>
                      <a:r>
                        <a:rPr lang="ru-RU" sz="1100" b="1" u="none" strike="noStrike" baseline="0" dirty="0" smtClean="0">
                          <a:effectLst/>
                          <a:latin typeface="Times New Roman" panose="02020603050405020304" pitchFamily="18" charset="0"/>
                          <a:cs typeface="Times New Roman" panose="02020603050405020304" pitchFamily="18" charset="0"/>
                        </a:rPr>
                        <a:t>Утверждено </a:t>
                      </a:r>
                      <a:r>
                        <a:rPr lang="ru-RU" sz="1100" b="1" u="none" strike="noStrike" dirty="0" smtClean="0">
                          <a:effectLst/>
                          <a:latin typeface="Times New Roman" panose="02020603050405020304" pitchFamily="18" charset="0"/>
                          <a:cs typeface="Times New Roman" panose="02020603050405020304" pitchFamily="18" charset="0"/>
                        </a:rPr>
                        <a:t>на 2017 </a:t>
                      </a:r>
                      <a:r>
                        <a:rPr lang="ru-RU" sz="1100" b="1" u="none" strike="noStrike" dirty="0">
                          <a:effectLst/>
                          <a:latin typeface="Times New Roman" panose="02020603050405020304" pitchFamily="18" charset="0"/>
                          <a:cs typeface="Times New Roman" panose="02020603050405020304" pitchFamily="18" charset="0"/>
                        </a:rPr>
                        <a:t>год</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Удельный вес в общем объеме расходов</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Утверждено на 2018 год</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u="none" strike="noStrike" dirty="0" smtClean="0">
                          <a:effectLst/>
                          <a:latin typeface="Times New Roman" panose="02020603050405020304" pitchFamily="18" charset="0"/>
                          <a:cs typeface="Times New Roman" panose="02020603050405020304" pitchFamily="18" charset="0"/>
                        </a:rPr>
                        <a:t>Удельный вес в общем объеме расходов</a:t>
                      </a:r>
                      <a:endParaRPr lang="ru-RU" sz="1100" b="1" i="0" u="none" strike="noStrike" dirty="0" smtClean="0">
                        <a:effectLst/>
                        <a:latin typeface="Times New Roman" panose="02020603050405020304" pitchFamily="18" charset="0"/>
                        <a:cs typeface="Times New Roman" panose="02020603050405020304" pitchFamily="18" charset="0"/>
                      </a:endParaRPr>
                    </a:p>
                    <a:p>
                      <a:pPr algn="ctr" fontAlgn="ct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c>
                  <a:txBody>
                    <a:bodyPr/>
                    <a:lstStyle/>
                    <a:p>
                      <a:pPr algn="ctr" fontAlgn="ctr"/>
                      <a:r>
                        <a:rPr lang="ru-RU" sz="1100" b="1" i="0" u="none" strike="noStrike" baseline="0" dirty="0" smtClean="0">
                          <a:effectLst/>
                          <a:latin typeface="Times New Roman" panose="02020603050405020304" pitchFamily="18" charset="0"/>
                          <a:cs typeface="Times New Roman" panose="02020603050405020304" pitchFamily="18" charset="0"/>
                        </a:rPr>
                        <a:t>Утверждено на 2019 год</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u="none" strike="noStrike" dirty="0" smtClean="0">
                          <a:effectLst/>
                          <a:latin typeface="Times New Roman" panose="02020603050405020304" pitchFamily="18" charset="0"/>
                          <a:cs typeface="Times New Roman" panose="02020603050405020304" pitchFamily="18" charset="0"/>
                        </a:rPr>
                        <a:t>Удельный вес в общем объеме расходов</a:t>
                      </a:r>
                      <a:endParaRPr lang="ru-RU" sz="1100" b="1" i="0" u="none" strike="noStrike" dirty="0" smtClean="0">
                        <a:effectLst/>
                        <a:latin typeface="Times New Roman" panose="02020603050405020304" pitchFamily="18" charset="0"/>
                        <a:cs typeface="Times New Roman" panose="02020603050405020304" pitchFamily="18" charset="0"/>
                      </a:endParaRPr>
                    </a:p>
                    <a:p>
                      <a:pPr algn="ctr" fontAlgn="ct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FFEFD1"/>
                        </a:gs>
                        <a:gs pos="64999">
                          <a:srgbClr val="F0EBD5"/>
                        </a:gs>
                        <a:gs pos="100000">
                          <a:srgbClr val="D1C39F"/>
                        </a:gs>
                      </a:gsLst>
                      <a:lin ang="2700000" scaled="0"/>
                      <a:tileRect/>
                    </a:gradFill>
                  </a:tcPr>
                </a:tc>
              </a:tr>
              <a:tr h="174544">
                <a:tc>
                  <a:txBody>
                    <a:bodyPr/>
                    <a:lstStyle/>
                    <a:p>
                      <a:pPr algn="ctr" fontAlgn="b"/>
                      <a:r>
                        <a:rPr lang="ru-RU" sz="1100" b="1" u="none" strike="noStrike" dirty="0">
                          <a:effectLst/>
                          <a:latin typeface="Times New Roman" panose="02020603050405020304" pitchFamily="18" charset="0"/>
                          <a:cs typeface="Times New Roman" panose="02020603050405020304" pitchFamily="18" charset="0"/>
                        </a:rPr>
                        <a:t>1</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c>
                  <a:txBody>
                    <a:bodyPr/>
                    <a:lstStyle/>
                    <a:p>
                      <a:pPr algn="ctr" fontAlgn="b"/>
                      <a:r>
                        <a:rPr lang="ru-RU" sz="1100" b="1" u="none" strike="noStrike" dirty="0">
                          <a:effectLst/>
                          <a:latin typeface="Times New Roman" panose="02020603050405020304" pitchFamily="18" charset="0"/>
                          <a:cs typeface="Times New Roman" panose="02020603050405020304" pitchFamily="18" charset="0"/>
                        </a:rPr>
                        <a:t>2</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c>
                  <a:txBody>
                    <a:bodyPr/>
                    <a:lstStyle/>
                    <a:p>
                      <a:pPr algn="ctr" fontAlgn="b"/>
                      <a:r>
                        <a:rPr lang="ru-RU" sz="1100" b="1" i="0" u="none" strike="noStrike" dirty="0">
                          <a:effectLst/>
                          <a:latin typeface="Times New Roman" panose="02020603050405020304" pitchFamily="18" charset="0"/>
                          <a:cs typeface="Times New Roman" panose="02020603050405020304" pitchFamily="18" charset="0"/>
                        </a:rPr>
                        <a:t>3</a:t>
                      </a: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c>
                  <a:txBody>
                    <a:bodyPr/>
                    <a:lstStyle/>
                    <a:p>
                      <a:pPr algn="ctr" fontAlgn="b"/>
                      <a:r>
                        <a:rPr lang="ru-RU" sz="1100" b="1" i="0" u="none" strike="noStrike" dirty="0">
                          <a:effectLst/>
                          <a:latin typeface="Times New Roman" panose="02020603050405020304" pitchFamily="18" charset="0"/>
                          <a:cs typeface="Times New Roman" panose="02020603050405020304" pitchFamily="18" charset="0"/>
                        </a:rPr>
                        <a:t>4</a:t>
                      </a: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c>
                  <a:txBody>
                    <a:bodyPr/>
                    <a:lstStyle/>
                    <a:p>
                      <a:pPr algn="ctr" fontAlgn="b"/>
                      <a:r>
                        <a:rPr lang="ru-RU" sz="1100" b="1" i="0" u="none" strike="noStrike" dirty="0" smtClean="0">
                          <a:effectLst/>
                          <a:latin typeface="Times New Roman" panose="02020603050405020304" pitchFamily="18" charset="0"/>
                          <a:cs typeface="Times New Roman" panose="02020603050405020304" pitchFamily="18" charset="0"/>
                        </a:rPr>
                        <a:t>5</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c>
                  <a:txBody>
                    <a:bodyPr/>
                    <a:lstStyle/>
                    <a:p>
                      <a:pPr algn="ctr" fontAlgn="b"/>
                      <a:r>
                        <a:rPr lang="ru-RU" sz="1100" b="1" i="0" u="none" strike="noStrike" dirty="0" smtClean="0">
                          <a:effectLst/>
                          <a:latin typeface="Times New Roman" panose="02020603050405020304" pitchFamily="18" charset="0"/>
                          <a:cs typeface="Times New Roman" panose="02020603050405020304" pitchFamily="18" charset="0"/>
                        </a:rPr>
                        <a:t>6</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c>
                  <a:txBody>
                    <a:bodyPr/>
                    <a:lstStyle/>
                    <a:p>
                      <a:pPr algn="ctr" fontAlgn="b"/>
                      <a:r>
                        <a:rPr lang="ru-RU" sz="1100" b="1" i="0" u="none" strike="noStrike" dirty="0" smtClean="0">
                          <a:effectLst/>
                          <a:latin typeface="Times New Roman" panose="02020603050405020304" pitchFamily="18" charset="0"/>
                          <a:cs typeface="Times New Roman" panose="02020603050405020304" pitchFamily="18" charset="0"/>
                        </a:rPr>
                        <a:t>7</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c>
                  <a:txBody>
                    <a:bodyPr/>
                    <a:lstStyle/>
                    <a:p>
                      <a:pPr algn="ctr" fontAlgn="b"/>
                      <a:r>
                        <a:rPr lang="ru-RU" sz="1100" b="1" i="0" u="none" strike="noStrike" dirty="0" smtClean="0">
                          <a:effectLst/>
                          <a:latin typeface="Times New Roman" panose="02020603050405020304" pitchFamily="18" charset="0"/>
                          <a:cs typeface="Times New Roman" panose="02020603050405020304" pitchFamily="18" charset="0"/>
                        </a:rPr>
                        <a:t>8</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b">
                    <a:lnT w="12700" cap="flat" cmpd="sng" algn="ctr">
                      <a:solidFill>
                        <a:schemeClr val="tx1"/>
                      </a:solidFill>
                      <a:prstDash val="solid"/>
                      <a:round/>
                      <a:headEnd type="none" w="med" len="med"/>
                      <a:tailEnd type="none" w="med" len="med"/>
                    </a:lnT>
                    <a:gradFill>
                      <a:gsLst>
                        <a:gs pos="0">
                          <a:srgbClr val="FFEFD1"/>
                        </a:gs>
                        <a:gs pos="64999">
                          <a:srgbClr val="F0EBD5"/>
                        </a:gs>
                        <a:gs pos="100000">
                          <a:srgbClr val="D1C39F"/>
                        </a:gs>
                      </a:gsLst>
                      <a:lin ang="2700000" scaled="0"/>
                    </a:gradFill>
                  </a:tcPr>
                </a:tc>
              </a:tr>
              <a:tr h="230249">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01</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a:t>
                      </a:r>
                      <a:r>
                        <a:rPr lang="ru-RU" sz="1100" b="1" i="0" u="none" strike="noStrike" baseline="0" dirty="0" smtClean="0">
                          <a:solidFill>
                            <a:schemeClr val="tx1"/>
                          </a:solidFill>
                          <a:latin typeface="Times New Roman"/>
                        </a:rPr>
                        <a:t> 628 867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2 713 895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2 894 606</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02</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Национальная оборона</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29 214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0,05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29 214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0,05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29 214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0,04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35525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387 562</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0,6</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342 563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345 988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Национальная экономика</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12 371 325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20,5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15 461 517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24,4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17 443 198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25,9</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37423">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801 959</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446 873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466 520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06</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Охрана окружающей среды</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92 654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0,2</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89 854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0,1</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87 701</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0,1</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07</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Образование</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16 001 462</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26,5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15 971 766</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25,2</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16 699 903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24,8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08</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smtClean="0">
                          <a:effectLst/>
                          <a:latin typeface="Times New Roman" panose="02020603050405020304" pitchFamily="18" charset="0"/>
                          <a:cs typeface="Times New Roman" panose="02020603050405020304" pitchFamily="18" charset="0"/>
                        </a:rPr>
                        <a:t>Культура, </a:t>
                      </a:r>
                      <a:r>
                        <a:rPr lang="ru-RU" sz="1300" b="1" u="none" strike="noStrike" dirty="0">
                          <a:effectLst/>
                          <a:latin typeface="Times New Roman" panose="02020603050405020304" pitchFamily="18" charset="0"/>
                          <a:cs typeface="Times New Roman" panose="02020603050405020304" pitchFamily="18" charset="0"/>
                        </a:rPr>
                        <a:t>кинематография</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906 535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922 765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1 018 403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09</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a:effectLst/>
                          <a:latin typeface="Times New Roman" panose="02020603050405020304" pitchFamily="18" charset="0"/>
                          <a:cs typeface="Times New Roman" panose="02020603050405020304" pitchFamily="18" charset="0"/>
                        </a:rPr>
                        <a:t>Здравоохранение</a:t>
                      </a:r>
                      <a:endParaRPr lang="ru-RU" sz="13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a:t>
                      </a:r>
                      <a:r>
                        <a:rPr lang="ru-RU" sz="1100" b="1" i="0" u="none" strike="noStrike" baseline="0" dirty="0" smtClean="0">
                          <a:solidFill>
                            <a:schemeClr val="tx1"/>
                          </a:solidFill>
                          <a:latin typeface="Times New Roman"/>
                        </a:rPr>
                        <a:t> 961 771</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8,2</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5 237 971</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8,3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5 710 799</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8,5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Социальная политика</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15 688 548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26,0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15 686 136</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24,7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16 013 139</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23,8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Физическая культура и спорт</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294 156</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247 142</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249 852 </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187296">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12</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b"/>
                      <a:r>
                        <a:rPr lang="ru-RU" sz="1300" b="1" u="none" strike="noStrike">
                          <a:effectLst/>
                          <a:latin typeface="Times New Roman" panose="02020603050405020304" pitchFamily="18" charset="0"/>
                          <a:cs typeface="Times New Roman" panose="02020603050405020304" pitchFamily="18" charset="0"/>
                        </a:rPr>
                        <a:t>Средства массовой информации</a:t>
                      </a:r>
                      <a:endParaRPr lang="ru-RU" sz="1300" b="1" i="0" u="none" strike="noStrike">
                        <a:effectLst/>
                        <a:latin typeface="Times New Roman" panose="02020603050405020304" pitchFamily="18" charset="0"/>
                        <a:cs typeface="Times New Roman" panose="02020603050405020304" pitchFamily="18" charset="0"/>
                      </a:endParaRPr>
                    </a:p>
                  </a:txBody>
                  <a:tcPr marL="4833" marR="4833" marT="4833" marB="0" anchor="b">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190 288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178</a:t>
                      </a:r>
                      <a:r>
                        <a:rPr lang="ru-RU" sz="1100" b="1" i="0" u="none" strike="noStrike" baseline="0" dirty="0" smtClean="0">
                          <a:solidFill>
                            <a:schemeClr val="tx1"/>
                          </a:solidFill>
                          <a:latin typeface="Times New Roman"/>
                        </a:rPr>
                        <a:t> 799</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182 211</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0,3</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384115">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a:t>
                      </a:r>
                      <a:endParaRPr lang="ru-RU" sz="1100" b="1" i="0" u="none" strike="noStrike">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b"/>
                      <a:r>
                        <a:rPr lang="ru-RU" sz="1300" b="1" u="none" strike="noStrike" dirty="0">
                          <a:effectLst/>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b">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2 432</a:t>
                      </a:r>
                      <a:r>
                        <a:rPr lang="ru-RU" sz="1100" b="1" i="0" u="none" strike="noStrike" baseline="0" dirty="0" smtClean="0">
                          <a:solidFill>
                            <a:schemeClr val="tx1"/>
                          </a:solidFill>
                          <a:latin typeface="Times New Roman"/>
                        </a:rPr>
                        <a:t> 996</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2 807 008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3 198 137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384115">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14</a:t>
                      </a:r>
                      <a:endParaRPr lang="ru-RU" sz="11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a:txBody>
                    <a:bodyPr/>
                    <a:lstStyle/>
                    <a:p>
                      <a:pPr algn="l" fontAlgn="b"/>
                      <a:r>
                        <a:rPr lang="ru-RU" sz="1300" b="1" i="0" u="none" strike="noStrike" dirty="0" smtClean="0">
                          <a:effectLst/>
                          <a:latin typeface="Times New Roman" panose="02020603050405020304" pitchFamily="18" charset="0"/>
                          <a:cs typeface="Times New Roman" panose="02020603050405020304" pitchFamily="18" charset="0"/>
                        </a:rPr>
                        <a:t>Межбюджетные трансферты общего характера бюджетам субъектов РФ и муниципальных образований</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b">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3 599 728</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6,0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 3 305 864</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5,2</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3 044 419</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4,5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r h="220812">
                <a:tc gridSpan="2">
                  <a:txBody>
                    <a:bodyPr/>
                    <a:lstStyle/>
                    <a:p>
                      <a:pPr algn="l" fontAlgn="ctr"/>
                      <a:r>
                        <a:rPr lang="ru-RU" sz="1300" b="1" u="none" strike="noStrike" dirty="0">
                          <a:effectLst/>
                          <a:latin typeface="Times New Roman" panose="02020603050405020304" pitchFamily="18" charset="0"/>
                          <a:cs typeface="Times New Roman" panose="02020603050405020304" pitchFamily="18" charset="0"/>
                        </a:rPr>
                        <a:t>ВСЕГО РАСХОДОВ по бюджету</a:t>
                      </a:r>
                      <a:endParaRPr lang="ru-RU" sz="1300" b="1" i="0" u="none" strike="noStrike" dirty="0">
                        <a:effectLst/>
                        <a:latin typeface="Times New Roman" panose="02020603050405020304" pitchFamily="18" charset="0"/>
                        <a:cs typeface="Times New Roman" panose="02020603050405020304" pitchFamily="18" charset="0"/>
                      </a:endParaRPr>
                    </a:p>
                  </a:txBody>
                  <a:tcPr marL="4833" marR="4833" marT="4833" marB="0" anchor="ctr">
                    <a:gradFill flip="none" rotWithShape="1">
                      <a:gsLst>
                        <a:gs pos="0">
                          <a:srgbClr val="FFEFD1"/>
                        </a:gs>
                        <a:gs pos="64999">
                          <a:srgbClr val="F0EBD5"/>
                        </a:gs>
                        <a:gs pos="100000">
                          <a:srgbClr val="D1C39F"/>
                        </a:gs>
                      </a:gsLst>
                      <a:lin ang="2700000" scaled="0"/>
                      <a:tileRect/>
                    </a:gradFill>
                  </a:tcPr>
                </a:tc>
                <a:tc hMerge="1">
                  <a:txBody>
                    <a:bodyPr/>
                    <a:lstStyle/>
                    <a:p>
                      <a:endParaRPr lang="ru-RU"/>
                    </a:p>
                  </a:txBody>
                  <a:tcPr/>
                </a:tc>
                <a:tc>
                  <a:txBody>
                    <a:bodyPr/>
                    <a:lstStyle/>
                    <a:p>
                      <a:pPr algn="ctr" fontAlgn="b"/>
                      <a:r>
                        <a:rPr lang="ru-RU" sz="1100" b="1" i="0" u="none" strike="noStrike" dirty="0" smtClean="0">
                          <a:solidFill>
                            <a:schemeClr val="tx1"/>
                          </a:solidFill>
                          <a:latin typeface="Times New Roman"/>
                        </a:rPr>
                        <a:t>60 387 065</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100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63 441 367</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100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67 384 090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c>
                  <a:txBody>
                    <a:bodyPr/>
                    <a:lstStyle/>
                    <a:p>
                      <a:pPr algn="ctr" fontAlgn="b"/>
                      <a:r>
                        <a:rPr lang="ru-RU" sz="1100" b="1" i="0" u="none" strike="noStrike" dirty="0" smtClean="0">
                          <a:solidFill>
                            <a:schemeClr val="tx1"/>
                          </a:solidFill>
                          <a:latin typeface="Times New Roman"/>
                        </a:rPr>
                        <a:t>100</a:t>
                      </a:r>
                      <a:endParaRPr lang="ru-RU" sz="1100" b="1" i="0" u="none" strike="noStrike" dirty="0">
                        <a:solidFill>
                          <a:schemeClr val="tx1"/>
                        </a:solidFill>
                        <a:latin typeface="Times New Roman"/>
                      </a:endParaRPr>
                    </a:p>
                  </a:txBody>
                  <a:tcPr marL="9525" marR="9525" marT="9525" marB="0" anchor="ctr">
                    <a:gradFill flip="none" rotWithShape="1">
                      <a:gsLst>
                        <a:gs pos="0">
                          <a:srgbClr val="FFEFD1"/>
                        </a:gs>
                        <a:gs pos="64999">
                          <a:srgbClr val="F0EBD5"/>
                        </a:gs>
                        <a:gs pos="100000">
                          <a:srgbClr val="D1C39F"/>
                        </a:gs>
                      </a:gsLst>
                      <a:lin ang="2700000" scaled="0"/>
                      <a:tileRect/>
                    </a:gradFill>
                  </a:tcPr>
                </a:tc>
              </a:tr>
            </a:tbl>
          </a:graphicData>
        </a:graphic>
      </p:graphicFrame>
      <p:sp>
        <p:nvSpPr>
          <p:cNvPr id="8" name="TextBox 7"/>
          <p:cNvSpPr txBox="1"/>
          <p:nvPr/>
        </p:nvSpPr>
        <p:spPr>
          <a:xfrm>
            <a:off x="7793038" y="498475"/>
            <a:ext cx="1411287" cy="252413"/>
          </a:xfrm>
          <a:prstGeom prst="rect">
            <a:avLst/>
          </a:prstGeom>
          <a:noFill/>
        </p:spPr>
        <p:txBody>
          <a:bodyPr>
            <a:spAutoFit/>
          </a:bodyPr>
          <a:lstStyle/>
          <a:p>
            <a:pPr fontAlgn="auto">
              <a:spcBef>
                <a:spcPts val="0"/>
              </a:spcBef>
              <a:spcAft>
                <a:spcPts val="0"/>
              </a:spcAft>
              <a:defRPr/>
            </a:pPr>
            <a:r>
              <a:rPr lang="ru-RU" sz="1050" b="1" dirty="0">
                <a:solidFill>
                  <a:prstClr val="black"/>
                </a:solidFill>
                <a:latin typeface="Times New Roman" panose="02020603050405020304" pitchFamily="18" charset="0"/>
                <a:cs typeface="Times New Roman" panose="02020603050405020304" pitchFamily="18" charset="0"/>
              </a:rPr>
              <a:t>(тыс. рублей)</a:t>
            </a:r>
          </a:p>
        </p:txBody>
      </p:sp>
      <p:sp>
        <p:nvSpPr>
          <p:cNvPr id="1751190" name="Прямоугольник 6"/>
          <p:cNvSpPr>
            <a:spLocks noChangeArrowheads="1"/>
          </p:cNvSpPr>
          <p:nvPr/>
        </p:nvSpPr>
        <p:spPr bwMode="auto">
          <a:xfrm>
            <a:off x="0" y="0"/>
            <a:ext cx="9144000" cy="769938"/>
          </a:xfrm>
          <a:prstGeom prst="rect">
            <a:avLst/>
          </a:prstGeom>
          <a:gradFill rotWithShape="0">
            <a:gsLst>
              <a:gs pos="0">
                <a:srgbClr val="8488C4"/>
              </a:gs>
              <a:gs pos="53000">
                <a:srgbClr val="D4DEFF"/>
              </a:gs>
              <a:gs pos="83000">
                <a:srgbClr val="D4DEFF"/>
              </a:gs>
              <a:gs pos="100000">
                <a:srgbClr val="96AB94"/>
              </a:gs>
            </a:gsLst>
            <a:lin ang="5400000"/>
          </a:gradFill>
          <a:ln w="9525">
            <a:noFill/>
            <a:miter lim="800000"/>
            <a:headEnd/>
            <a:tailEnd/>
          </a:ln>
        </p:spPr>
        <p:txBody>
          <a:bodyPr>
            <a:spAutoFit/>
          </a:bodyPr>
          <a:lstStyle/>
          <a:p>
            <a:pPr algn="ctr" fontAlgn="ctr"/>
            <a:r>
              <a:rPr lang="ru-RU" sz="2200" b="1" i="1">
                <a:solidFill>
                  <a:srgbClr val="000000"/>
                </a:solidFill>
                <a:latin typeface="Times New Roman" pitchFamily="18" charset="0"/>
                <a:cs typeface="Times New Roman" pitchFamily="18" charset="0"/>
              </a:rPr>
              <a:t>            </a:t>
            </a:r>
            <a:r>
              <a:rPr lang="ru-RU" sz="2200" b="1">
                <a:solidFill>
                  <a:srgbClr val="000000"/>
                </a:solidFill>
                <a:latin typeface="Times New Roman" pitchFamily="18" charset="0"/>
                <a:cs typeface="Times New Roman" pitchFamily="18" charset="0"/>
              </a:rPr>
              <a:t>Структура расходов областного бюджета   </a:t>
            </a:r>
          </a:p>
          <a:p>
            <a:pPr algn="ctr" fontAlgn="ctr"/>
            <a:r>
              <a:rPr lang="ru-RU" sz="2200" b="1">
                <a:solidFill>
                  <a:srgbClr val="000000"/>
                </a:solidFill>
                <a:latin typeface="Times New Roman" pitchFamily="18" charset="0"/>
                <a:cs typeface="Times New Roman" pitchFamily="18" charset="0"/>
              </a:rPr>
              <a:t>               на 2017-2019 годы в отраслевом разрезе (тыс.рублей)</a:t>
            </a:r>
          </a:p>
        </p:txBody>
      </p:sp>
      <p:pic>
        <p:nvPicPr>
          <p:cNvPr id="5" name="Рисунок 4"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7" name="TextBox 6"/>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49</a:t>
            </a:r>
            <a:endParaRPr lang="ru-RU" sz="1600" b="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p:cNvSpPr>
          <p:nvPr>
            <p:ph type="title" idx="4294967295"/>
          </p:nvPr>
        </p:nvSpPr>
        <p:spPr>
          <a:xfrm>
            <a:off x="428625" y="0"/>
            <a:ext cx="8229600" cy="571500"/>
          </a:xfrm>
        </p:spPr>
        <p:txBody>
          <a:bodyPr/>
          <a:lstStyle/>
          <a:p>
            <a:r>
              <a:rPr lang="ru-RU" sz="2400" b="1" i="1" u="sng" smtClean="0">
                <a:solidFill>
                  <a:srgbClr val="0070C0"/>
                </a:solidFill>
              </a:rPr>
              <a:t>Основные понятия и термины по бюджету</a:t>
            </a:r>
          </a:p>
        </p:txBody>
      </p:sp>
      <p:graphicFrame>
        <p:nvGraphicFramePr>
          <p:cNvPr id="4" name="Таблица 3"/>
          <p:cNvGraphicFramePr>
            <a:graphicFrameLocks noGrp="1"/>
          </p:cNvGraphicFramePr>
          <p:nvPr/>
        </p:nvGraphicFramePr>
        <p:xfrm>
          <a:off x="0" y="785813"/>
          <a:ext cx="9144000" cy="1259459"/>
        </p:xfrm>
        <a:graphic>
          <a:graphicData uri="http://schemas.openxmlformats.org/drawingml/2006/table">
            <a:tbl>
              <a:tblPr/>
              <a:tblGrid>
                <a:gridCol w="4572000"/>
                <a:gridCol w="4572000"/>
              </a:tblGrid>
              <a:tr h="1698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10445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настоящим Кодексом, принятые на себя Российской Федерацией, субъектом Российской Федерации или муниципальным образованием.</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Обязательства, возникающие в связи с размещением государственных ценных бумаг области, привлечением кредитов в кредитных организациях, получением бюджетных кредитов от других бюджетов и предоставлением государственных областных гарантий.</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4695" name="Rectangle 1"/>
          <p:cNvSpPr>
            <a:spLocks noChangeArrowheads="1"/>
          </p:cNvSpPr>
          <p:nvPr/>
        </p:nvSpPr>
        <p:spPr bwMode="auto">
          <a:xfrm>
            <a:off x="0" y="400050"/>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Государственный (муниципальный) долг</a:t>
            </a:r>
            <a:endParaRPr lang="ru-RU">
              <a:ea typeface="Times New Roman" pitchFamily="18" charset="0"/>
              <a:cs typeface="Arial" charset="0"/>
            </a:endParaRPr>
          </a:p>
        </p:txBody>
      </p:sp>
      <p:graphicFrame>
        <p:nvGraphicFramePr>
          <p:cNvPr id="6" name="Таблица 5"/>
          <p:cNvGraphicFramePr>
            <a:graphicFrameLocks noGrp="1"/>
          </p:cNvGraphicFramePr>
          <p:nvPr/>
        </p:nvGraphicFramePr>
        <p:xfrm>
          <a:off x="71438" y="2357438"/>
          <a:ext cx="9001125" cy="587502"/>
        </p:xfrm>
        <a:graphic>
          <a:graphicData uri="http://schemas.openxmlformats.org/drawingml/2006/table">
            <a:tbl>
              <a:tblPr/>
              <a:tblGrid>
                <a:gridCol w="4500562"/>
                <a:gridCol w="4500563"/>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Превышение расходов бюджета над его доходами.</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Сумма, на которую расходы бюджета превышают доходы бюджета в определенный период.</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4701" name="Rectangle 2"/>
          <p:cNvSpPr>
            <a:spLocks noChangeArrowheads="1"/>
          </p:cNvSpPr>
          <p:nvPr/>
        </p:nvSpPr>
        <p:spPr bwMode="auto">
          <a:xfrm>
            <a:off x="0" y="2000250"/>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Дефицит бюджета</a:t>
            </a:r>
            <a:endParaRPr lang="ru-RU">
              <a:ea typeface="Times New Roman" pitchFamily="18" charset="0"/>
              <a:cs typeface="Arial" charset="0"/>
            </a:endParaRPr>
          </a:p>
        </p:txBody>
      </p:sp>
      <p:graphicFrame>
        <p:nvGraphicFramePr>
          <p:cNvPr id="8" name="Таблица 7"/>
          <p:cNvGraphicFramePr>
            <a:graphicFrameLocks noGrp="1"/>
          </p:cNvGraphicFramePr>
          <p:nvPr/>
        </p:nvGraphicFramePr>
        <p:xfrm>
          <a:off x="0" y="3286125"/>
          <a:ext cx="9144000" cy="745236"/>
        </p:xfrm>
        <a:graphic>
          <a:graphicData uri="http://schemas.openxmlformats.org/drawingml/2006/table">
            <a:tbl>
              <a:tblPr/>
              <a:tblGrid>
                <a:gridCol w="4572000"/>
                <a:gridCol w="4572000"/>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Поступающие в бюджет денежные средства, за исключением средств, являющихся в соответствии с Бюджетным Кодексом источниками финансирования дефицита бюджета.</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Уплаченные физическими и юридическими лицами налоги, рентные платежи, штрафы и средства финансовой помощи (субсидии, дотации, субвенции) из других бюджетов, безвозмездные поступления от юридических лиц.</a:t>
                      </a:r>
                      <a:endPar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4707" name="Rectangle 3"/>
          <p:cNvSpPr>
            <a:spLocks noChangeArrowheads="1"/>
          </p:cNvSpPr>
          <p:nvPr/>
        </p:nvSpPr>
        <p:spPr bwMode="auto">
          <a:xfrm>
            <a:off x="0" y="2928938"/>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Доходы бюджета</a:t>
            </a:r>
            <a:endParaRPr lang="ru-RU">
              <a:ea typeface="Times New Roman" pitchFamily="18" charset="0"/>
              <a:cs typeface="Arial" charset="0"/>
            </a:endParaRPr>
          </a:p>
        </p:txBody>
      </p:sp>
      <p:graphicFrame>
        <p:nvGraphicFramePr>
          <p:cNvPr id="10" name="Таблица 9"/>
          <p:cNvGraphicFramePr>
            <a:graphicFrameLocks noGrp="1"/>
          </p:cNvGraphicFramePr>
          <p:nvPr/>
        </p:nvGraphicFramePr>
        <p:xfrm>
          <a:off x="0" y="4362450"/>
          <a:ext cx="9144000" cy="2391607"/>
        </p:xfrm>
        <a:graphic>
          <a:graphicData uri="http://schemas.openxmlformats.org/drawingml/2006/table">
            <a:tbl>
              <a:tblPr/>
              <a:tblGrid>
                <a:gridCol w="4572000"/>
                <a:gridCol w="4572000"/>
              </a:tblGrid>
              <a:tr h="1508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8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200" b="0" i="0" u="none" strike="noStrike" cap="none" normalizeH="0" baseline="0" dirty="0" smtClean="0">
                        <a:ln>
                          <a:noFill/>
                        </a:ln>
                        <a:solidFill>
                          <a:schemeClr val="tx1"/>
                        </a:solidFill>
                        <a:effectLst/>
                        <a:latin typeface="Times New Roman" pitchFamily="18" charset="0"/>
                        <a:cs typeface="Calibri" pitchFamily="34" charset="0"/>
                      </a:endParaRPr>
                    </a:p>
                  </a:txBody>
                  <a:tcPr marL="24768" marR="24768" marT="24768" marB="24768"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8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200" b="0" i="0" u="none" strike="noStrike" cap="none" normalizeH="0" baseline="0" smtClean="0">
                        <a:ln>
                          <a:noFill/>
                        </a:ln>
                        <a:solidFill>
                          <a:schemeClr val="tx1"/>
                        </a:solidFill>
                        <a:effectLst/>
                        <a:latin typeface="Times New Roman" pitchFamily="18" charset="0"/>
                        <a:cs typeface="Calibri" pitchFamily="34" charset="0"/>
                      </a:endParaRPr>
                    </a:p>
                  </a:txBody>
                  <a:tcPr marL="24768" marR="24768" marT="24768" marB="24768" anchor="b" horzOverflow="overflow">
                    <a:lnL>
                      <a:noFill/>
                    </a:lnL>
                    <a:lnR>
                      <a:noFill/>
                    </a:lnR>
                    <a:lnT>
                      <a:noFill/>
                    </a:lnT>
                    <a:lnB>
                      <a:noFill/>
                    </a:lnB>
                    <a:lnTlToBr>
                      <a:noFill/>
                    </a:lnTlToBr>
                    <a:lnBlToTr>
                      <a:noFill/>
                    </a:lnBlToTr>
                    <a:solidFill>
                      <a:srgbClr val="1188CC"/>
                    </a:solidFill>
                  </a:tcPr>
                </a:tc>
              </a:tr>
              <a:tr h="22018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cs typeface="Times New Roman" pitchFamily="18" charset="0"/>
                        </a:rPr>
                        <a:t>В состав источников внутреннего финансирования дефицита бюджета субъекта Российской Федерации включаются:</a:t>
                      </a:r>
                      <a:endParaRPr kumimoji="0" lang="ru-RU" sz="12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800" b="0" i="1" u="none" strike="noStrike" cap="none" normalizeH="0" baseline="0" smtClean="0">
                          <a:ln>
                            <a:noFill/>
                          </a:ln>
                          <a:solidFill>
                            <a:srgbClr val="000000"/>
                          </a:solidFill>
                          <a:effectLst/>
                          <a:latin typeface="inherit"/>
                          <a:ea typeface="Calibri" pitchFamily="34" charset="0"/>
                          <a:cs typeface="inherit"/>
                        </a:rPr>
                        <a:t>разница между средствами, поступившими от размещения государственных ценных бумаг Российской Федерации, номинальная стоимость которых указана в валюте Российской Федерации, и средствами, направленными на их погашение;</a:t>
                      </a:r>
                      <a:endParaRPr kumimoji="0" lang="ru-RU" sz="9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800" b="0" i="1" u="none" strike="noStrike" cap="none" normalizeH="0" baseline="0" smtClean="0">
                          <a:ln>
                            <a:noFill/>
                          </a:ln>
                          <a:solidFill>
                            <a:srgbClr val="000000"/>
                          </a:solidFill>
                          <a:effectLst/>
                          <a:latin typeface="inherit"/>
                          <a:ea typeface="Calibri" pitchFamily="34" charset="0"/>
                          <a:cs typeface="inherit"/>
                        </a:rPr>
                        <a:t>разница между полученными и погашенными Российской Федерацией в валюте Российской Федерации бюджетными кредитами, предоставленными федеральному бюджету другими бюджетами бюджетной системы Российской Федерации;</a:t>
                      </a:r>
                      <a:endParaRPr kumimoji="0" lang="ru-RU" sz="9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800" b="0" i="1" u="none" strike="noStrike" cap="none" normalizeH="0" baseline="0" smtClean="0">
                          <a:ln>
                            <a:noFill/>
                          </a:ln>
                          <a:solidFill>
                            <a:srgbClr val="000000"/>
                          </a:solidFill>
                          <a:effectLst/>
                          <a:latin typeface="inherit"/>
                          <a:ea typeface="Calibri" pitchFamily="34" charset="0"/>
                          <a:cs typeface="inherit"/>
                        </a:rPr>
                        <a:t>разница между полученными и погашенными Российской Федерацией в валюте Российской Федерации кредитами кредитных организаций;</a:t>
                      </a:r>
                      <a:endParaRPr kumimoji="0" lang="ru-RU" sz="9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800" b="0" i="1" u="none" strike="noStrike" cap="none" normalizeH="0" baseline="0" smtClean="0">
                          <a:ln>
                            <a:noFill/>
                          </a:ln>
                          <a:solidFill>
                            <a:srgbClr val="000000"/>
                          </a:solidFill>
                          <a:effectLst/>
                          <a:latin typeface="inherit"/>
                          <a:ea typeface="Calibri" pitchFamily="34" charset="0"/>
                          <a:cs typeface="inherit"/>
                        </a:rPr>
                        <a:t>разница между полученными и погашенными Российской Федерацией в валюте Российской Федерации кредитами международных финансовых организаций;</a:t>
                      </a:r>
                      <a:endParaRPr kumimoji="0" lang="ru-RU" sz="9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800" b="0" i="1" u="none" strike="noStrike" cap="none" normalizeH="0" baseline="0" smtClean="0">
                          <a:ln>
                            <a:noFill/>
                          </a:ln>
                          <a:solidFill>
                            <a:srgbClr val="000000"/>
                          </a:solidFill>
                          <a:effectLst/>
                          <a:latin typeface="inherit"/>
                          <a:ea typeface="Calibri" pitchFamily="34" charset="0"/>
                          <a:cs typeface="inherit"/>
                        </a:rPr>
                        <a:t>изменение остатков средств на счетах по учету средств федерального бюджета в течение соответствующего финансового года;</a:t>
                      </a:r>
                      <a:endParaRPr kumimoji="0" lang="ru-RU" sz="9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 typeface="Calibri" pitchFamily="34" charset="0"/>
                        <a:buAutoNum type="arabicPeriod"/>
                        <a:tabLst/>
                      </a:pPr>
                      <a:r>
                        <a:rPr kumimoji="0" lang="ru-RU" sz="800" b="0" i="1" u="none" strike="noStrike" cap="none" normalizeH="0" baseline="0" smtClean="0">
                          <a:ln>
                            <a:noFill/>
                          </a:ln>
                          <a:solidFill>
                            <a:srgbClr val="000000"/>
                          </a:solidFill>
                          <a:effectLst/>
                          <a:latin typeface="inherit"/>
                          <a:ea typeface="Calibri" pitchFamily="34" charset="0"/>
                          <a:cs typeface="inherit"/>
                        </a:rPr>
                        <a:t>иные источники внутреннего финансирования дефицита федерального бюджета.</a:t>
                      </a:r>
                      <a:endParaRPr kumimoji="0" lang="ru-RU" sz="900" b="0" i="1" u="none" strike="noStrike" cap="none" normalizeH="0" baseline="0" smtClean="0">
                        <a:ln>
                          <a:noFill/>
                        </a:ln>
                        <a:solidFill>
                          <a:schemeClr val="tx1"/>
                        </a:solidFill>
                        <a:effectLst/>
                        <a:latin typeface="inherit"/>
                        <a:ea typeface="Calibri" pitchFamily="34" charset="0"/>
                        <a:cs typeface="inherit"/>
                      </a:endParaRPr>
                    </a:p>
                  </a:txBody>
                  <a:tcPr marL="24768" marR="24768" marT="24768" marB="2476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dirty="0" smtClean="0">
                          <a:ln>
                            <a:noFill/>
                          </a:ln>
                          <a:solidFill>
                            <a:srgbClr val="000000"/>
                          </a:solidFill>
                          <a:effectLst/>
                          <a:latin typeface="inherit"/>
                          <a:cs typeface="Times New Roman" pitchFamily="18" charset="0"/>
                        </a:rPr>
                        <a:t>Средства (в том числе заемные) направляемые на финансирование дефицита бюджета.</a:t>
                      </a:r>
                      <a:endParaRPr kumimoji="0" lang="ru-RU" sz="1200" b="0" i="0" u="none" strike="noStrike" cap="none" normalizeH="0" baseline="0" dirty="0" smtClean="0">
                        <a:ln>
                          <a:noFill/>
                        </a:ln>
                        <a:solidFill>
                          <a:schemeClr val="tx1"/>
                        </a:solidFill>
                        <a:effectLst/>
                        <a:latin typeface="Times New Roman" pitchFamily="18" charset="0"/>
                        <a:cs typeface="Calibri" pitchFamily="34" charset="0"/>
                      </a:endParaRPr>
                    </a:p>
                  </a:txBody>
                  <a:tcPr marL="24768" marR="24768" marT="24768" marB="24768" horzOverflow="overflow">
                    <a:lnL>
                      <a:noFill/>
                    </a:lnL>
                    <a:lnR>
                      <a:noFill/>
                    </a:lnR>
                    <a:lnT>
                      <a:noFill/>
                    </a:lnT>
                    <a:lnB>
                      <a:noFill/>
                    </a:lnB>
                    <a:lnTlToBr>
                      <a:noFill/>
                    </a:lnTlToBr>
                    <a:lnBlToTr>
                      <a:noFill/>
                    </a:lnBlToTr>
                    <a:noFill/>
                  </a:tcPr>
                </a:tc>
              </a:tr>
            </a:tbl>
          </a:graphicData>
        </a:graphic>
      </p:graphicFrame>
      <p:sp>
        <p:nvSpPr>
          <p:cNvPr id="114713" name="Rectangle 4"/>
          <p:cNvSpPr>
            <a:spLocks noChangeArrowheads="1"/>
          </p:cNvSpPr>
          <p:nvPr/>
        </p:nvSpPr>
        <p:spPr bwMode="auto">
          <a:xfrm>
            <a:off x="0" y="4000500"/>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Источники внутреннего финансирования дефицита бюджета</a:t>
            </a:r>
            <a:endParaRPr lang="ru-RU">
              <a:ea typeface="Times New Roman" pitchFamily="18" charset="0"/>
              <a:cs typeface="Arial" charset="0"/>
            </a:endParaRPr>
          </a:p>
        </p:txBody>
      </p:sp>
      <p:sp>
        <p:nvSpPr>
          <p:cNvPr id="12" name="TextBox 11"/>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a:t>
            </a:r>
            <a:endParaRPr lang="ru-RU" sz="1600" b="1" dirty="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429510" name="Rectangle 5"/>
          <p:cNvSpPr>
            <a:spLocks noGrp="1" noChangeArrowheads="1"/>
          </p:cNvSpPr>
          <p:nvPr>
            <p:ph type="title"/>
          </p:nvPr>
        </p:nvSpPr>
        <p:spPr>
          <a:xfrm>
            <a:off x="457200" y="115888"/>
            <a:ext cx="8459788" cy="936625"/>
          </a:xfrm>
        </p:spPr>
        <p:txBody>
          <a:bodyPr/>
          <a:lstStyle/>
          <a:p>
            <a:pPr eaLnBrk="1" hangingPunct="1">
              <a:buFont typeface="Georgia" pitchFamily="18" charset="0"/>
              <a:buNone/>
            </a:pPr>
            <a:r>
              <a:rPr lang="ru-RU" altLang="ru-RU" sz="2400" smtClean="0">
                <a:solidFill>
                  <a:srgbClr val="000000"/>
                </a:solidFill>
                <a:latin typeface="Times New Roman" pitchFamily="18" charset="0"/>
              </a:rPr>
              <a:t/>
            </a:r>
            <a:br>
              <a:rPr lang="ru-RU" altLang="ru-RU" sz="2400" smtClean="0">
                <a:solidFill>
                  <a:srgbClr val="000000"/>
                </a:solidFill>
                <a:latin typeface="Times New Roman" pitchFamily="18" charset="0"/>
              </a:rPr>
            </a:br>
            <a:r>
              <a:rPr lang="ru-RU" altLang="ru-RU" sz="2400" smtClean="0">
                <a:solidFill>
                  <a:srgbClr val="000000"/>
                </a:solidFill>
                <a:latin typeface="Times New Roman" pitchFamily="18" charset="0"/>
              </a:rPr>
              <a:t>ОБРАЗОВАНИЕ </a:t>
            </a:r>
            <a:br>
              <a:rPr lang="ru-RU" altLang="ru-RU" sz="2400" smtClean="0">
                <a:solidFill>
                  <a:srgbClr val="000000"/>
                </a:solidFill>
                <a:latin typeface="Times New Roman" pitchFamily="18" charset="0"/>
              </a:rPr>
            </a:br>
            <a:r>
              <a:rPr lang="ru-RU" altLang="ru-RU" sz="2400" smtClean="0">
                <a:solidFill>
                  <a:srgbClr val="000000"/>
                </a:solidFill>
                <a:latin typeface="Times New Roman" pitchFamily="18" charset="0"/>
              </a:rPr>
              <a:t>Областной бюджет в разрезе </a:t>
            </a:r>
            <a:br>
              <a:rPr lang="ru-RU" altLang="ru-RU" sz="2400" smtClean="0">
                <a:solidFill>
                  <a:srgbClr val="000000"/>
                </a:solidFill>
                <a:latin typeface="Times New Roman" pitchFamily="18" charset="0"/>
              </a:rPr>
            </a:br>
            <a:r>
              <a:rPr lang="ru-RU" altLang="ru-RU" sz="2400" smtClean="0">
                <a:solidFill>
                  <a:srgbClr val="000000"/>
                </a:solidFill>
                <a:latin typeface="Times New Roman" pitchFamily="18" charset="0"/>
              </a:rPr>
              <a:t>основных статей затрат </a:t>
            </a:r>
            <a:br>
              <a:rPr lang="ru-RU" altLang="ru-RU" sz="2400" smtClean="0">
                <a:solidFill>
                  <a:srgbClr val="000000"/>
                </a:solidFill>
                <a:latin typeface="Times New Roman" pitchFamily="18" charset="0"/>
              </a:rPr>
            </a:br>
            <a:endParaRPr lang="ru-RU" altLang="ru-RU" sz="2400" smtClean="0">
              <a:solidFill>
                <a:srgbClr val="000000"/>
              </a:solidFill>
              <a:latin typeface="Times New Roman" pitchFamily="18" charset="0"/>
            </a:endParaRPr>
          </a:p>
        </p:txBody>
      </p:sp>
      <p:graphicFrame>
        <p:nvGraphicFramePr>
          <p:cNvPr id="1429508" name="Object 4"/>
          <p:cNvGraphicFramePr>
            <a:graphicFrameLocks noGrp="1" noChangeAspect="1"/>
          </p:cNvGraphicFramePr>
          <p:nvPr>
            <p:ph type="chart" idx="1"/>
          </p:nvPr>
        </p:nvGraphicFramePr>
        <p:xfrm>
          <a:off x="250825" y="1989138"/>
          <a:ext cx="7988300" cy="4170362"/>
        </p:xfrm>
        <a:graphic>
          <a:graphicData uri="http://schemas.openxmlformats.org/presentationml/2006/ole">
            <mc:AlternateContent xmlns:mc="http://schemas.openxmlformats.org/markup-compatibility/2006">
              <mc:Choice xmlns:v="urn:schemas-microsoft-com:vml" Requires="v">
                <p:oleObj spid="_x0000_s1429511" name="Worksheet" r:id="rId4" imgW="7991555" imgH="4171873" progId="Excel.Sheet.8">
                  <p:embed/>
                </p:oleObj>
              </mc:Choice>
              <mc:Fallback>
                <p:oleObj name="Worksheet" r:id="rId4" imgW="7991555" imgH="4171873" progId="Excel.Sheet.8">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989138"/>
                        <a:ext cx="7988300" cy="417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9511" name="Text Box 36"/>
          <p:cNvSpPr txBox="1">
            <a:spLocks noChangeArrowheads="1"/>
          </p:cNvSpPr>
          <p:nvPr/>
        </p:nvSpPr>
        <p:spPr bwMode="auto">
          <a:xfrm>
            <a:off x="395288" y="1289050"/>
            <a:ext cx="1517650" cy="274638"/>
          </a:xfrm>
          <a:prstGeom prst="rect">
            <a:avLst/>
          </a:prstGeom>
          <a:noFill/>
          <a:ln w="9525">
            <a:noFill/>
            <a:miter lim="800000"/>
            <a:headEnd/>
            <a:tailEnd/>
          </a:ln>
        </p:spPr>
        <p:txBody>
          <a:bodyPr>
            <a:spAutoFit/>
          </a:bodyPr>
          <a:lstStyle/>
          <a:p>
            <a:r>
              <a:rPr lang="ru-RU" altLang="ru-RU" sz="1200" b="1"/>
              <a:t>млн. рублей</a:t>
            </a:r>
          </a:p>
        </p:txBody>
      </p:sp>
      <p:sp>
        <p:nvSpPr>
          <p:cNvPr id="1429512" name="Text Box 37"/>
          <p:cNvSpPr txBox="1">
            <a:spLocks noChangeArrowheads="1"/>
          </p:cNvSpPr>
          <p:nvPr/>
        </p:nvSpPr>
        <p:spPr bwMode="auto">
          <a:xfrm>
            <a:off x="1565275" y="2020888"/>
            <a:ext cx="990600" cy="261937"/>
          </a:xfrm>
          <a:prstGeom prst="rect">
            <a:avLst/>
          </a:prstGeom>
          <a:noFill/>
          <a:ln w="9525">
            <a:noFill/>
            <a:miter lim="800000"/>
            <a:headEnd/>
            <a:tailEnd/>
          </a:ln>
        </p:spPr>
        <p:txBody>
          <a:bodyPr>
            <a:spAutoFit/>
          </a:bodyPr>
          <a:lstStyle/>
          <a:p>
            <a:r>
              <a:rPr lang="ru-RU" altLang="ru-RU" sz="1100" b="1">
                <a:solidFill>
                  <a:srgbClr val="000000"/>
                </a:solidFill>
                <a:latin typeface="Times New Roman" pitchFamily="18" charset="0"/>
              </a:rPr>
              <a:t>13 853, 5</a:t>
            </a:r>
          </a:p>
        </p:txBody>
      </p:sp>
      <p:sp>
        <p:nvSpPr>
          <p:cNvPr id="1429513" name="Text Box 40"/>
          <p:cNvSpPr txBox="1">
            <a:spLocks noChangeArrowheads="1"/>
          </p:cNvSpPr>
          <p:nvPr/>
        </p:nvSpPr>
        <p:spPr bwMode="auto">
          <a:xfrm>
            <a:off x="1528763" y="4587875"/>
            <a:ext cx="769937" cy="274638"/>
          </a:xfrm>
          <a:prstGeom prst="rect">
            <a:avLst/>
          </a:prstGeom>
          <a:noFill/>
          <a:ln w="9525">
            <a:noFill/>
            <a:miter lim="800000"/>
            <a:headEnd/>
            <a:tailEnd/>
          </a:ln>
        </p:spPr>
        <p:txBody>
          <a:bodyPr>
            <a:spAutoFit/>
          </a:bodyPr>
          <a:lstStyle/>
          <a:p>
            <a:r>
              <a:rPr lang="ru-RU" altLang="ru-RU" sz="1200" b="1">
                <a:solidFill>
                  <a:srgbClr val="000000"/>
                </a:solidFill>
                <a:latin typeface="Times New Roman" pitchFamily="18" charset="0"/>
              </a:rPr>
              <a:t>11 977,8</a:t>
            </a:r>
          </a:p>
        </p:txBody>
      </p:sp>
      <p:sp>
        <p:nvSpPr>
          <p:cNvPr id="1429514" name="Text Box 41"/>
          <p:cNvSpPr txBox="1">
            <a:spLocks noChangeArrowheads="1"/>
          </p:cNvSpPr>
          <p:nvPr/>
        </p:nvSpPr>
        <p:spPr bwMode="auto">
          <a:xfrm>
            <a:off x="2362200" y="4313238"/>
            <a:ext cx="868363" cy="274637"/>
          </a:xfrm>
          <a:prstGeom prst="rect">
            <a:avLst/>
          </a:prstGeom>
          <a:noFill/>
          <a:ln w="9525">
            <a:noFill/>
            <a:miter lim="800000"/>
            <a:headEnd/>
            <a:tailEnd/>
          </a:ln>
        </p:spPr>
        <p:txBody>
          <a:bodyPr>
            <a:spAutoFit/>
          </a:bodyPr>
          <a:lstStyle/>
          <a:p>
            <a:r>
              <a:rPr lang="ru-RU" altLang="ru-RU" sz="1200" b="1">
                <a:solidFill>
                  <a:srgbClr val="000000"/>
                </a:solidFill>
                <a:latin typeface="Times New Roman" pitchFamily="18" charset="0"/>
              </a:rPr>
              <a:t>12 517,0</a:t>
            </a:r>
          </a:p>
        </p:txBody>
      </p:sp>
      <p:sp>
        <p:nvSpPr>
          <p:cNvPr id="1429515" name="Text Box 42"/>
          <p:cNvSpPr txBox="1">
            <a:spLocks noChangeArrowheads="1"/>
          </p:cNvSpPr>
          <p:nvPr/>
        </p:nvSpPr>
        <p:spPr bwMode="auto">
          <a:xfrm>
            <a:off x="4052888" y="3822700"/>
            <a:ext cx="1023937" cy="276225"/>
          </a:xfrm>
          <a:prstGeom prst="rect">
            <a:avLst/>
          </a:prstGeom>
          <a:noFill/>
          <a:ln w="9525">
            <a:noFill/>
            <a:miter lim="800000"/>
            <a:headEnd/>
            <a:tailEnd/>
          </a:ln>
        </p:spPr>
        <p:txBody>
          <a:bodyPr>
            <a:spAutoFit/>
          </a:bodyPr>
          <a:lstStyle/>
          <a:p>
            <a:r>
              <a:rPr lang="ru-RU" altLang="ru-RU" sz="1200" b="1">
                <a:solidFill>
                  <a:srgbClr val="000000"/>
                </a:solidFill>
                <a:latin typeface="Times New Roman" pitchFamily="18" charset="0"/>
              </a:rPr>
              <a:t>13 481,9</a:t>
            </a:r>
          </a:p>
        </p:txBody>
      </p:sp>
      <p:pic>
        <p:nvPicPr>
          <p:cNvPr id="2061" name="Picture 13" descr="http://надэм.рф/uploads/2016/07/11/14682589552415198.jpg"/>
          <p:cNvPicPr>
            <a:picLocks noChangeAspect="1" noChangeArrowheads="1"/>
          </p:cNvPicPr>
          <p:nvPr/>
        </p:nvPicPr>
        <p:blipFill>
          <a:blip r:embed="rId6" cstate="print">
            <a:extLst/>
          </a:blip>
          <a:srcRect/>
          <a:stretch>
            <a:fillRect/>
          </a:stretch>
        </p:blipFill>
        <p:spPr bwMode="auto">
          <a:xfrm>
            <a:off x="5868144" y="4725144"/>
            <a:ext cx="3143814" cy="1832868"/>
          </a:xfrm>
          <a:prstGeom prst="rect">
            <a:avLst/>
          </a:prstGeom>
          <a:ln>
            <a:noFill/>
          </a:ln>
          <a:effectLst>
            <a:softEdge rad="112500"/>
          </a:effectLst>
          <a:extLst/>
        </p:spPr>
      </p:pic>
      <p:sp>
        <p:nvSpPr>
          <p:cNvPr id="1429517" name="TextBox 2"/>
          <p:cNvSpPr txBox="1">
            <a:spLocks noChangeArrowheads="1"/>
          </p:cNvSpPr>
          <p:nvPr/>
        </p:nvSpPr>
        <p:spPr bwMode="auto">
          <a:xfrm>
            <a:off x="696913" y="1897063"/>
            <a:ext cx="720725" cy="338137"/>
          </a:xfrm>
          <a:prstGeom prst="rect">
            <a:avLst/>
          </a:prstGeom>
          <a:noFill/>
          <a:ln w="9525">
            <a:noFill/>
            <a:miter lim="800000"/>
            <a:headEnd/>
            <a:tailEnd/>
          </a:ln>
        </p:spPr>
        <p:txBody>
          <a:bodyPr>
            <a:spAutoFit/>
          </a:bodyPr>
          <a:lstStyle/>
          <a:p>
            <a:pPr eaLnBrk="0" hangingPunct="0"/>
            <a:r>
              <a:rPr lang="ru-RU" altLang="ru-RU" sz="1600" b="1">
                <a:solidFill>
                  <a:srgbClr val="000000"/>
                </a:solidFill>
                <a:latin typeface="Times New Roman" pitchFamily="18" charset="0"/>
                <a:cs typeface="Times New Roman" pitchFamily="18" charset="0"/>
              </a:rPr>
              <a:t>Всего</a:t>
            </a:r>
            <a:endParaRPr lang="ru-RU" altLang="ru-RU" b="1">
              <a:solidFill>
                <a:srgbClr val="000000"/>
              </a:solidFill>
            </a:endParaRPr>
          </a:p>
        </p:txBody>
      </p:sp>
      <p:sp>
        <p:nvSpPr>
          <p:cNvPr id="1429518" name="Text Box 37"/>
          <p:cNvSpPr txBox="1">
            <a:spLocks noChangeArrowheads="1"/>
          </p:cNvSpPr>
          <p:nvPr/>
        </p:nvSpPr>
        <p:spPr bwMode="auto">
          <a:xfrm>
            <a:off x="2411413" y="2060575"/>
            <a:ext cx="990600" cy="261938"/>
          </a:xfrm>
          <a:prstGeom prst="rect">
            <a:avLst/>
          </a:prstGeom>
          <a:noFill/>
          <a:ln w="9525">
            <a:noFill/>
            <a:miter lim="800000"/>
            <a:headEnd/>
            <a:tailEnd/>
          </a:ln>
        </p:spPr>
        <p:txBody>
          <a:bodyPr>
            <a:spAutoFit/>
          </a:bodyPr>
          <a:lstStyle/>
          <a:p>
            <a:r>
              <a:rPr lang="ru-RU" altLang="ru-RU" sz="1100" b="1">
                <a:solidFill>
                  <a:srgbClr val="000000"/>
                </a:solidFill>
                <a:latin typeface="Times New Roman" pitchFamily="18" charset="0"/>
              </a:rPr>
              <a:t>14 685,5</a:t>
            </a:r>
          </a:p>
        </p:txBody>
      </p:sp>
      <p:sp>
        <p:nvSpPr>
          <p:cNvPr id="1429519" name="Text Box 37"/>
          <p:cNvSpPr txBox="1">
            <a:spLocks noChangeArrowheads="1"/>
          </p:cNvSpPr>
          <p:nvPr/>
        </p:nvSpPr>
        <p:spPr bwMode="auto">
          <a:xfrm>
            <a:off x="3203575" y="2060575"/>
            <a:ext cx="990600" cy="261938"/>
          </a:xfrm>
          <a:prstGeom prst="rect">
            <a:avLst/>
          </a:prstGeom>
          <a:noFill/>
          <a:ln w="9525">
            <a:noFill/>
            <a:miter lim="800000"/>
            <a:headEnd/>
            <a:tailEnd/>
          </a:ln>
        </p:spPr>
        <p:txBody>
          <a:bodyPr>
            <a:spAutoFit/>
          </a:bodyPr>
          <a:lstStyle/>
          <a:p>
            <a:r>
              <a:rPr lang="ru-RU" altLang="ru-RU" sz="1100" b="1" dirty="0">
                <a:solidFill>
                  <a:srgbClr val="000000"/>
                </a:solidFill>
                <a:latin typeface="Times New Roman" pitchFamily="18" charset="0"/>
              </a:rPr>
              <a:t>15 </a:t>
            </a:r>
            <a:r>
              <a:rPr lang="ru-RU" altLang="ru-RU" sz="1100" b="1" dirty="0" smtClean="0">
                <a:solidFill>
                  <a:srgbClr val="000000"/>
                </a:solidFill>
                <a:latin typeface="Times New Roman" pitchFamily="18" charset="0"/>
              </a:rPr>
              <a:t>110,7</a:t>
            </a:r>
            <a:endParaRPr lang="ru-RU" altLang="ru-RU" sz="1100" b="1" dirty="0">
              <a:solidFill>
                <a:srgbClr val="000000"/>
              </a:solidFill>
              <a:latin typeface="Times New Roman" pitchFamily="18" charset="0"/>
            </a:endParaRPr>
          </a:p>
        </p:txBody>
      </p:sp>
      <p:sp>
        <p:nvSpPr>
          <p:cNvPr id="1429520" name="Text Box 37"/>
          <p:cNvSpPr txBox="1">
            <a:spLocks noChangeArrowheads="1"/>
          </p:cNvSpPr>
          <p:nvPr/>
        </p:nvSpPr>
        <p:spPr bwMode="auto">
          <a:xfrm>
            <a:off x="3995738" y="2060575"/>
            <a:ext cx="990600" cy="261938"/>
          </a:xfrm>
          <a:prstGeom prst="rect">
            <a:avLst/>
          </a:prstGeom>
          <a:noFill/>
          <a:ln w="9525">
            <a:noFill/>
            <a:miter lim="800000"/>
            <a:headEnd/>
            <a:tailEnd/>
          </a:ln>
        </p:spPr>
        <p:txBody>
          <a:bodyPr>
            <a:spAutoFit/>
          </a:bodyPr>
          <a:lstStyle/>
          <a:p>
            <a:r>
              <a:rPr lang="ru-RU" altLang="ru-RU" sz="1100" b="1">
                <a:solidFill>
                  <a:srgbClr val="000000"/>
                </a:solidFill>
                <a:latin typeface="Times New Roman" pitchFamily="18" charset="0"/>
              </a:rPr>
              <a:t>15 605,8</a:t>
            </a:r>
          </a:p>
        </p:txBody>
      </p:sp>
      <p:sp>
        <p:nvSpPr>
          <p:cNvPr id="1429521" name="Text Box 37"/>
          <p:cNvSpPr txBox="1">
            <a:spLocks noChangeArrowheads="1"/>
          </p:cNvSpPr>
          <p:nvPr/>
        </p:nvSpPr>
        <p:spPr bwMode="auto">
          <a:xfrm>
            <a:off x="4859338" y="2060575"/>
            <a:ext cx="990600" cy="261938"/>
          </a:xfrm>
          <a:prstGeom prst="rect">
            <a:avLst/>
          </a:prstGeom>
          <a:noFill/>
          <a:ln w="9525">
            <a:noFill/>
            <a:miter lim="800000"/>
            <a:headEnd/>
            <a:tailEnd/>
          </a:ln>
        </p:spPr>
        <p:txBody>
          <a:bodyPr>
            <a:spAutoFit/>
          </a:bodyPr>
          <a:lstStyle/>
          <a:p>
            <a:r>
              <a:rPr lang="ru-RU" altLang="ru-RU" sz="1100" b="1">
                <a:solidFill>
                  <a:srgbClr val="000000"/>
                </a:solidFill>
                <a:latin typeface="Times New Roman" pitchFamily="18" charset="0"/>
              </a:rPr>
              <a:t>16 559,2</a:t>
            </a:r>
          </a:p>
        </p:txBody>
      </p:sp>
      <p:sp>
        <p:nvSpPr>
          <p:cNvPr id="15" name="TextBox 1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50</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089" name="Заголовок 1"/>
          <p:cNvSpPr>
            <a:spLocks noGrp="1"/>
          </p:cNvSpPr>
          <p:nvPr>
            <p:ph type="title"/>
          </p:nvPr>
        </p:nvSpPr>
        <p:spPr>
          <a:xfrm>
            <a:off x="1052513" y="0"/>
            <a:ext cx="7643812" cy="725488"/>
          </a:xfrm>
          <a:gradFill rotWithShape="0">
            <a:gsLst>
              <a:gs pos="0">
                <a:srgbClr val="8488C4"/>
              </a:gs>
              <a:gs pos="53000">
                <a:srgbClr val="D4DEFF"/>
              </a:gs>
              <a:gs pos="83000">
                <a:srgbClr val="D4DEFF"/>
              </a:gs>
              <a:gs pos="100000">
                <a:srgbClr val="96AB94"/>
              </a:gs>
            </a:gsLst>
            <a:lin ang="5400000"/>
          </a:gradFill>
        </p:spPr>
        <p:txBody>
          <a:bodyPr/>
          <a:lstStyle/>
          <a:p>
            <a:pPr eaLnBrk="1" hangingPunct="1"/>
            <a:r>
              <a:rPr lang="ru-RU" sz="3200" smtClean="0">
                <a:solidFill>
                  <a:schemeClr val="tx1"/>
                </a:solidFill>
                <a:latin typeface="Times New Roman" pitchFamily="18" charset="0"/>
                <a:cs typeface="Times New Roman" pitchFamily="18" charset="0"/>
              </a:rPr>
              <a:t>Культура, кинематография</a:t>
            </a:r>
          </a:p>
        </p:txBody>
      </p:sp>
      <p:sp>
        <p:nvSpPr>
          <p:cNvPr id="5" name="Объект 2"/>
          <p:cNvSpPr txBox="1">
            <a:spLocks/>
          </p:cNvSpPr>
          <p:nvPr/>
        </p:nvSpPr>
        <p:spPr>
          <a:xfrm>
            <a:off x="1427163" y="725488"/>
            <a:ext cx="6326187" cy="45243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ru-RU" dirty="0">
                <a:solidFill>
                  <a:srgbClr val="002060"/>
                </a:solidFill>
                <a:latin typeface="Times New Roman" panose="02020603050405020304" pitchFamily="18" charset="0"/>
                <a:cs typeface="Times New Roman" panose="02020603050405020304" pitchFamily="18" charset="0"/>
              </a:rPr>
              <a:t>Структура расходов </a:t>
            </a:r>
            <a:r>
              <a:rPr lang="ru-RU" dirty="0" smtClean="0">
                <a:solidFill>
                  <a:srgbClr val="002060"/>
                </a:solidFill>
                <a:latin typeface="Times New Roman" panose="02020603050405020304" pitchFamily="18" charset="0"/>
                <a:cs typeface="Times New Roman" panose="02020603050405020304" pitchFamily="18" charset="0"/>
              </a:rPr>
              <a:t>областного </a:t>
            </a:r>
            <a:r>
              <a:rPr lang="ru-RU" dirty="0">
                <a:solidFill>
                  <a:srgbClr val="002060"/>
                </a:solidFill>
                <a:latin typeface="Times New Roman" panose="02020603050405020304" pitchFamily="18" charset="0"/>
                <a:cs typeface="Times New Roman" panose="02020603050405020304" pitchFamily="18" charset="0"/>
              </a:rPr>
              <a:t>бюджета (тыс. рублей)</a:t>
            </a:r>
          </a:p>
        </p:txBody>
      </p:sp>
      <p:graphicFrame>
        <p:nvGraphicFramePr>
          <p:cNvPr id="1753091" name="Диаграмма 7"/>
          <p:cNvGraphicFramePr>
            <a:graphicFrameLocks/>
          </p:cNvGraphicFramePr>
          <p:nvPr/>
        </p:nvGraphicFramePr>
        <p:xfrm>
          <a:off x="438150" y="1127125"/>
          <a:ext cx="8308975" cy="5592763"/>
        </p:xfrm>
        <a:graphic>
          <a:graphicData uri="http://schemas.openxmlformats.org/presentationml/2006/ole">
            <mc:AlternateContent xmlns:mc="http://schemas.openxmlformats.org/markup-compatibility/2006">
              <mc:Choice xmlns:v="urn:schemas-microsoft-com:vml" Requires="v">
                <p:oleObj spid="_x0000_s1753094" r:id="rId3" imgW="8309568" imgH="5590517" progId="Excel.Sheet.8">
                  <p:embed/>
                </p:oleObj>
              </mc:Choice>
              <mc:Fallback>
                <p:oleObj r:id="rId3" imgW="8309568" imgH="5590517" progId="Excel.Sheet.8">
                  <p:embed/>
                  <p:pic>
                    <p:nvPicPr>
                      <p:cNvPr id="0" name="Диаграмма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1127125"/>
                        <a:ext cx="8308975" cy="559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Рисунок 6" descr="Рисунок1.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6" name="TextBox 5"/>
          <p:cNvSpPr txBox="1"/>
          <p:nvPr/>
        </p:nvSpPr>
        <p:spPr>
          <a:xfrm>
            <a:off x="8676456" y="6519446"/>
            <a:ext cx="467544"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51</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25000" r="-25000"/>
          </a:stretch>
        </a:blipFill>
        <a:effectLst/>
      </p:bgPr>
    </p:bg>
    <p:spTree>
      <p:nvGrpSpPr>
        <p:cNvPr id="1" name=""/>
        <p:cNvGrpSpPr/>
        <p:nvPr/>
      </p:nvGrpSpPr>
      <p:grpSpPr>
        <a:xfrm>
          <a:off x="0" y="0"/>
          <a:ext cx="0" cy="0"/>
          <a:chOff x="0" y="0"/>
          <a:chExt cx="0" cy="0"/>
        </a:xfrm>
      </p:grpSpPr>
      <p:sp>
        <p:nvSpPr>
          <p:cNvPr id="1754114" name="Заголовок 1"/>
          <p:cNvSpPr>
            <a:spLocks noGrp="1"/>
          </p:cNvSpPr>
          <p:nvPr>
            <p:ph type="ctrTitle"/>
          </p:nvPr>
        </p:nvSpPr>
        <p:spPr>
          <a:xfrm>
            <a:off x="0" y="0"/>
            <a:ext cx="9144000" cy="908050"/>
          </a:xfrm>
          <a:gradFill rotWithShape="1">
            <a:gsLst>
              <a:gs pos="0">
                <a:srgbClr val="8488C4"/>
              </a:gs>
              <a:gs pos="53000">
                <a:srgbClr val="D4DEFF"/>
              </a:gs>
              <a:gs pos="83000">
                <a:srgbClr val="D4DEFF"/>
              </a:gs>
              <a:gs pos="100000">
                <a:srgbClr val="96AB94"/>
              </a:gs>
            </a:gsLst>
            <a:lin ang="5400000"/>
          </a:gradFill>
        </p:spPr>
        <p:txBody>
          <a:bodyPr/>
          <a:lstStyle/>
          <a:p>
            <a:r>
              <a:rPr lang="ru-RU" sz="2000" b="1" dirty="0" smtClean="0">
                <a:latin typeface="Times New Roman" pitchFamily="18" charset="0"/>
                <a:cs typeface="Times New Roman" pitchFamily="18" charset="0"/>
              </a:rPr>
              <a:t>Бюджет здравоохранения за счет всех источников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(без учета капитальных вложений) </a:t>
            </a:r>
            <a:endParaRPr lang="ru-RU" sz="2000" b="1" dirty="0" smtClean="0">
              <a:solidFill>
                <a:srgbClr val="FF0000"/>
              </a:solidFill>
              <a:latin typeface="Times New Roman" pitchFamily="18" charset="0"/>
              <a:cs typeface="Times New Roman" pitchFamily="18" charset="0"/>
            </a:endParaRPr>
          </a:p>
        </p:txBody>
      </p:sp>
      <p:pic>
        <p:nvPicPr>
          <p:cNvPr id="4" name="Рисунок 3" descr="Рисунок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graphicFrame>
        <p:nvGraphicFramePr>
          <p:cNvPr id="7" name="Таблица 6"/>
          <p:cNvGraphicFramePr>
            <a:graphicFrameLocks noGrp="1"/>
          </p:cNvGraphicFramePr>
          <p:nvPr/>
        </p:nvGraphicFramePr>
        <p:xfrm>
          <a:off x="250825" y="1196974"/>
          <a:ext cx="8497640" cy="5123150"/>
        </p:xfrm>
        <a:graphic>
          <a:graphicData uri="http://schemas.openxmlformats.org/drawingml/2006/table">
            <a:tbl>
              <a:tblPr/>
              <a:tblGrid>
                <a:gridCol w="2433286"/>
                <a:gridCol w="1134862"/>
                <a:gridCol w="1232373"/>
                <a:gridCol w="1232373"/>
                <a:gridCol w="1232373"/>
                <a:gridCol w="1232373"/>
              </a:tblGrid>
              <a:tr h="248495">
                <a:tc>
                  <a:txBody>
                    <a:bodyPr/>
                    <a:lstStyle/>
                    <a:p>
                      <a:pPr>
                        <a:lnSpc>
                          <a:spcPct val="115000"/>
                        </a:lnSpc>
                      </a:pPr>
                      <a:endParaRPr lang="ru-RU" sz="800" dirty="0">
                        <a:latin typeface="Calibri"/>
                        <a:ea typeface="Times New Roman"/>
                      </a:endParaRPr>
                    </a:p>
                  </a:txBody>
                  <a:tcPr marL="4482" marR="4482" marT="4482" marB="0" anchor="b">
                    <a:lnL>
                      <a:noFill/>
                    </a:lnL>
                    <a:lnR>
                      <a:noFill/>
                    </a:lnR>
                    <a:lnT>
                      <a:noFill/>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nSpc>
                          <a:spcPct val="115000"/>
                        </a:lnSpc>
                      </a:pPr>
                      <a:endParaRPr lang="ru-RU" sz="800">
                        <a:latin typeface="Calibri"/>
                        <a:ea typeface="Times New Roman"/>
                      </a:endParaRPr>
                    </a:p>
                  </a:txBody>
                  <a:tcPr marL="4482" marR="4482" marT="4482" marB="0" anchor="b">
                    <a:lnL>
                      <a:noFill/>
                    </a:lnL>
                    <a:lnR>
                      <a:noFill/>
                    </a:lnR>
                    <a:lnT>
                      <a:noFill/>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nSpc>
                          <a:spcPct val="115000"/>
                        </a:lnSpc>
                      </a:pPr>
                      <a:endParaRPr lang="ru-RU" sz="800">
                        <a:latin typeface="Calibri"/>
                        <a:ea typeface="Times New Roman"/>
                      </a:endParaRPr>
                    </a:p>
                  </a:txBody>
                  <a:tcPr marL="4482" marR="4482" marT="4482" marB="0" anchor="b">
                    <a:lnL>
                      <a:noFill/>
                    </a:lnL>
                    <a:lnR>
                      <a:noFill/>
                    </a:lnR>
                    <a:lnT>
                      <a:noFill/>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nSpc>
                          <a:spcPct val="115000"/>
                        </a:lnSpc>
                      </a:pPr>
                      <a:endParaRPr lang="ru-RU" sz="800">
                        <a:latin typeface="Calibri"/>
                        <a:ea typeface="Times New Roman"/>
                      </a:endParaRPr>
                    </a:p>
                  </a:txBody>
                  <a:tcPr marL="4482" marR="4482" marT="4482" marB="0" anchor="b">
                    <a:lnL>
                      <a:noFill/>
                    </a:lnL>
                    <a:lnR>
                      <a:noFill/>
                    </a:lnR>
                    <a:lnT>
                      <a:noFill/>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nSpc>
                          <a:spcPct val="115000"/>
                        </a:lnSpc>
                      </a:pPr>
                      <a:endParaRPr lang="ru-RU" sz="800" dirty="0">
                        <a:latin typeface="Calibri"/>
                        <a:ea typeface="Times New Roman"/>
                      </a:endParaRPr>
                    </a:p>
                  </a:txBody>
                  <a:tcPr marL="4482" marR="4482" marT="4482" marB="0" anchor="b">
                    <a:lnL>
                      <a:noFill/>
                    </a:lnL>
                    <a:lnR>
                      <a:noFill/>
                    </a:lnR>
                    <a:lnT>
                      <a:noFill/>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r">
                        <a:lnSpc>
                          <a:spcPct val="115000"/>
                        </a:lnSpc>
                        <a:spcAft>
                          <a:spcPts val="1000"/>
                        </a:spcAft>
                      </a:pPr>
                      <a:r>
                        <a:rPr lang="ru-RU" sz="1200" dirty="0">
                          <a:latin typeface="Times New Roman" pitchFamily="18" charset="0"/>
                          <a:ea typeface="Calibri"/>
                          <a:cs typeface="Times New Roman" pitchFamily="18" charset="0"/>
                        </a:rPr>
                        <a:t>млн. руб.</a:t>
                      </a:r>
                    </a:p>
                  </a:txBody>
                  <a:tcPr marL="4482" marR="4482" marT="4482" marB="0" anchor="b">
                    <a:lnL>
                      <a:noFill/>
                    </a:lnL>
                    <a:lnR>
                      <a:noFill/>
                    </a:lnR>
                    <a:lnT>
                      <a:noFill/>
                    </a:lnT>
                    <a:lnB w="12700" cap="flat" cmpd="sng" algn="ctr">
                      <a:solidFill>
                        <a:srgbClr val="000000"/>
                      </a:solidFill>
                      <a:prstDash val="solid"/>
                      <a:round/>
                      <a:headEnd type="none" w="med" len="med"/>
                      <a:tailEnd type="none" w="med" len="med"/>
                    </a:lnB>
                    <a:solidFill>
                      <a:schemeClr val="bg1">
                        <a:alpha val="68000"/>
                      </a:schemeClr>
                    </a:solidFill>
                  </a:tcPr>
                </a:tc>
              </a:tr>
              <a:tr h="856771">
                <a:tc>
                  <a:txBody>
                    <a:bodyPr/>
                    <a:lstStyle/>
                    <a:p>
                      <a:pPr>
                        <a:lnSpc>
                          <a:spcPct val="115000"/>
                        </a:lnSpc>
                        <a:spcAft>
                          <a:spcPts val="1000"/>
                        </a:spcAft>
                      </a:pPr>
                      <a:r>
                        <a:rPr lang="ru-RU" sz="1400" b="1" dirty="0">
                          <a:latin typeface="Times New Roman" pitchFamily="18" charset="0"/>
                          <a:ea typeface="Calibri"/>
                          <a:cs typeface="Times New Roman" pitchFamily="18" charset="0"/>
                        </a:rPr>
                        <a:t> </a:t>
                      </a:r>
                      <a:endParaRPr lang="ru-RU" sz="14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400" b="1" dirty="0">
                          <a:latin typeface="Times New Roman" pitchFamily="18" charset="0"/>
                          <a:ea typeface="Calibri"/>
                          <a:cs typeface="Times New Roman" pitchFamily="18" charset="0"/>
                        </a:rPr>
                        <a:t>2015 </a:t>
                      </a:r>
                      <a:r>
                        <a:rPr lang="ru-RU" sz="1400" b="1" dirty="0" smtClean="0">
                          <a:latin typeface="Times New Roman" pitchFamily="18" charset="0"/>
                          <a:ea typeface="Calibri"/>
                          <a:cs typeface="Times New Roman" pitchFamily="18" charset="0"/>
                        </a:rPr>
                        <a:t>год</a:t>
                      </a:r>
                      <a:r>
                        <a:rPr lang="ru-RU" sz="1400" b="1" baseline="0" dirty="0" smtClean="0">
                          <a:latin typeface="Times New Roman" pitchFamily="18" charset="0"/>
                          <a:ea typeface="Calibri"/>
                          <a:cs typeface="Times New Roman" pitchFamily="18" charset="0"/>
                        </a:rPr>
                        <a:t> факт</a:t>
                      </a:r>
                      <a:endParaRPr lang="ru-RU" sz="1400" dirty="0">
                        <a:latin typeface="Times New Roman" pitchFamily="18" charset="0"/>
                        <a:ea typeface="Calibri"/>
                        <a:cs typeface="Times New Roman" pitchFamily="18" charset="0"/>
                      </a:endParaRPr>
                    </a:p>
                  </a:txBody>
                  <a:tcPr marL="4482" marR="4482" marT="4482"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400" b="1" dirty="0">
                          <a:latin typeface="Times New Roman" pitchFamily="18" charset="0"/>
                          <a:ea typeface="Calibri"/>
                          <a:cs typeface="Times New Roman" pitchFamily="18" charset="0"/>
                        </a:rPr>
                        <a:t>2016 год </a:t>
                      </a:r>
                      <a:r>
                        <a:rPr lang="ru-RU" sz="1400" b="1" dirty="0" smtClean="0">
                          <a:latin typeface="Times New Roman" pitchFamily="18" charset="0"/>
                          <a:ea typeface="Calibri"/>
                          <a:cs typeface="Times New Roman" pitchFamily="18" charset="0"/>
                        </a:rPr>
                        <a:t>ожидаемое исполнение </a:t>
                      </a:r>
                      <a:endParaRPr lang="ru-RU" sz="1400" dirty="0">
                        <a:latin typeface="Times New Roman" pitchFamily="18" charset="0"/>
                        <a:ea typeface="Calibri"/>
                        <a:cs typeface="Times New Roman" pitchFamily="18" charset="0"/>
                      </a:endParaRPr>
                    </a:p>
                  </a:txBody>
                  <a:tcPr marL="4482" marR="4482" marT="4482"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400" b="1" dirty="0" smtClean="0">
                          <a:latin typeface="Times New Roman" pitchFamily="18" charset="0"/>
                          <a:ea typeface="Calibri"/>
                          <a:cs typeface="Times New Roman" pitchFamily="18" charset="0"/>
                        </a:rPr>
                        <a:t>Утверждено на 2017 год</a:t>
                      </a:r>
                      <a:endParaRPr lang="ru-RU" sz="1400" dirty="0">
                        <a:latin typeface="Times New Roman" pitchFamily="18" charset="0"/>
                        <a:ea typeface="Calibri"/>
                        <a:cs typeface="Times New Roman" pitchFamily="18" charset="0"/>
                      </a:endParaRPr>
                    </a:p>
                  </a:txBody>
                  <a:tcPr marL="4482" marR="4482" marT="4482"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ru-RU" sz="1400" b="1" dirty="0" smtClean="0">
                          <a:latin typeface="Times New Roman" pitchFamily="18" charset="0"/>
                          <a:ea typeface="Calibri"/>
                          <a:cs typeface="Times New Roman" pitchFamily="18" charset="0"/>
                        </a:rPr>
                        <a:t>Утверждено на 2018 год</a:t>
                      </a:r>
                      <a:endParaRPr lang="ru-RU" sz="1400" dirty="0" smtClean="0">
                        <a:latin typeface="Times New Roman" pitchFamily="18" charset="0"/>
                        <a:ea typeface="Calibri"/>
                        <a:cs typeface="Times New Roman" pitchFamily="18" charset="0"/>
                      </a:endParaRPr>
                    </a:p>
                    <a:p>
                      <a:pPr algn="ctr">
                        <a:lnSpc>
                          <a:spcPct val="115000"/>
                        </a:lnSpc>
                        <a:spcAft>
                          <a:spcPts val="1000"/>
                        </a:spcAft>
                      </a:pPr>
                      <a:endParaRPr lang="ru-RU" sz="1400" dirty="0">
                        <a:latin typeface="Times New Roman" pitchFamily="18" charset="0"/>
                        <a:ea typeface="Calibri"/>
                        <a:cs typeface="Times New Roman" pitchFamily="18" charset="0"/>
                      </a:endParaRPr>
                    </a:p>
                  </a:txBody>
                  <a:tcPr marL="4482" marR="4482" marT="4482"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ru-RU" sz="1400" b="1" dirty="0" smtClean="0">
                          <a:latin typeface="Times New Roman" pitchFamily="18" charset="0"/>
                          <a:ea typeface="Calibri"/>
                          <a:cs typeface="Times New Roman" pitchFamily="18" charset="0"/>
                        </a:rPr>
                        <a:t>Утверждено на 2019 год</a:t>
                      </a:r>
                      <a:endParaRPr lang="ru-RU" sz="1400" dirty="0" smtClean="0">
                        <a:latin typeface="Times New Roman" pitchFamily="18" charset="0"/>
                        <a:ea typeface="Calibri"/>
                        <a:cs typeface="Times New Roman" pitchFamily="18" charset="0"/>
                      </a:endParaRPr>
                    </a:p>
                    <a:p>
                      <a:pPr algn="ctr">
                        <a:lnSpc>
                          <a:spcPct val="115000"/>
                        </a:lnSpc>
                        <a:spcAft>
                          <a:spcPts val="1000"/>
                        </a:spcAft>
                      </a:pPr>
                      <a:endParaRPr lang="ru-RU" sz="1400" dirty="0">
                        <a:latin typeface="Times New Roman" pitchFamily="18" charset="0"/>
                        <a:ea typeface="Calibri"/>
                        <a:cs typeface="Times New Roman" pitchFamily="18" charset="0"/>
                      </a:endParaRPr>
                    </a:p>
                  </a:txBody>
                  <a:tcPr marL="4482" marR="4482" marT="4482"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r h="329599">
                <a:tc>
                  <a:txBody>
                    <a:bodyPr/>
                    <a:lstStyle/>
                    <a:p>
                      <a:pPr>
                        <a:lnSpc>
                          <a:spcPct val="115000"/>
                        </a:lnSpc>
                        <a:spcAft>
                          <a:spcPts val="1000"/>
                        </a:spcAft>
                      </a:pPr>
                      <a:r>
                        <a:rPr lang="ru-RU" sz="1600" b="1" dirty="0">
                          <a:latin typeface="Times New Roman" pitchFamily="18" charset="0"/>
                          <a:ea typeface="Calibri"/>
                          <a:cs typeface="Times New Roman" pitchFamily="18" charset="0"/>
                        </a:rPr>
                        <a:t>Расходы всего:</a:t>
                      </a:r>
                      <a:endParaRPr lang="ru-RU" sz="16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19 685</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20 047</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21 </a:t>
                      </a:r>
                      <a:r>
                        <a:rPr lang="ru-RU" sz="1600" b="1" dirty="0" smtClean="0">
                          <a:solidFill>
                            <a:schemeClr val="tx1"/>
                          </a:solidFill>
                          <a:latin typeface="Times New Roman" pitchFamily="18" charset="0"/>
                          <a:ea typeface="Calibri"/>
                          <a:cs typeface="Times New Roman" pitchFamily="18" charset="0"/>
                        </a:rPr>
                        <a:t>267</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23</a:t>
                      </a:r>
                      <a:r>
                        <a:rPr lang="ru-RU" sz="1600" b="1" baseline="0" dirty="0" smtClean="0">
                          <a:solidFill>
                            <a:schemeClr val="tx1"/>
                          </a:solidFill>
                          <a:latin typeface="Times New Roman" pitchFamily="18" charset="0"/>
                          <a:ea typeface="Calibri"/>
                          <a:cs typeface="Times New Roman" pitchFamily="18" charset="0"/>
                        </a:rPr>
                        <a:t> 417</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24</a:t>
                      </a:r>
                      <a:r>
                        <a:rPr lang="ru-RU" sz="1600" b="1" baseline="0" dirty="0" smtClean="0">
                          <a:solidFill>
                            <a:schemeClr val="tx1"/>
                          </a:solidFill>
                          <a:latin typeface="Times New Roman" pitchFamily="18" charset="0"/>
                          <a:ea typeface="Calibri"/>
                          <a:cs typeface="Times New Roman" pitchFamily="18" charset="0"/>
                        </a:rPr>
                        <a:t> 652</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r h="407421">
                <a:tc>
                  <a:txBody>
                    <a:bodyPr/>
                    <a:lstStyle/>
                    <a:p>
                      <a:pPr>
                        <a:lnSpc>
                          <a:spcPct val="115000"/>
                        </a:lnSpc>
                        <a:spcAft>
                          <a:spcPts val="1000"/>
                        </a:spcAft>
                      </a:pPr>
                      <a:r>
                        <a:rPr lang="ru-RU" sz="1600" b="1" dirty="0">
                          <a:latin typeface="Times New Roman" pitchFamily="18" charset="0"/>
                          <a:ea typeface="Calibri"/>
                          <a:cs typeface="Times New Roman" pitchFamily="18" charset="0"/>
                        </a:rPr>
                        <a:t>в т.ч.</a:t>
                      </a:r>
                      <a:endParaRPr lang="ru-RU" sz="16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pPr>
                      <a:endParaRPr lang="ru-RU" sz="1600" dirty="0">
                        <a:solidFill>
                          <a:schemeClr val="tx1"/>
                        </a:solidFill>
                        <a:latin typeface="Times New Roman" pitchFamily="18" charset="0"/>
                        <a:ea typeface="Times New Roman"/>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  </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 </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 </a:t>
                      </a:r>
                      <a:endParaRPr lang="ru-RU" sz="1600"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a:solidFill>
                            <a:schemeClr val="tx1"/>
                          </a:solidFill>
                          <a:latin typeface="Times New Roman" pitchFamily="18" charset="0"/>
                          <a:ea typeface="Calibri"/>
                          <a:cs typeface="Times New Roman" pitchFamily="18" charset="0"/>
                        </a:rPr>
                        <a:t> </a:t>
                      </a:r>
                      <a:endParaRPr lang="ru-RU" sz="160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r h="654012">
                <a:tc>
                  <a:txBody>
                    <a:bodyPr/>
                    <a:lstStyle/>
                    <a:p>
                      <a:pPr>
                        <a:lnSpc>
                          <a:spcPct val="115000"/>
                        </a:lnSpc>
                        <a:spcAft>
                          <a:spcPts val="1000"/>
                        </a:spcAft>
                      </a:pPr>
                      <a:r>
                        <a:rPr lang="ru-RU" sz="1600" b="1" dirty="0">
                          <a:latin typeface="Times New Roman" pitchFamily="18" charset="0"/>
                          <a:ea typeface="Calibri"/>
                          <a:cs typeface="Times New Roman" pitchFamily="18" charset="0"/>
                        </a:rPr>
                        <a:t>средства областного бюджета</a:t>
                      </a:r>
                      <a:endParaRPr lang="ru-RU" sz="16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3 783</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4</a:t>
                      </a:r>
                      <a:r>
                        <a:rPr lang="ru-RU" sz="1600" b="1" baseline="0" dirty="0" smtClean="0">
                          <a:solidFill>
                            <a:schemeClr val="tx1"/>
                          </a:solidFill>
                          <a:latin typeface="Times New Roman" pitchFamily="18" charset="0"/>
                          <a:ea typeface="Calibri"/>
                          <a:cs typeface="Times New Roman" pitchFamily="18" charset="0"/>
                        </a:rPr>
                        <a:t> 289</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4</a:t>
                      </a:r>
                      <a:r>
                        <a:rPr lang="ru-RU" sz="1600" b="1" baseline="0" dirty="0" smtClean="0">
                          <a:solidFill>
                            <a:schemeClr val="tx1"/>
                          </a:solidFill>
                          <a:latin typeface="Times New Roman" pitchFamily="18" charset="0"/>
                          <a:ea typeface="Calibri"/>
                          <a:cs typeface="Times New Roman" pitchFamily="18" charset="0"/>
                        </a:rPr>
                        <a:t> 805</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5</a:t>
                      </a:r>
                      <a:r>
                        <a:rPr lang="ru-RU" sz="1600" b="1" baseline="0" dirty="0" smtClean="0">
                          <a:solidFill>
                            <a:schemeClr val="tx1"/>
                          </a:solidFill>
                          <a:latin typeface="Times New Roman" pitchFamily="18" charset="0"/>
                          <a:ea typeface="Calibri"/>
                          <a:cs typeface="Times New Roman" pitchFamily="18" charset="0"/>
                        </a:rPr>
                        <a:t> 032</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5</a:t>
                      </a:r>
                      <a:r>
                        <a:rPr lang="ru-RU" sz="1600" b="1" baseline="0" dirty="0" smtClean="0">
                          <a:solidFill>
                            <a:schemeClr val="tx1"/>
                          </a:solidFill>
                          <a:latin typeface="Times New Roman" pitchFamily="18" charset="0"/>
                          <a:ea typeface="Calibri"/>
                          <a:cs typeface="Times New Roman" pitchFamily="18" charset="0"/>
                        </a:rPr>
                        <a:t> 413</a:t>
                      </a:r>
                      <a:r>
                        <a:rPr lang="ru-RU" sz="1600" b="1" dirty="0" smtClean="0">
                          <a:solidFill>
                            <a:schemeClr val="tx1"/>
                          </a:solidFill>
                          <a:latin typeface="Times New Roman" pitchFamily="18" charset="0"/>
                          <a:ea typeface="Calibri"/>
                          <a:cs typeface="Times New Roman" pitchFamily="18" charset="0"/>
                        </a:rPr>
                        <a:t> </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r h="978426">
                <a:tc>
                  <a:txBody>
                    <a:bodyPr/>
                    <a:lstStyle/>
                    <a:p>
                      <a:pPr>
                        <a:lnSpc>
                          <a:spcPct val="115000"/>
                        </a:lnSpc>
                        <a:spcAft>
                          <a:spcPts val="1000"/>
                        </a:spcAft>
                      </a:pPr>
                      <a:r>
                        <a:rPr lang="ru-RU" sz="1600" b="1" dirty="0">
                          <a:latin typeface="Times New Roman" pitchFamily="18" charset="0"/>
                          <a:ea typeface="Calibri"/>
                          <a:cs typeface="Times New Roman" pitchFamily="18" charset="0"/>
                        </a:rPr>
                        <a:t>средства федерального бюджета</a:t>
                      </a:r>
                      <a:endParaRPr lang="ru-RU" sz="16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805</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708</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555</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145</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142</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r h="329599">
                <a:tc>
                  <a:txBody>
                    <a:bodyPr/>
                    <a:lstStyle/>
                    <a:p>
                      <a:pPr>
                        <a:lnSpc>
                          <a:spcPct val="115000"/>
                        </a:lnSpc>
                        <a:spcAft>
                          <a:spcPts val="1000"/>
                        </a:spcAft>
                      </a:pPr>
                      <a:r>
                        <a:rPr lang="ru-RU" sz="1600" b="1" dirty="0">
                          <a:latin typeface="Times New Roman" pitchFamily="18" charset="0"/>
                          <a:ea typeface="Calibri"/>
                          <a:cs typeface="Times New Roman" pitchFamily="18" charset="0"/>
                        </a:rPr>
                        <a:t>средства ФОМС </a:t>
                      </a:r>
                      <a:endParaRPr lang="ru-RU" sz="16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13 470</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13</a:t>
                      </a:r>
                      <a:r>
                        <a:rPr lang="ru-RU" sz="1600" b="1" baseline="0" dirty="0" smtClean="0">
                          <a:solidFill>
                            <a:schemeClr val="tx1"/>
                          </a:solidFill>
                          <a:latin typeface="Times New Roman" pitchFamily="18" charset="0"/>
                          <a:ea typeface="Calibri"/>
                          <a:cs typeface="Times New Roman" pitchFamily="18" charset="0"/>
                        </a:rPr>
                        <a:t> 294</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14 045</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16</a:t>
                      </a:r>
                      <a:r>
                        <a:rPr lang="ru-RU" sz="1600" b="1" baseline="0" dirty="0" smtClean="0">
                          <a:solidFill>
                            <a:schemeClr val="tx1"/>
                          </a:solidFill>
                          <a:latin typeface="Times New Roman" pitchFamily="18" charset="0"/>
                          <a:ea typeface="Calibri"/>
                          <a:cs typeface="Times New Roman" pitchFamily="18" charset="0"/>
                        </a:rPr>
                        <a:t> 365</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17</a:t>
                      </a:r>
                      <a:r>
                        <a:rPr lang="ru-RU" sz="1600" b="1" baseline="0" dirty="0" smtClean="0">
                          <a:solidFill>
                            <a:schemeClr val="tx1"/>
                          </a:solidFill>
                          <a:latin typeface="Times New Roman" pitchFamily="18" charset="0"/>
                          <a:ea typeface="Calibri"/>
                          <a:cs typeface="Times New Roman" pitchFamily="18" charset="0"/>
                        </a:rPr>
                        <a:t> 209</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r h="654012">
                <a:tc>
                  <a:txBody>
                    <a:bodyPr/>
                    <a:lstStyle/>
                    <a:p>
                      <a:pPr>
                        <a:lnSpc>
                          <a:spcPct val="115000"/>
                        </a:lnSpc>
                        <a:spcAft>
                          <a:spcPts val="1000"/>
                        </a:spcAft>
                      </a:pPr>
                      <a:r>
                        <a:rPr lang="ru-RU" sz="1600" b="1" dirty="0">
                          <a:latin typeface="Times New Roman" pitchFamily="18" charset="0"/>
                          <a:ea typeface="Calibri"/>
                          <a:cs typeface="Times New Roman" pitchFamily="18" charset="0"/>
                        </a:rPr>
                        <a:t>средства от оказания платных услуг</a:t>
                      </a:r>
                      <a:endParaRPr lang="ru-RU" sz="16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a:solidFill>
                            <a:schemeClr val="tx1"/>
                          </a:solidFill>
                          <a:latin typeface="Times New Roman" pitchFamily="18" charset="0"/>
                          <a:ea typeface="Calibri"/>
                          <a:cs typeface="Times New Roman" pitchFamily="18" charset="0"/>
                        </a:rPr>
                        <a:t>1 445</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1 574</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a:solidFill>
                            <a:schemeClr val="tx1"/>
                          </a:solidFill>
                          <a:latin typeface="Times New Roman" pitchFamily="18" charset="0"/>
                          <a:ea typeface="Calibri"/>
                          <a:cs typeface="Times New Roman" pitchFamily="18" charset="0"/>
                        </a:rPr>
                        <a:t>1 672</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1 685</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1 698</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r h="654012">
                <a:tc>
                  <a:txBody>
                    <a:bodyPr/>
                    <a:lstStyle/>
                    <a:p>
                      <a:pPr>
                        <a:lnSpc>
                          <a:spcPct val="115000"/>
                        </a:lnSpc>
                        <a:spcAft>
                          <a:spcPts val="1000"/>
                        </a:spcAft>
                      </a:pPr>
                      <a:r>
                        <a:rPr lang="ru-RU" sz="1600" b="1" dirty="0">
                          <a:latin typeface="Times New Roman" pitchFamily="18" charset="0"/>
                          <a:ea typeface="Calibri"/>
                          <a:cs typeface="Times New Roman" pitchFamily="18" charset="0"/>
                        </a:rPr>
                        <a:t>средства ФСС и др. источники</a:t>
                      </a:r>
                      <a:endParaRPr lang="ru-RU" sz="1600" dirty="0">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a:solidFill>
                            <a:schemeClr val="tx1"/>
                          </a:solidFill>
                          <a:latin typeface="Times New Roman" pitchFamily="18" charset="0"/>
                          <a:ea typeface="Calibri"/>
                          <a:cs typeface="Times New Roman" pitchFamily="18" charset="0"/>
                        </a:rPr>
                        <a:t>182</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a:solidFill>
                            <a:schemeClr val="tx1"/>
                          </a:solidFill>
                          <a:latin typeface="Times New Roman" pitchFamily="18" charset="0"/>
                          <a:ea typeface="Calibri"/>
                          <a:cs typeface="Times New Roman" pitchFamily="18" charset="0"/>
                        </a:rPr>
                        <a:t>182</a:t>
                      </a: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190</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190</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c>
                  <a:txBody>
                    <a:bodyPr/>
                    <a:lstStyle/>
                    <a:p>
                      <a:pPr algn="ctr">
                        <a:lnSpc>
                          <a:spcPct val="115000"/>
                        </a:lnSpc>
                        <a:spcAft>
                          <a:spcPts val="1000"/>
                        </a:spcAft>
                      </a:pPr>
                      <a:r>
                        <a:rPr lang="ru-RU" sz="1600" b="1" dirty="0" smtClean="0">
                          <a:solidFill>
                            <a:schemeClr val="tx1"/>
                          </a:solidFill>
                          <a:latin typeface="Times New Roman" pitchFamily="18" charset="0"/>
                          <a:ea typeface="Calibri"/>
                          <a:cs typeface="Times New Roman" pitchFamily="18" charset="0"/>
                        </a:rPr>
                        <a:t>190 </a:t>
                      </a:r>
                      <a:endParaRPr lang="ru-RU" sz="1600" b="1" dirty="0">
                        <a:solidFill>
                          <a:schemeClr val="tx1"/>
                        </a:solidFill>
                        <a:latin typeface="Times New Roman" pitchFamily="18" charset="0"/>
                        <a:ea typeface="Calibri"/>
                        <a:cs typeface="Times New Roman" pitchFamily="18" charset="0"/>
                      </a:endParaRPr>
                    </a:p>
                  </a:txBody>
                  <a:tcPr marL="4482" marR="4482" marT="448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8000"/>
                      </a:schemeClr>
                    </a:solidFill>
                  </a:tcPr>
                </a:tc>
              </a:tr>
            </a:tbl>
          </a:graphicData>
        </a:graphic>
      </p:graphicFrame>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52</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lum/>
          </a:blip>
          <a:srcRect/>
          <a:stretch>
            <a:fillRect l="-12000" r="-12000"/>
          </a:stretch>
        </a:blipFill>
        <a:effectLst/>
      </p:bgPr>
    </p:bg>
    <p:spTree>
      <p:nvGrpSpPr>
        <p:cNvPr id="1" name=""/>
        <p:cNvGrpSpPr/>
        <p:nvPr/>
      </p:nvGrpSpPr>
      <p:grpSpPr>
        <a:xfrm>
          <a:off x="0" y="0"/>
          <a:ext cx="0" cy="0"/>
          <a:chOff x="0" y="0"/>
          <a:chExt cx="0" cy="0"/>
        </a:xfrm>
      </p:grpSpPr>
      <p:graphicFrame>
        <p:nvGraphicFramePr>
          <p:cNvPr id="1431556" name="Object 4"/>
          <p:cNvGraphicFramePr>
            <a:graphicFrameLocks noGrp="1" noChangeAspect="1"/>
          </p:cNvGraphicFramePr>
          <p:nvPr>
            <p:ph sz="half" idx="1"/>
          </p:nvPr>
        </p:nvGraphicFramePr>
        <p:xfrm>
          <a:off x="1187450" y="1700213"/>
          <a:ext cx="6991350" cy="4321175"/>
        </p:xfrm>
        <a:graphic>
          <a:graphicData uri="http://schemas.openxmlformats.org/presentationml/2006/ole">
            <mc:AlternateContent xmlns:mc="http://schemas.openxmlformats.org/markup-compatibility/2006">
              <mc:Choice xmlns:v="urn:schemas-microsoft-com:vml" Requires="v">
                <p:oleObj spid="_x0000_s1431559" name="Worksheet" r:id="rId4" imgW="6734063" imgH="4162412" progId="Excel.Sheet.8">
                  <p:embed/>
                </p:oleObj>
              </mc:Choice>
              <mc:Fallback>
                <p:oleObj name="Worksheet" r:id="rId4" imgW="6734063" imgH="4162412" progId="Excel.Sheet.8">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700213"/>
                        <a:ext cx="6991350" cy="4321175"/>
                      </a:xfrm>
                      <a:prstGeom prst="rect">
                        <a:avLst/>
                      </a:prstGeom>
                      <a:gradFill rotWithShape="1">
                        <a:gsLst>
                          <a:gs pos="0">
                            <a:srgbClr val="576869"/>
                          </a:gs>
                          <a:gs pos="100000">
                            <a:srgbClr val="BBE0E3">
                              <a:alpha val="3998"/>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1558" name="Rectangle 6"/>
          <p:cNvSpPr>
            <a:spLocks noChangeArrowheads="1"/>
          </p:cNvSpPr>
          <p:nvPr/>
        </p:nvSpPr>
        <p:spPr bwMode="auto">
          <a:xfrm>
            <a:off x="755650" y="1052513"/>
            <a:ext cx="7848600" cy="522287"/>
          </a:xfrm>
          <a:prstGeom prst="rect">
            <a:avLst/>
          </a:prstGeom>
          <a:noFill/>
          <a:ln w="9525">
            <a:noFill/>
            <a:miter lim="800000"/>
            <a:headEnd/>
            <a:tailEnd/>
          </a:ln>
        </p:spPr>
        <p:txBody>
          <a:bodyPr anchor="ctr">
            <a:spAutoFit/>
          </a:bodyPr>
          <a:lstStyle/>
          <a:p>
            <a:pPr algn="ctr"/>
            <a:endParaRPr lang="ru-RU" sz="1400">
              <a:solidFill>
                <a:srgbClr val="3366FF"/>
              </a:solidFill>
              <a:latin typeface="Times New Roman" pitchFamily="18" charset="0"/>
            </a:endParaRPr>
          </a:p>
          <a:p>
            <a:pPr algn="ctr"/>
            <a:r>
              <a:rPr lang="ru-RU" sz="1400">
                <a:solidFill>
                  <a:srgbClr val="000000"/>
                </a:solidFill>
                <a:latin typeface="Times New Roman" pitchFamily="18" charset="0"/>
              </a:rPr>
              <a:t>	</a:t>
            </a:r>
          </a:p>
        </p:txBody>
      </p:sp>
      <p:cxnSp>
        <p:nvCxnSpPr>
          <p:cNvPr id="1431559" name="AutoShape 27"/>
          <p:cNvCxnSpPr>
            <a:cxnSpLocks noChangeShapeType="1"/>
          </p:cNvCxnSpPr>
          <p:nvPr/>
        </p:nvCxnSpPr>
        <p:spPr bwMode="auto">
          <a:xfrm>
            <a:off x="1403350" y="3694113"/>
            <a:ext cx="0" cy="0"/>
          </a:xfrm>
          <a:prstGeom prst="straightConnector1">
            <a:avLst/>
          </a:prstGeom>
          <a:noFill/>
          <a:ln w="9525">
            <a:solidFill>
              <a:schemeClr val="tx1"/>
            </a:solidFill>
            <a:round/>
            <a:headEnd/>
            <a:tailEnd/>
          </a:ln>
        </p:spPr>
      </p:cxnSp>
      <p:sp>
        <p:nvSpPr>
          <p:cNvPr id="1431560" name="Line 30"/>
          <p:cNvSpPr>
            <a:spLocks noChangeShapeType="1"/>
          </p:cNvSpPr>
          <p:nvPr/>
        </p:nvSpPr>
        <p:spPr bwMode="auto">
          <a:xfrm flipV="1">
            <a:off x="2195513" y="4005263"/>
            <a:ext cx="1296987" cy="287337"/>
          </a:xfrm>
          <a:prstGeom prst="line">
            <a:avLst/>
          </a:prstGeom>
          <a:noFill/>
          <a:ln w="76200">
            <a:solidFill>
              <a:srgbClr val="FF6600"/>
            </a:solidFill>
            <a:round/>
            <a:headEnd/>
            <a:tailEnd/>
          </a:ln>
        </p:spPr>
        <p:txBody>
          <a:bodyPr/>
          <a:lstStyle/>
          <a:p>
            <a:endParaRPr lang="ru-RU"/>
          </a:p>
        </p:txBody>
      </p:sp>
      <p:sp>
        <p:nvSpPr>
          <p:cNvPr id="1431561" name="Line 31"/>
          <p:cNvSpPr>
            <a:spLocks noChangeShapeType="1"/>
          </p:cNvSpPr>
          <p:nvPr/>
        </p:nvSpPr>
        <p:spPr bwMode="auto">
          <a:xfrm flipV="1">
            <a:off x="3492500" y="3789363"/>
            <a:ext cx="1150938" cy="215900"/>
          </a:xfrm>
          <a:prstGeom prst="line">
            <a:avLst/>
          </a:prstGeom>
          <a:noFill/>
          <a:ln w="76200">
            <a:solidFill>
              <a:srgbClr val="FF6600"/>
            </a:solidFill>
            <a:round/>
            <a:headEnd/>
            <a:tailEnd/>
          </a:ln>
        </p:spPr>
        <p:txBody>
          <a:bodyPr/>
          <a:lstStyle/>
          <a:p>
            <a:endParaRPr lang="ru-RU"/>
          </a:p>
        </p:txBody>
      </p:sp>
      <p:sp>
        <p:nvSpPr>
          <p:cNvPr id="1431562" name="Line 32"/>
          <p:cNvSpPr>
            <a:spLocks noChangeShapeType="1"/>
          </p:cNvSpPr>
          <p:nvPr/>
        </p:nvSpPr>
        <p:spPr bwMode="auto">
          <a:xfrm flipV="1">
            <a:off x="4643438" y="3573463"/>
            <a:ext cx="1152525" cy="215900"/>
          </a:xfrm>
          <a:prstGeom prst="line">
            <a:avLst/>
          </a:prstGeom>
          <a:noFill/>
          <a:ln w="76200">
            <a:solidFill>
              <a:srgbClr val="FF6600"/>
            </a:solidFill>
            <a:round/>
            <a:headEnd/>
            <a:tailEnd/>
          </a:ln>
        </p:spPr>
        <p:txBody>
          <a:bodyPr/>
          <a:lstStyle/>
          <a:p>
            <a:endParaRPr lang="ru-RU"/>
          </a:p>
        </p:txBody>
      </p:sp>
      <p:sp>
        <p:nvSpPr>
          <p:cNvPr id="1431563" name="Line 33"/>
          <p:cNvSpPr>
            <a:spLocks noChangeShapeType="1"/>
          </p:cNvSpPr>
          <p:nvPr/>
        </p:nvSpPr>
        <p:spPr bwMode="auto">
          <a:xfrm flipV="1">
            <a:off x="5795963" y="3284538"/>
            <a:ext cx="1296987" cy="288925"/>
          </a:xfrm>
          <a:prstGeom prst="line">
            <a:avLst/>
          </a:prstGeom>
          <a:noFill/>
          <a:ln w="76200">
            <a:solidFill>
              <a:srgbClr val="FF6600"/>
            </a:solidFill>
            <a:round/>
            <a:headEnd/>
            <a:tailEnd/>
          </a:ln>
        </p:spPr>
        <p:txBody>
          <a:bodyPr/>
          <a:lstStyle/>
          <a:p>
            <a:endParaRPr lang="ru-RU"/>
          </a:p>
        </p:txBody>
      </p:sp>
      <p:sp>
        <p:nvSpPr>
          <p:cNvPr id="1431564" name="Text Box 34"/>
          <p:cNvSpPr txBox="1">
            <a:spLocks noChangeArrowheads="1"/>
          </p:cNvSpPr>
          <p:nvPr/>
        </p:nvSpPr>
        <p:spPr bwMode="auto">
          <a:xfrm>
            <a:off x="1887538" y="5897563"/>
            <a:ext cx="739775" cy="366712"/>
          </a:xfrm>
          <a:prstGeom prst="rect">
            <a:avLst/>
          </a:prstGeom>
          <a:noFill/>
          <a:ln w="9525">
            <a:noFill/>
            <a:miter lim="800000"/>
            <a:headEnd/>
            <a:tailEnd/>
          </a:ln>
        </p:spPr>
        <p:txBody>
          <a:bodyPr>
            <a:spAutoFit/>
          </a:bodyPr>
          <a:lstStyle/>
          <a:p>
            <a:endParaRPr lang="ru-RU">
              <a:solidFill>
                <a:srgbClr val="000000"/>
              </a:solidFill>
            </a:endParaRPr>
          </a:p>
        </p:txBody>
      </p:sp>
      <p:sp>
        <p:nvSpPr>
          <p:cNvPr id="1431565" name="Text Box 35"/>
          <p:cNvSpPr txBox="1">
            <a:spLocks noChangeArrowheads="1"/>
          </p:cNvSpPr>
          <p:nvPr/>
        </p:nvSpPr>
        <p:spPr bwMode="auto">
          <a:xfrm>
            <a:off x="1403350" y="5949950"/>
            <a:ext cx="698500" cy="368300"/>
          </a:xfrm>
          <a:prstGeom prst="rect">
            <a:avLst/>
          </a:prstGeom>
          <a:noFill/>
          <a:ln w="9525">
            <a:noFill/>
            <a:miter lim="800000"/>
            <a:headEnd/>
            <a:tailEnd/>
          </a:ln>
        </p:spPr>
        <p:txBody>
          <a:bodyPr wrap="none">
            <a:spAutoFit/>
          </a:bodyPr>
          <a:lstStyle/>
          <a:p>
            <a:r>
              <a:rPr lang="ru-RU">
                <a:solidFill>
                  <a:srgbClr val="000000"/>
                </a:solidFill>
              </a:rPr>
              <a:t>2015</a:t>
            </a:r>
          </a:p>
        </p:txBody>
      </p:sp>
      <p:sp>
        <p:nvSpPr>
          <p:cNvPr id="1431566" name="Text Box 36"/>
          <p:cNvSpPr txBox="1">
            <a:spLocks noChangeArrowheads="1"/>
          </p:cNvSpPr>
          <p:nvPr/>
        </p:nvSpPr>
        <p:spPr bwMode="auto">
          <a:xfrm>
            <a:off x="2843213" y="5949950"/>
            <a:ext cx="698500" cy="368300"/>
          </a:xfrm>
          <a:prstGeom prst="rect">
            <a:avLst/>
          </a:prstGeom>
          <a:noFill/>
          <a:ln w="9525">
            <a:noFill/>
            <a:miter lim="800000"/>
            <a:headEnd/>
            <a:tailEnd/>
          </a:ln>
        </p:spPr>
        <p:txBody>
          <a:bodyPr wrap="none">
            <a:spAutoFit/>
          </a:bodyPr>
          <a:lstStyle/>
          <a:p>
            <a:r>
              <a:rPr lang="ru-RU">
                <a:solidFill>
                  <a:srgbClr val="000000"/>
                </a:solidFill>
              </a:rPr>
              <a:t>2016</a:t>
            </a:r>
          </a:p>
        </p:txBody>
      </p:sp>
      <p:sp>
        <p:nvSpPr>
          <p:cNvPr id="1431567" name="Text Box 37"/>
          <p:cNvSpPr txBox="1">
            <a:spLocks noChangeArrowheads="1"/>
          </p:cNvSpPr>
          <p:nvPr/>
        </p:nvSpPr>
        <p:spPr bwMode="auto">
          <a:xfrm>
            <a:off x="4356100" y="5949950"/>
            <a:ext cx="696913" cy="368300"/>
          </a:xfrm>
          <a:prstGeom prst="rect">
            <a:avLst/>
          </a:prstGeom>
          <a:noFill/>
          <a:ln w="9525">
            <a:noFill/>
            <a:miter lim="800000"/>
            <a:headEnd/>
            <a:tailEnd/>
          </a:ln>
        </p:spPr>
        <p:txBody>
          <a:bodyPr wrap="none">
            <a:spAutoFit/>
          </a:bodyPr>
          <a:lstStyle/>
          <a:p>
            <a:r>
              <a:rPr lang="ru-RU">
                <a:solidFill>
                  <a:srgbClr val="000000"/>
                </a:solidFill>
              </a:rPr>
              <a:t>2017</a:t>
            </a:r>
          </a:p>
        </p:txBody>
      </p:sp>
      <p:sp>
        <p:nvSpPr>
          <p:cNvPr id="1431568" name="Text Box 38"/>
          <p:cNvSpPr txBox="1">
            <a:spLocks noChangeArrowheads="1"/>
          </p:cNvSpPr>
          <p:nvPr/>
        </p:nvSpPr>
        <p:spPr bwMode="auto">
          <a:xfrm>
            <a:off x="5795963" y="5949950"/>
            <a:ext cx="698500" cy="368300"/>
          </a:xfrm>
          <a:prstGeom prst="rect">
            <a:avLst/>
          </a:prstGeom>
          <a:noFill/>
          <a:ln w="9525">
            <a:noFill/>
            <a:miter lim="800000"/>
            <a:headEnd/>
            <a:tailEnd/>
          </a:ln>
        </p:spPr>
        <p:txBody>
          <a:bodyPr wrap="none">
            <a:spAutoFit/>
          </a:bodyPr>
          <a:lstStyle/>
          <a:p>
            <a:r>
              <a:rPr lang="ru-RU">
                <a:solidFill>
                  <a:srgbClr val="000000"/>
                </a:solidFill>
              </a:rPr>
              <a:t>2018</a:t>
            </a:r>
          </a:p>
        </p:txBody>
      </p:sp>
      <p:sp>
        <p:nvSpPr>
          <p:cNvPr id="1431569" name="Text Box 39"/>
          <p:cNvSpPr txBox="1">
            <a:spLocks noChangeArrowheads="1"/>
          </p:cNvSpPr>
          <p:nvPr/>
        </p:nvSpPr>
        <p:spPr bwMode="auto">
          <a:xfrm>
            <a:off x="7308850" y="5949950"/>
            <a:ext cx="696913" cy="368300"/>
          </a:xfrm>
          <a:prstGeom prst="rect">
            <a:avLst/>
          </a:prstGeom>
          <a:noFill/>
          <a:ln w="9525">
            <a:noFill/>
            <a:miter lim="800000"/>
            <a:headEnd/>
            <a:tailEnd/>
          </a:ln>
        </p:spPr>
        <p:txBody>
          <a:bodyPr>
            <a:spAutoFit/>
          </a:bodyPr>
          <a:lstStyle/>
          <a:p>
            <a:r>
              <a:rPr lang="ru-RU">
                <a:solidFill>
                  <a:srgbClr val="000000"/>
                </a:solidFill>
              </a:rPr>
              <a:t>2019</a:t>
            </a:r>
          </a:p>
        </p:txBody>
      </p:sp>
      <p:sp>
        <p:nvSpPr>
          <p:cNvPr id="19" name="Rectangle 2"/>
          <p:cNvSpPr txBox="1">
            <a:spLocks noChangeArrowheads="1"/>
          </p:cNvSpPr>
          <p:nvPr/>
        </p:nvSpPr>
        <p:spPr bwMode="auto">
          <a:xfrm>
            <a:off x="0" y="0"/>
            <a:ext cx="9144000" cy="836613"/>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a:noFill/>
            <a:miter lim="800000"/>
            <a:headEnd/>
            <a:tailEnd/>
          </a:ln>
          <a:effectLst/>
        </p:spPr>
        <p:txBody>
          <a:bodyPr anchor="ctr"/>
          <a:lstStyle/>
          <a:p>
            <a:pPr algn="ctr">
              <a:defRPr/>
            </a:pPr>
            <a:r>
              <a:rPr lang="ru-RU" sz="2000" b="1" dirty="0">
                <a:solidFill>
                  <a:srgbClr val="000000"/>
                </a:solidFill>
                <a:latin typeface="Times New Roman" pitchFamily="18" charset="0"/>
              </a:rPr>
              <a:t>             Расходы областного бюджета на социальную политику  </a:t>
            </a:r>
          </a:p>
          <a:p>
            <a:pPr algn="ctr">
              <a:defRPr/>
            </a:pPr>
            <a:r>
              <a:rPr lang="ru-RU" sz="2000" b="1" dirty="0">
                <a:solidFill>
                  <a:srgbClr val="000000"/>
                </a:solidFill>
                <a:latin typeface="Times New Roman" pitchFamily="18" charset="0"/>
              </a:rPr>
              <a:t>в 2015 – 2019 годах</a:t>
            </a:r>
            <a:endParaRPr lang="ru-RU" sz="2000" b="1" kern="0" dirty="0">
              <a:solidFill>
                <a:srgbClr val="000000"/>
              </a:solidFill>
              <a:latin typeface="Times New Roman" pitchFamily="18" charset="0"/>
            </a:endParaRPr>
          </a:p>
        </p:txBody>
      </p:sp>
      <p:pic>
        <p:nvPicPr>
          <p:cNvPr id="21" name="Рисунок 20" descr="Рисунок1.png"/>
          <p:cNvPicPr>
            <a:picLocks noChangeAspect="1"/>
          </p:cNvPicPr>
          <p:nvPr/>
        </p:nvPicPr>
        <p:blipFill>
          <a:blip r:embed="rId6" cstate="print">
            <a:clrChange>
              <a:clrFrom>
                <a:srgbClr val="FFFFFF"/>
              </a:clrFrom>
              <a:clrTo>
                <a:srgbClr val="FFFFFF">
                  <a:alpha val="0"/>
                </a:srgbClr>
              </a:clrTo>
            </a:clrChange>
          </a:blip>
          <a:stretch>
            <a:fillRect/>
          </a:stretch>
        </p:blipFill>
        <p:spPr>
          <a:xfrm>
            <a:off x="1" y="0"/>
            <a:ext cx="1165940" cy="1412776"/>
          </a:xfrm>
          <a:prstGeom prst="rect">
            <a:avLst/>
          </a:prstGeom>
          <a:ln>
            <a:noFill/>
          </a:ln>
          <a:effectLst>
            <a:softEdge rad="112500"/>
          </a:effectLst>
        </p:spPr>
      </p:pic>
      <p:sp>
        <p:nvSpPr>
          <p:cNvPr id="1431572" name="TextBox 22"/>
          <p:cNvSpPr txBox="1">
            <a:spLocks noChangeArrowheads="1"/>
          </p:cNvSpPr>
          <p:nvPr/>
        </p:nvSpPr>
        <p:spPr bwMode="auto">
          <a:xfrm>
            <a:off x="1331913" y="2565400"/>
            <a:ext cx="1096775" cy="338554"/>
          </a:xfrm>
          <a:prstGeom prst="rect">
            <a:avLst/>
          </a:prstGeom>
          <a:noFill/>
          <a:ln w="9525">
            <a:noFill/>
            <a:miter lim="800000"/>
            <a:headEnd/>
            <a:tailEnd/>
          </a:ln>
        </p:spPr>
        <p:txBody>
          <a:bodyPr wrap="none">
            <a:spAutoFit/>
          </a:bodyPr>
          <a:lstStyle/>
          <a:p>
            <a:r>
              <a:rPr lang="ru-RU" sz="1600" dirty="0">
                <a:solidFill>
                  <a:srgbClr val="000000"/>
                </a:solidFill>
              </a:rPr>
              <a:t>8 298 407</a:t>
            </a:r>
          </a:p>
        </p:txBody>
      </p:sp>
      <p:sp>
        <p:nvSpPr>
          <p:cNvPr id="1431573" name="TextBox 23"/>
          <p:cNvSpPr txBox="1">
            <a:spLocks noChangeArrowheads="1"/>
          </p:cNvSpPr>
          <p:nvPr/>
        </p:nvSpPr>
        <p:spPr bwMode="auto">
          <a:xfrm>
            <a:off x="2700338" y="2205038"/>
            <a:ext cx="1210588" cy="338554"/>
          </a:xfrm>
          <a:prstGeom prst="rect">
            <a:avLst/>
          </a:prstGeom>
          <a:noFill/>
          <a:ln w="9525">
            <a:noFill/>
            <a:miter lim="800000"/>
            <a:headEnd/>
            <a:tailEnd/>
          </a:ln>
        </p:spPr>
        <p:txBody>
          <a:bodyPr wrap="none">
            <a:spAutoFit/>
          </a:bodyPr>
          <a:lstStyle/>
          <a:p>
            <a:r>
              <a:rPr lang="ru-RU" sz="1600" dirty="0" smtClean="0">
                <a:solidFill>
                  <a:srgbClr val="000000"/>
                </a:solidFill>
              </a:rPr>
              <a:t>10 204 128</a:t>
            </a:r>
            <a:endParaRPr lang="ru-RU" sz="1600" dirty="0">
              <a:solidFill>
                <a:srgbClr val="000000"/>
              </a:solidFill>
            </a:endParaRPr>
          </a:p>
        </p:txBody>
      </p:sp>
      <p:sp>
        <p:nvSpPr>
          <p:cNvPr id="1431574" name="TextBox 24"/>
          <p:cNvSpPr txBox="1">
            <a:spLocks noChangeArrowheads="1"/>
          </p:cNvSpPr>
          <p:nvPr/>
        </p:nvSpPr>
        <p:spPr bwMode="auto">
          <a:xfrm>
            <a:off x="4067175" y="1916113"/>
            <a:ext cx="1300356" cy="369332"/>
          </a:xfrm>
          <a:prstGeom prst="rect">
            <a:avLst/>
          </a:prstGeom>
          <a:noFill/>
          <a:ln w="9525">
            <a:noFill/>
            <a:miter lim="800000"/>
            <a:headEnd/>
            <a:tailEnd/>
          </a:ln>
        </p:spPr>
        <p:txBody>
          <a:bodyPr wrap="none">
            <a:spAutoFit/>
          </a:bodyPr>
          <a:lstStyle/>
          <a:p>
            <a:r>
              <a:rPr lang="ru-RU" sz="1600" dirty="0">
                <a:solidFill>
                  <a:srgbClr val="000000"/>
                </a:solidFill>
              </a:rPr>
              <a:t>15 </a:t>
            </a:r>
            <a:r>
              <a:rPr lang="ru-RU" sz="1600" dirty="0" smtClean="0">
                <a:solidFill>
                  <a:srgbClr val="000000"/>
                </a:solidFill>
              </a:rPr>
              <a:t>688 548</a:t>
            </a:r>
            <a:r>
              <a:rPr lang="ru-RU" dirty="0" smtClean="0">
                <a:solidFill>
                  <a:srgbClr val="000000"/>
                </a:solidFill>
              </a:rPr>
              <a:t>*</a:t>
            </a:r>
            <a:endParaRPr lang="ru-RU" dirty="0">
              <a:solidFill>
                <a:srgbClr val="000000"/>
              </a:solidFill>
            </a:endParaRPr>
          </a:p>
        </p:txBody>
      </p:sp>
      <p:sp>
        <p:nvSpPr>
          <p:cNvPr id="1431575" name="TextBox 25"/>
          <p:cNvSpPr txBox="1">
            <a:spLocks noChangeArrowheads="1"/>
          </p:cNvSpPr>
          <p:nvPr/>
        </p:nvSpPr>
        <p:spPr bwMode="auto">
          <a:xfrm>
            <a:off x="5364163" y="1844675"/>
            <a:ext cx="1300356" cy="369332"/>
          </a:xfrm>
          <a:prstGeom prst="rect">
            <a:avLst/>
          </a:prstGeom>
          <a:noFill/>
          <a:ln w="9525">
            <a:noFill/>
            <a:miter lim="800000"/>
            <a:headEnd/>
            <a:tailEnd/>
          </a:ln>
        </p:spPr>
        <p:txBody>
          <a:bodyPr wrap="none">
            <a:spAutoFit/>
          </a:bodyPr>
          <a:lstStyle/>
          <a:p>
            <a:r>
              <a:rPr lang="ru-RU" sz="1600" dirty="0">
                <a:solidFill>
                  <a:srgbClr val="000000"/>
                </a:solidFill>
              </a:rPr>
              <a:t>15 </a:t>
            </a:r>
            <a:r>
              <a:rPr lang="ru-RU" sz="1600" dirty="0" smtClean="0">
                <a:solidFill>
                  <a:srgbClr val="000000"/>
                </a:solidFill>
              </a:rPr>
              <a:t>686 136</a:t>
            </a:r>
            <a:r>
              <a:rPr lang="ru-RU" dirty="0" smtClean="0">
                <a:solidFill>
                  <a:srgbClr val="000000"/>
                </a:solidFill>
              </a:rPr>
              <a:t>*</a:t>
            </a:r>
            <a:endParaRPr lang="ru-RU" dirty="0">
              <a:solidFill>
                <a:srgbClr val="000000"/>
              </a:solidFill>
            </a:endParaRPr>
          </a:p>
        </p:txBody>
      </p:sp>
      <p:sp>
        <p:nvSpPr>
          <p:cNvPr id="1431576" name="TextBox 26"/>
          <p:cNvSpPr txBox="1">
            <a:spLocks noChangeArrowheads="1"/>
          </p:cNvSpPr>
          <p:nvPr/>
        </p:nvSpPr>
        <p:spPr bwMode="auto">
          <a:xfrm>
            <a:off x="6804025" y="1773238"/>
            <a:ext cx="1300356" cy="369332"/>
          </a:xfrm>
          <a:prstGeom prst="rect">
            <a:avLst/>
          </a:prstGeom>
          <a:noFill/>
          <a:ln w="9525">
            <a:noFill/>
            <a:miter lim="800000"/>
            <a:headEnd/>
            <a:tailEnd/>
          </a:ln>
        </p:spPr>
        <p:txBody>
          <a:bodyPr wrap="none">
            <a:spAutoFit/>
          </a:bodyPr>
          <a:lstStyle/>
          <a:p>
            <a:r>
              <a:rPr lang="ru-RU" sz="1600" dirty="0" smtClean="0">
                <a:solidFill>
                  <a:srgbClr val="000000"/>
                </a:solidFill>
              </a:rPr>
              <a:t>16 013 139</a:t>
            </a:r>
            <a:r>
              <a:rPr lang="ru-RU" dirty="0" smtClean="0">
                <a:solidFill>
                  <a:srgbClr val="000000"/>
                </a:solidFill>
              </a:rPr>
              <a:t>*</a:t>
            </a:r>
            <a:endParaRPr lang="ru-RU" dirty="0">
              <a:solidFill>
                <a:srgbClr val="000000"/>
              </a:solidFill>
            </a:endParaRPr>
          </a:p>
        </p:txBody>
      </p:sp>
      <p:sp>
        <p:nvSpPr>
          <p:cNvPr id="1431577" name="TextBox 27"/>
          <p:cNvSpPr txBox="1">
            <a:spLocks noChangeArrowheads="1"/>
          </p:cNvSpPr>
          <p:nvPr/>
        </p:nvSpPr>
        <p:spPr bwMode="auto">
          <a:xfrm>
            <a:off x="7308850" y="1268413"/>
            <a:ext cx="1528763" cy="369887"/>
          </a:xfrm>
          <a:prstGeom prst="rect">
            <a:avLst/>
          </a:prstGeom>
          <a:noFill/>
          <a:ln w="9525">
            <a:noFill/>
            <a:miter lim="800000"/>
            <a:headEnd/>
            <a:tailEnd/>
          </a:ln>
        </p:spPr>
        <p:txBody>
          <a:bodyPr wrap="none">
            <a:spAutoFit/>
          </a:bodyPr>
          <a:lstStyle/>
          <a:p>
            <a:r>
              <a:rPr lang="ru-RU" i="1">
                <a:solidFill>
                  <a:srgbClr val="000000"/>
                </a:solidFill>
                <a:latin typeface="Times New Roman" pitchFamily="18" charset="0"/>
                <a:cs typeface="Times New Roman" pitchFamily="18" charset="0"/>
              </a:rPr>
              <a:t>(тыс. рублей)</a:t>
            </a:r>
          </a:p>
        </p:txBody>
      </p:sp>
      <p:sp>
        <p:nvSpPr>
          <p:cNvPr id="1431578" name="TextBox 28"/>
          <p:cNvSpPr txBox="1">
            <a:spLocks noChangeArrowheads="1"/>
          </p:cNvSpPr>
          <p:nvPr/>
        </p:nvSpPr>
        <p:spPr bwMode="auto">
          <a:xfrm>
            <a:off x="468313" y="6149975"/>
            <a:ext cx="8567737" cy="708025"/>
          </a:xfrm>
          <a:prstGeom prst="rect">
            <a:avLst/>
          </a:prstGeom>
          <a:noFill/>
          <a:ln w="9525">
            <a:noFill/>
            <a:miter lim="800000"/>
            <a:headEnd/>
            <a:tailEnd/>
          </a:ln>
        </p:spPr>
        <p:txBody>
          <a:bodyPr>
            <a:spAutoFit/>
          </a:bodyPr>
          <a:lstStyle/>
          <a:p>
            <a:r>
              <a:rPr lang="ru-RU" dirty="0"/>
              <a:t>*</a:t>
            </a:r>
            <a:r>
              <a:rPr lang="ru-RU" sz="1100" dirty="0">
                <a:latin typeface="Times New Roman" pitchFamily="18" charset="0"/>
                <a:cs typeface="Times New Roman" pitchFamily="18" charset="0"/>
              </a:rPr>
              <a:t>Согласно письму Министерства финансов Российской Федерации от 14 сентября 2016 года № 02-05-11/536691 на 2017 год и на плановый период 2018 и 2019 годов предусмотрено выделение отдельного элемента вида расходов 324 «Страховые взносы на обязательное медицинское страхование неработающего населения» в сумме 5 151 833 рубля. </a:t>
            </a:r>
          </a:p>
        </p:txBody>
      </p:sp>
      <p:sp>
        <p:nvSpPr>
          <p:cNvPr id="24" name="TextBox 23"/>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53</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нутый угол 2"/>
          <p:cNvSpPr/>
          <p:nvPr/>
        </p:nvSpPr>
        <p:spPr>
          <a:xfrm>
            <a:off x="468313" y="404813"/>
            <a:ext cx="8280400" cy="6192837"/>
          </a:xfrm>
          <a:prstGeom prst="foldedCorner">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
        <p:nvSpPr>
          <p:cNvPr id="5" name="Прямоугольник 4"/>
          <p:cNvSpPr/>
          <p:nvPr/>
        </p:nvSpPr>
        <p:spPr>
          <a:xfrm>
            <a:off x="1475656" y="1556792"/>
            <a:ext cx="6231834" cy="2585323"/>
          </a:xfrm>
          <a:prstGeom prst="rect">
            <a:avLst/>
          </a:prstGeom>
          <a:noFill/>
        </p:spPr>
        <p:txBody>
          <a:bodyPr>
            <a:spAutoFit/>
          </a:bodyPr>
          <a:lstStyle/>
          <a:p>
            <a:pPr algn="ctr">
              <a:defRPr/>
            </a:pPr>
            <a:r>
              <a:rPr lang="ru-RU" sz="5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Стимулирование экономического развития региона</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41000"/>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1757188" name="Диаграмма 7"/>
          <p:cNvGraphicFramePr>
            <a:graphicFrameLocks/>
          </p:cNvGraphicFramePr>
          <p:nvPr/>
        </p:nvGraphicFramePr>
        <p:xfrm>
          <a:off x="322262" y="764704"/>
          <a:ext cx="8821738" cy="5805487"/>
        </p:xfrm>
        <a:graphic>
          <a:graphicData uri="http://schemas.openxmlformats.org/presentationml/2006/ole">
            <mc:AlternateContent xmlns:mc="http://schemas.openxmlformats.org/markup-compatibility/2006">
              <mc:Choice xmlns:v="urn:schemas-microsoft-com:vml" Requires="v">
                <p:oleObj spid="_x0000_s1757191" name="Worksheet" r:id="rId5" imgW="8820259" imgH="5810186" progId="Excel.Sheet.8">
                  <p:embed/>
                </p:oleObj>
              </mc:Choice>
              <mc:Fallback>
                <p:oleObj name="Worksheet" r:id="rId5" imgW="8820259" imgH="5810186" progId="Excel.Sheet.8">
                  <p:embed/>
                  <p:pic>
                    <p:nvPicPr>
                      <p:cNvPr id="0" name="Диаграмма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2" y="764704"/>
                        <a:ext cx="8821738" cy="5805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Прямоугольник 8"/>
          <p:cNvSpPr/>
          <p:nvPr/>
        </p:nvSpPr>
        <p:spPr>
          <a:xfrm>
            <a:off x="0" y="0"/>
            <a:ext cx="9144000" cy="708025"/>
          </a:xfrm>
          <a:prstGeom prst="rect">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2000" b="1" dirty="0">
                <a:solidFill>
                  <a:prstClr val="black"/>
                </a:solidFill>
                <a:latin typeface="Times New Roman" pitchFamily="18" charset="0"/>
                <a:cs typeface="Times New Roman" pitchFamily="18" charset="0"/>
              </a:rPr>
              <a:t>Финансирование агропромышленного комплекса области  </a:t>
            </a:r>
          </a:p>
          <a:p>
            <a:pPr algn="ctr" fontAlgn="auto">
              <a:spcBef>
                <a:spcPts val="0"/>
              </a:spcBef>
              <a:spcAft>
                <a:spcPts val="0"/>
              </a:spcAft>
              <a:defRPr/>
            </a:pPr>
            <a:r>
              <a:rPr lang="ru-RU" sz="2000" b="1" dirty="0">
                <a:solidFill>
                  <a:prstClr val="black"/>
                </a:solidFill>
                <a:latin typeface="Times New Roman" pitchFamily="18" charset="0"/>
                <a:cs typeface="Times New Roman" pitchFamily="18" charset="0"/>
              </a:rPr>
              <a:t>в 2015 - 2019 годах</a:t>
            </a:r>
          </a:p>
        </p:txBody>
      </p:sp>
      <p:pic>
        <p:nvPicPr>
          <p:cNvPr id="7" name="Рисунок 6" descr="Рисунок1.png"/>
          <p:cNvPicPr>
            <a:picLocks noChangeAspect="1"/>
          </p:cNvPicPr>
          <p:nvPr/>
        </p:nvPicPr>
        <p:blipFill>
          <a:blip r:embed="rId7"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1757189" name="TextBox 9"/>
          <p:cNvSpPr txBox="1">
            <a:spLocks noChangeArrowheads="1"/>
          </p:cNvSpPr>
          <p:nvPr/>
        </p:nvSpPr>
        <p:spPr bwMode="auto">
          <a:xfrm rot="-5400000">
            <a:off x="-512762" y="2560638"/>
            <a:ext cx="1511300" cy="368300"/>
          </a:xfrm>
          <a:prstGeom prst="rect">
            <a:avLst/>
          </a:prstGeom>
          <a:noFill/>
          <a:ln w="9525">
            <a:noFill/>
            <a:miter lim="800000"/>
            <a:headEnd/>
            <a:tailEnd/>
          </a:ln>
        </p:spPr>
        <p:txBody>
          <a:bodyPr>
            <a:spAutoFit/>
          </a:bodyPr>
          <a:lstStyle/>
          <a:p>
            <a:r>
              <a:rPr lang="ru-RU" b="1" i="1">
                <a:solidFill>
                  <a:srgbClr val="000000"/>
                </a:solidFill>
                <a:latin typeface="Calibri" pitchFamily="34" charset="0"/>
              </a:rPr>
              <a:t>Млрд. руб</a:t>
            </a:r>
            <a:r>
              <a:rPr lang="ru-RU" i="1">
                <a:solidFill>
                  <a:srgbClr val="000000"/>
                </a:solidFill>
                <a:latin typeface="Calibri" pitchFamily="34" charset="0"/>
              </a:rPr>
              <a:t>.</a:t>
            </a:r>
          </a:p>
        </p:txBody>
      </p:sp>
      <p:pic>
        <p:nvPicPr>
          <p:cNvPr id="11" name="Picture 7"/>
          <p:cNvPicPr>
            <a:picLocks noChangeAspect="1" noChangeArrowheads="1"/>
          </p:cNvPicPr>
          <p:nvPr/>
        </p:nvPicPr>
        <p:blipFill>
          <a:blip r:embed="rId8" cstate="print">
            <a:extLst/>
          </a:blip>
          <a:srcRect/>
          <a:stretch>
            <a:fillRect/>
          </a:stretch>
        </p:blipFill>
        <p:spPr bwMode="auto">
          <a:xfrm>
            <a:off x="7812360" y="764704"/>
            <a:ext cx="917806" cy="978100"/>
          </a:xfrm>
          <a:prstGeom prst="ellipse">
            <a:avLst/>
          </a:prstGeom>
          <a:ln>
            <a:noFill/>
          </a:ln>
          <a:effectLst>
            <a:softEdge rad="112500"/>
          </a:effectLst>
          <a:extLst/>
        </p:spPr>
      </p:pic>
      <p:sp>
        <p:nvSpPr>
          <p:cNvPr id="8" name="TextBox 7"/>
          <p:cNvSpPr txBox="1"/>
          <p:nvPr/>
        </p:nvSpPr>
        <p:spPr>
          <a:xfrm>
            <a:off x="8676456" y="6519446"/>
            <a:ext cx="467544"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55</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29000"/>
            <a:lum/>
          </a:blip>
          <a:srcRect/>
          <a:stretch>
            <a:fillRect l="-9000" r="-9000"/>
          </a:stretch>
        </a:blipFill>
        <a:effectLst/>
      </p:bgPr>
    </p:bg>
    <p:spTree>
      <p:nvGrpSpPr>
        <p:cNvPr id="1" name=""/>
        <p:cNvGrpSpPr/>
        <p:nvPr/>
      </p:nvGrpSpPr>
      <p:grpSpPr>
        <a:xfrm>
          <a:off x="0" y="0"/>
          <a:ext cx="0" cy="0"/>
          <a:chOff x="0" y="0"/>
          <a:chExt cx="0" cy="0"/>
        </a:xfrm>
      </p:grpSpPr>
      <p:pic>
        <p:nvPicPr>
          <p:cNvPr id="2061" name="Picture 13" descr="C:\Users\404B\Desktop\napravleniya.gif"/>
          <p:cNvPicPr>
            <a:picLocks noChangeAspect="1" noChangeArrowheads="1"/>
          </p:cNvPicPr>
          <p:nvPr/>
        </p:nvPicPr>
        <p:blipFill>
          <a:blip r:embed="rId5" cstate="print"/>
          <a:srcRect/>
          <a:stretch>
            <a:fillRect/>
          </a:stretch>
        </p:blipFill>
        <p:spPr bwMode="auto">
          <a:xfrm>
            <a:off x="147638" y="1249363"/>
            <a:ext cx="2592387" cy="1978025"/>
          </a:xfrm>
          <a:prstGeom prst="rect">
            <a:avLst/>
          </a:prstGeom>
          <a:ln>
            <a:noFill/>
          </a:ln>
          <a:effectLst>
            <a:outerShdw blurRad="292100" dist="139700" dir="2700000" algn="tl" rotWithShape="0">
              <a:srgbClr val="333333">
                <a:alpha val="65000"/>
              </a:srgbClr>
            </a:outerShdw>
          </a:effectLst>
          <a:extLst/>
        </p:spPr>
      </p:pic>
      <p:sp>
        <p:nvSpPr>
          <p:cNvPr id="9" name="Прямоугольник 8"/>
          <p:cNvSpPr/>
          <p:nvPr/>
        </p:nvSpPr>
        <p:spPr>
          <a:xfrm>
            <a:off x="0" y="0"/>
            <a:ext cx="9144000" cy="1016000"/>
          </a:xfrm>
          <a:prstGeom prst="rect">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ru-RU" sz="2000" b="1" i="1" dirty="0">
                <a:solidFill>
                  <a:prstClr val="black"/>
                </a:solidFill>
                <a:latin typeface="Times New Roman" pitchFamily="18" charset="0"/>
                <a:cs typeface="Times New Roman" pitchFamily="18" charset="0"/>
              </a:rPr>
              <a:t>                    </a:t>
            </a:r>
            <a:r>
              <a:rPr lang="ru-RU" sz="2000" b="1" dirty="0">
                <a:solidFill>
                  <a:prstClr val="black"/>
                </a:solidFill>
                <a:latin typeface="Times New Roman" pitchFamily="18" charset="0"/>
                <a:cs typeface="Times New Roman" pitchFamily="18" charset="0"/>
              </a:rPr>
              <a:t>Расходы федерального бюджета на </a:t>
            </a:r>
          </a:p>
          <a:p>
            <a:pPr algn="ctr" fontAlgn="auto">
              <a:spcBef>
                <a:spcPts val="0"/>
              </a:spcBef>
              <a:spcAft>
                <a:spcPts val="0"/>
              </a:spcAft>
              <a:defRPr/>
            </a:pPr>
            <a:r>
              <a:rPr lang="ru-RU" sz="2000" b="1" dirty="0">
                <a:solidFill>
                  <a:prstClr val="black"/>
                </a:solidFill>
                <a:latin typeface="Times New Roman" pitchFamily="18" charset="0"/>
                <a:cs typeface="Times New Roman" pitchFamily="18" charset="0"/>
              </a:rPr>
              <a:t>                      1 вложенный рубль областного бюджета </a:t>
            </a:r>
          </a:p>
          <a:p>
            <a:pPr algn="ctr" fontAlgn="auto">
              <a:spcBef>
                <a:spcPts val="0"/>
              </a:spcBef>
              <a:spcAft>
                <a:spcPts val="0"/>
              </a:spcAft>
              <a:defRPr/>
            </a:pPr>
            <a:r>
              <a:rPr lang="ru-RU" sz="2000" b="1" dirty="0">
                <a:solidFill>
                  <a:prstClr val="black"/>
                </a:solidFill>
                <a:latin typeface="Times New Roman" pitchFamily="18" charset="0"/>
                <a:cs typeface="Times New Roman" pitchFamily="18" charset="0"/>
              </a:rPr>
              <a:t>                        в агропромышленном комплексе области в 2015-2019 годах</a:t>
            </a:r>
          </a:p>
        </p:txBody>
      </p:sp>
      <p:graphicFrame>
        <p:nvGraphicFramePr>
          <p:cNvPr id="1759236" name="Диаграмма 12"/>
          <p:cNvGraphicFramePr>
            <a:graphicFrameLocks/>
          </p:cNvGraphicFramePr>
          <p:nvPr/>
        </p:nvGraphicFramePr>
        <p:xfrm>
          <a:off x="1065213" y="2586038"/>
          <a:ext cx="6659562" cy="4324350"/>
        </p:xfrm>
        <a:graphic>
          <a:graphicData uri="http://schemas.openxmlformats.org/presentationml/2006/ole">
            <mc:AlternateContent xmlns:mc="http://schemas.openxmlformats.org/markup-compatibility/2006">
              <mc:Choice xmlns:v="urn:schemas-microsoft-com:vml" Requires="v">
                <p:oleObj spid="_x0000_s1759239" name="Worksheet" r:id="rId6" imgW="6657965" imgH="4324324" progId="Excel.Sheet.8">
                  <p:embed/>
                </p:oleObj>
              </mc:Choice>
              <mc:Fallback>
                <p:oleObj name="Worksheet" r:id="rId6" imgW="6657965" imgH="4324324" progId="Excel.Sheet.8">
                  <p:embed/>
                  <p:pic>
                    <p:nvPicPr>
                      <p:cNvPr id="0" name="Диаграмма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2586038"/>
                        <a:ext cx="6659562" cy="432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6" name="Picture 2"/>
          <p:cNvPicPr>
            <a:picLocks noChangeAspect="1" noChangeArrowheads="1"/>
          </p:cNvPicPr>
          <p:nvPr/>
        </p:nvPicPr>
        <p:blipFill>
          <a:blip r:embed="rId8" cstate="print">
            <a:extLst/>
          </a:blip>
          <a:srcRect/>
          <a:stretch>
            <a:fillRect/>
          </a:stretch>
        </p:blipFill>
        <p:spPr bwMode="auto">
          <a:xfrm>
            <a:off x="6084169" y="1132237"/>
            <a:ext cx="1656183" cy="1174024"/>
          </a:xfrm>
          <a:prstGeom prst="ellipse">
            <a:avLst/>
          </a:prstGeom>
          <a:ln>
            <a:noFill/>
          </a:ln>
          <a:effectLst>
            <a:softEdge rad="112500"/>
          </a:effectLst>
          <a:extLst/>
        </p:spPr>
      </p:pic>
      <p:pic>
        <p:nvPicPr>
          <p:cNvPr id="1028" name="Picture 4"/>
          <p:cNvPicPr>
            <a:picLocks noChangeAspect="1" noChangeArrowheads="1"/>
          </p:cNvPicPr>
          <p:nvPr/>
        </p:nvPicPr>
        <p:blipFill>
          <a:blip r:embed="rId9" cstate="print">
            <a:extLst/>
          </a:blip>
          <a:srcRect/>
          <a:stretch>
            <a:fillRect/>
          </a:stretch>
        </p:blipFill>
        <p:spPr bwMode="auto">
          <a:xfrm>
            <a:off x="7524330" y="2060848"/>
            <a:ext cx="1758478" cy="1218201"/>
          </a:xfrm>
          <a:prstGeom prst="ellipse">
            <a:avLst/>
          </a:prstGeom>
          <a:ln>
            <a:noFill/>
          </a:ln>
          <a:effectLst>
            <a:softEdge rad="112500"/>
          </a:effectLst>
          <a:extLst/>
        </p:spPr>
      </p:pic>
      <p:pic>
        <p:nvPicPr>
          <p:cNvPr id="1029" name="Picture 5"/>
          <p:cNvPicPr>
            <a:picLocks noChangeAspect="1" noChangeArrowheads="1"/>
          </p:cNvPicPr>
          <p:nvPr/>
        </p:nvPicPr>
        <p:blipFill>
          <a:blip r:embed="rId10" cstate="print">
            <a:extLst/>
          </a:blip>
          <a:srcRect/>
          <a:stretch>
            <a:fillRect/>
          </a:stretch>
        </p:blipFill>
        <p:spPr bwMode="auto">
          <a:xfrm>
            <a:off x="7596336" y="1138190"/>
            <a:ext cx="1547664" cy="1093029"/>
          </a:xfrm>
          <a:prstGeom prst="ellipse">
            <a:avLst/>
          </a:prstGeom>
          <a:ln>
            <a:noFill/>
          </a:ln>
          <a:effectLst>
            <a:softEdge rad="112500"/>
          </a:effectLst>
          <a:extLst/>
        </p:spPr>
      </p:pic>
      <p:pic>
        <p:nvPicPr>
          <p:cNvPr id="1030" name="Picture 6"/>
          <p:cNvPicPr>
            <a:picLocks noChangeAspect="1" noChangeArrowheads="1"/>
          </p:cNvPicPr>
          <p:nvPr/>
        </p:nvPicPr>
        <p:blipFill>
          <a:blip r:embed="rId11" cstate="print">
            <a:extLst/>
          </a:blip>
          <a:srcRect/>
          <a:stretch>
            <a:fillRect/>
          </a:stretch>
        </p:blipFill>
        <p:spPr bwMode="auto">
          <a:xfrm>
            <a:off x="5898311" y="1988840"/>
            <a:ext cx="1812117" cy="1224136"/>
          </a:xfrm>
          <a:prstGeom prst="ellipse">
            <a:avLst/>
          </a:prstGeom>
          <a:ln>
            <a:noFill/>
          </a:ln>
          <a:effectLst>
            <a:softEdge rad="112500"/>
          </a:effectLst>
          <a:extLst/>
        </p:spPr>
      </p:pic>
      <p:pic>
        <p:nvPicPr>
          <p:cNvPr id="2050" name="Picture 2"/>
          <p:cNvPicPr>
            <a:picLocks noChangeAspect="1" noChangeArrowheads="1"/>
          </p:cNvPicPr>
          <p:nvPr/>
        </p:nvPicPr>
        <p:blipFill>
          <a:blip r:embed="rId12" cstate="print">
            <a:extLst/>
          </a:blip>
          <a:srcRect/>
          <a:stretch>
            <a:fillRect/>
          </a:stretch>
        </p:blipFill>
        <p:spPr bwMode="auto">
          <a:xfrm>
            <a:off x="6820345" y="1628804"/>
            <a:ext cx="1557896" cy="1025615"/>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11" name="Рисунок 10" descr="Рисунок1.png"/>
          <p:cNvPicPr>
            <a:picLocks noChangeAspect="1"/>
          </p:cNvPicPr>
          <p:nvPr/>
        </p:nvPicPr>
        <p:blipFill>
          <a:blip r:embed="rId13"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12" name="TextBox 11"/>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56</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pic>
        <p:nvPicPr>
          <p:cNvPr id="1761282" name="Picture 5" descr="inzhiniring"/>
          <p:cNvPicPr>
            <a:picLocks noChangeAspect="1" noChangeArrowheads="1"/>
          </p:cNvPicPr>
          <p:nvPr/>
        </p:nvPicPr>
        <p:blipFill>
          <a:blip r:embed="rId2" cstate="print">
            <a:lum bright="36000" contrast="-52000"/>
          </a:blip>
          <a:srcRect/>
          <a:stretch>
            <a:fillRect/>
          </a:stretch>
        </p:blipFill>
        <p:spPr bwMode="auto">
          <a:xfrm>
            <a:off x="0" y="-100013"/>
            <a:ext cx="9144000" cy="6958013"/>
          </a:xfrm>
          <a:prstGeom prst="rect">
            <a:avLst/>
          </a:prstGeom>
          <a:solidFill>
            <a:schemeClr val="accent2">
              <a:alpha val="0"/>
            </a:schemeClr>
          </a:solidFill>
          <a:ln w="9525">
            <a:noFill/>
            <a:miter lim="800000"/>
            <a:headEnd/>
            <a:tailEnd/>
          </a:ln>
        </p:spPr>
      </p:pic>
      <p:sp>
        <p:nvSpPr>
          <p:cNvPr id="1761283" name="Rectangle 6"/>
          <p:cNvSpPr>
            <a:spLocks noChangeArrowheads="1"/>
          </p:cNvSpPr>
          <p:nvPr/>
        </p:nvSpPr>
        <p:spPr bwMode="auto">
          <a:xfrm>
            <a:off x="0" y="-26988"/>
            <a:ext cx="9144000" cy="1079501"/>
          </a:xfrm>
          <a:prstGeom prst="rect">
            <a:avLst/>
          </a:prstGeom>
          <a:gradFill rotWithShape="0">
            <a:gsLst>
              <a:gs pos="0">
                <a:srgbClr val="8488C4"/>
              </a:gs>
              <a:gs pos="53000">
                <a:srgbClr val="D4DEFF"/>
              </a:gs>
              <a:gs pos="83000">
                <a:srgbClr val="D4DEFF"/>
              </a:gs>
              <a:gs pos="100000">
                <a:srgbClr val="96AB94"/>
              </a:gs>
            </a:gsLst>
            <a:lin ang="5400000"/>
          </a:gradFill>
          <a:ln w="9525">
            <a:noFill/>
            <a:miter lim="800000"/>
            <a:headEnd/>
            <a:tailEnd/>
          </a:ln>
        </p:spPr>
        <p:txBody>
          <a:bodyPr anchor="ctr"/>
          <a:lstStyle/>
          <a:p>
            <a:pPr algn="ctr"/>
            <a:r>
              <a:rPr lang="ru-RU" b="1">
                <a:solidFill>
                  <a:srgbClr val="660033"/>
                </a:solidFill>
                <a:latin typeface="Times New Roman" pitchFamily="18" charset="0"/>
              </a:rPr>
              <a:t>           </a:t>
            </a:r>
            <a:r>
              <a:rPr lang="ru-RU" sz="1600" b="1">
                <a:solidFill>
                  <a:srgbClr val="660033"/>
                </a:solidFill>
                <a:latin typeface="Times New Roman" pitchFamily="18" charset="0"/>
              </a:rPr>
              <a:t>РАСХОДЫ БЮДЖЕТА    </a:t>
            </a:r>
          </a:p>
          <a:p>
            <a:pPr algn="ctr"/>
            <a:r>
              <a:rPr lang="ru-RU" sz="1600" b="1">
                <a:solidFill>
                  <a:srgbClr val="660033"/>
                </a:solidFill>
                <a:latin typeface="Times New Roman" pitchFamily="18" charset="0"/>
              </a:rPr>
              <a:t>                      НА КАПИТАЛЬНЫЕ ВЛОЖЕНИЯ ЗА 2016 ГОД </a:t>
            </a:r>
          </a:p>
          <a:p>
            <a:pPr algn="ctr"/>
            <a:r>
              <a:rPr lang="ru-RU" sz="1600" b="1">
                <a:solidFill>
                  <a:srgbClr val="660033"/>
                </a:solidFill>
                <a:latin typeface="Times New Roman" pitchFamily="18" charset="0"/>
              </a:rPr>
              <a:t>          И НА ПЛАНОВЫЙ ПЕРИОД  2017-2019 ГОДОВ </a:t>
            </a:r>
          </a:p>
          <a:p>
            <a:pPr algn="ctr"/>
            <a:r>
              <a:rPr lang="ru-RU" sz="1600" b="1">
                <a:solidFill>
                  <a:srgbClr val="660033"/>
                </a:solidFill>
                <a:latin typeface="Times New Roman" pitchFamily="18" charset="0"/>
              </a:rPr>
              <a:t>(ПО ДАННЫМ ГЛАВНЫХ РАСПОРЯДИТЕЛЕЙ БЮДЖЕТНЫХ СРЕДСТВ )</a:t>
            </a:r>
          </a:p>
        </p:txBody>
      </p:sp>
      <p:pic>
        <p:nvPicPr>
          <p:cNvPr id="6" name="Рисунок 5" descr="Рисунок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graphicFrame>
        <p:nvGraphicFramePr>
          <p:cNvPr id="10" name="Group 814"/>
          <p:cNvGraphicFramePr>
            <a:graphicFrameLocks/>
          </p:cNvGraphicFramePr>
          <p:nvPr/>
        </p:nvGraphicFramePr>
        <p:xfrm>
          <a:off x="323850" y="1268413"/>
          <a:ext cx="8640958" cy="4557234"/>
        </p:xfrm>
        <a:graphic>
          <a:graphicData uri="http://schemas.openxmlformats.org/drawingml/2006/table">
            <a:tbl>
              <a:tblPr/>
              <a:tblGrid>
                <a:gridCol w="442876"/>
                <a:gridCol w="2142737"/>
                <a:gridCol w="1107189"/>
                <a:gridCol w="1033918"/>
                <a:gridCol w="1033919"/>
                <a:gridCol w="960650"/>
                <a:gridCol w="675066"/>
                <a:gridCol w="659080"/>
                <a:gridCol w="585523"/>
              </a:tblGrid>
              <a:tr h="140204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a:t>
                      </a:r>
                      <a:r>
                        <a:rPr kumimoji="0" lang="ru-RU" sz="12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п</a:t>
                      </a: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t>
                      </a:r>
                      <a:r>
                        <a:rPr kumimoji="0" lang="ru-RU" sz="12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Наименование</a:t>
                      </a:r>
                      <a:endPar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Ожидаемое исполнение 2016 год, </a:t>
                      </a:r>
                      <a:r>
                        <a:rPr kumimoji="0" lang="ru-RU" sz="12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млн</a:t>
                      </a: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рублей</a:t>
                      </a:r>
                      <a:endPar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Утверждено на 2017  год, </a:t>
                      </a:r>
                      <a:r>
                        <a:rPr kumimoji="0" lang="ru-RU" sz="12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млн</a:t>
                      </a: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рублей</a:t>
                      </a:r>
                      <a:endPar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Утверждено на 2018  год, </a:t>
                      </a:r>
                      <a:r>
                        <a:rPr kumimoji="0" lang="ru-RU" sz="12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млн</a:t>
                      </a: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рублей</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Утверждено на 2019  год, </a:t>
                      </a:r>
                      <a:r>
                        <a:rPr kumimoji="0" lang="ru-RU" sz="12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млн</a:t>
                      </a: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рублей</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Темп роста 2017 к 2016,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Темп роста 2018 к 2017,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Темп роста 2019 к 2018, %</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8BD28">
                            <a:tint val="66000"/>
                            <a:satMod val="160000"/>
                          </a:srgbClr>
                        </a:gs>
                        <a:gs pos="50000">
                          <a:srgbClr val="F8BD28">
                            <a:tint val="44500"/>
                            <a:satMod val="160000"/>
                          </a:srgbClr>
                        </a:gs>
                        <a:gs pos="100000">
                          <a:srgbClr val="F8BD28">
                            <a:tint val="23500"/>
                            <a:satMod val="160000"/>
                          </a:srgbClr>
                        </a:gs>
                      </a:gsLst>
                      <a:lin ang="8100000" scaled="1"/>
                      <a:tileRect/>
                    </a:gradFill>
                  </a:tcPr>
                </a:tc>
              </a:tr>
              <a:tr h="61258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Всего капитальные вложения</a:t>
                      </a:r>
                      <a:endParaRPr kumimoji="0" lang="ru-RU" sz="14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2 790,1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2 540,0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3 216,0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2 151,3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91,0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126,6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66,9</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r>
              <a:tr h="21739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в т.ч.</a:t>
                      </a:r>
                      <a:endParaRPr kumimoji="0" lang="ru-RU" sz="11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9CAA7">
                            <a:shade val="30000"/>
                            <a:satMod val="115000"/>
                          </a:srgbClr>
                        </a:gs>
                        <a:gs pos="50000">
                          <a:srgbClr val="F9CAA7">
                            <a:shade val="67500"/>
                            <a:satMod val="115000"/>
                          </a:srgbClr>
                        </a:gs>
                        <a:gs pos="100000">
                          <a:srgbClr val="F9CAA7">
                            <a:shade val="100000"/>
                            <a:satMod val="115000"/>
                          </a:srgbClr>
                        </a:gs>
                      </a:gsLst>
                      <a:lin ang="8100000" scaled="1"/>
                      <a:tileRect/>
                    </a:gradFill>
                  </a:tcPr>
                </a:tc>
              </a:tr>
              <a:tr h="46351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a:t>
                      </a:r>
                      <a:endParaRPr kumimoji="0" lang="ru-RU" sz="14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софинансируемые</a:t>
                      </a:r>
                      <a:endPar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1175,3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2122,3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2864,0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1513,7</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180,6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134,9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52,9</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r>
              <a:tr h="32550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1.1.</a:t>
                      </a:r>
                      <a:endPar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областной бюджет</a:t>
                      </a:r>
                      <a:endPar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475,7</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713,9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850,9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565,3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150,1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119,2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66,4</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r>
              <a:tr h="32550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1.2.</a:t>
                      </a: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федеральный бюджет</a:t>
                      </a:r>
                      <a:endPar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699,6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1408,4</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2013,1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948,4</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201,3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142,9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47,1</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r>
              <a:tr h="46164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a:t>
                      </a:r>
                      <a:endParaRPr kumimoji="0" lang="ru-RU" sz="14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несофинансируемые</a:t>
                      </a:r>
                      <a:endPar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1614,8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417,7</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352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637,6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25,9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84,3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181,1</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r>
              <a:tr h="36445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2.1.</a:t>
                      </a:r>
                      <a:endPar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областной бюджет</a:t>
                      </a:r>
                      <a:endPar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1418,6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311,2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311,2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596,8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21,9</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100,0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191,8</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CAA7"/>
                    </a:solidFill>
                  </a:tcPr>
                </a:tc>
              </a:tr>
              <a:tr h="32550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2.2.</a:t>
                      </a:r>
                      <a:endPar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cs typeface="Times New Roman" pitchFamily="18" charset="0"/>
                        </a:rPr>
                        <a:t>федеральный бюджет</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196,2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106,5</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40,8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40,8</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54,3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38,3</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100,0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9CAA7"/>
                    </a:solidFill>
                  </a:tcPr>
                </a:tc>
              </a:tr>
            </a:tbl>
          </a:graphicData>
        </a:graphic>
      </p:graphicFrame>
      <p:sp>
        <p:nvSpPr>
          <p:cNvPr id="7" name="TextBox 6"/>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57</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77108"/>
          </a:xfrm>
          <a:prstGeom prst="rect">
            <a:avLst/>
          </a:prstGeom>
          <a:gradFill>
            <a:gsLst>
              <a:gs pos="0">
                <a:srgbClr val="8488C4"/>
              </a:gs>
              <a:gs pos="53000">
                <a:srgbClr val="D4DEFF"/>
              </a:gs>
              <a:gs pos="83000">
                <a:srgbClr val="D4DEFF"/>
              </a:gs>
              <a:gs pos="100000">
                <a:srgbClr val="96AB94"/>
              </a:gs>
            </a:gsLst>
            <a:lin ang="5400000" scaled="0"/>
          </a:gradFill>
          <a:ln>
            <a:noFill/>
          </a:ln>
          <a:effectLst>
            <a:glow rad="228600">
              <a:schemeClr val="accent1">
                <a:satMod val="175000"/>
                <a:alpha val="40000"/>
              </a:schemeClr>
            </a:glow>
            <a:reflection blurRad="6350" stA="50000" endA="275" endPos="40000" dist="101600" dir="5400000" sy="-100000" algn="bl" rotWithShape="0"/>
          </a:effectLst>
        </p:spPr>
        <p:txBody>
          <a:bodyPr wrap="square" lIns="91440" tIns="45720" rIns="91440" bIns="45720">
            <a:spAutoFit/>
          </a:bodyPr>
          <a:lstStyle/>
          <a:p>
            <a:pPr algn="ctr" fontAlgn="auto">
              <a:spcBef>
                <a:spcPts val="0"/>
              </a:spcBef>
              <a:spcAft>
                <a:spcPts val="0"/>
              </a:spcAft>
            </a:pPr>
            <a:r>
              <a:rPr lang="ru-RU" sz="3800" dirty="0" smtClean="0">
                <a:ln w="18415" cmpd="sng">
                  <a:noFill/>
                  <a:prstDash val="solid"/>
                </a:ln>
                <a:solidFill>
                  <a:prstClr val="black"/>
                </a:solidFill>
                <a:effectLst>
                  <a:outerShdw blurRad="63500" dir="3600000" algn="tl" rotWithShape="0">
                    <a:srgbClr val="000000">
                      <a:alpha val="70000"/>
                    </a:srgbClr>
                  </a:outerShdw>
                </a:effectLst>
                <a:latin typeface="Times New Roman" pitchFamily="18" charset="0"/>
                <a:cs typeface="Times New Roman" pitchFamily="18" charset="0"/>
              </a:rPr>
              <a:t>      Бюджет дорожного фонда, млн. руб</a:t>
            </a:r>
            <a:r>
              <a:rPr lang="ru-RU" sz="3800" dirty="0">
                <a:ln w="18415" cmpd="sng">
                  <a:noFill/>
                  <a:prstDash val="solid"/>
                </a:ln>
                <a:solidFill>
                  <a:prstClr val="black"/>
                </a:solidFill>
                <a:effectLst>
                  <a:outerShdw blurRad="63500" dir="3600000" algn="tl" rotWithShape="0">
                    <a:srgbClr val="000000">
                      <a:alpha val="70000"/>
                    </a:srgbClr>
                  </a:outerShdw>
                </a:effectLst>
                <a:latin typeface="Times New Roman" pitchFamily="18" charset="0"/>
                <a:cs typeface="Times New Roman" pitchFamily="18" charset="0"/>
              </a:rPr>
              <a:t>.</a:t>
            </a:r>
            <a:endParaRPr lang="ru-RU" sz="3800" dirty="0">
              <a:ln w="18415" cmpd="sng">
                <a:noFill/>
                <a:prstDash val="solid"/>
              </a:ln>
              <a:solidFill>
                <a:prstClr val="black"/>
              </a:solidFill>
              <a:effectLst>
                <a:outerShdw blurRad="63500" dir="3600000" algn="tl" rotWithShape="0">
                  <a:srgbClr val="000000">
                    <a:alpha val="70000"/>
                  </a:srgbClr>
                </a:outerShdw>
              </a:effectLst>
              <a:latin typeface="Calibri"/>
            </a:endParaRPr>
          </a:p>
        </p:txBody>
      </p:sp>
      <p:sp>
        <p:nvSpPr>
          <p:cNvPr id="8" name="Нижний колонтитул 7"/>
          <p:cNvSpPr>
            <a:spLocks noGrp="1"/>
          </p:cNvSpPr>
          <p:nvPr>
            <p:ph type="ftr" sz="quarter" idx="11"/>
          </p:nvPr>
        </p:nvSpPr>
        <p:spPr/>
        <p:txBody>
          <a:bodyPr/>
          <a:lstStyle/>
          <a:p>
            <a:r>
              <a:rPr lang="en-US" smtClean="0">
                <a:solidFill>
                  <a:prstClr val="black">
                    <a:tint val="75000"/>
                  </a:prstClr>
                </a:solidFill>
              </a:rPr>
              <a:t>O:\</a:t>
            </a:r>
            <a:r>
              <a:rPr lang="ru-RU" smtClean="0">
                <a:solidFill>
                  <a:prstClr val="black">
                    <a:tint val="75000"/>
                  </a:prstClr>
                </a:solidFill>
              </a:rPr>
              <a:t>Департамент_Финансов\Сотрудники\417\Бюджет 2017\СЛАЙДЫ</a:t>
            </a:r>
            <a:endParaRPr lang="ru-RU">
              <a:solidFill>
                <a:prstClr val="black">
                  <a:tint val="75000"/>
                </a:prstClr>
              </a:solidFill>
            </a:endParaRPr>
          </a:p>
        </p:txBody>
      </p:sp>
      <p:graphicFrame>
        <p:nvGraphicFramePr>
          <p:cNvPr id="10" name="Объект 3"/>
          <p:cNvGraphicFramePr>
            <a:graphicFrameLocks noGrp="1"/>
          </p:cNvGraphicFramePr>
          <p:nvPr>
            <p:ph idx="1"/>
            <p:extLst>
              <p:ext uri="{D42A27DB-BD31-4B8C-83A1-F6EECF244321}">
                <p14:modId xmlns:p14="http://schemas.microsoft.com/office/powerpoint/2010/main" val="726000878"/>
              </p:ext>
            </p:extLst>
          </p:nvPr>
        </p:nvGraphicFramePr>
        <p:xfrm>
          <a:off x="539552" y="964653"/>
          <a:ext cx="8424936" cy="4536504"/>
        </p:xfrm>
        <a:graphic>
          <a:graphicData uri="http://schemas.openxmlformats.org/drawingml/2006/table">
            <a:tbl>
              <a:tblPr>
                <a:tableStyleId>{69CF1AB2-1976-4502-BF36-3FF5EA218861}</a:tableStyleId>
              </a:tblPr>
              <a:tblGrid>
                <a:gridCol w="279046"/>
                <a:gridCol w="2817298"/>
                <a:gridCol w="858218"/>
                <a:gridCol w="777392"/>
                <a:gridCol w="867525"/>
                <a:gridCol w="867525"/>
                <a:gridCol w="946391"/>
                <a:gridCol w="1011541"/>
              </a:tblGrid>
              <a:tr h="380054">
                <a:tc>
                  <a:txBody>
                    <a:bodyPr/>
                    <a:lstStyle/>
                    <a:p>
                      <a:pPr algn="ctr" fontAlgn="ctr"/>
                      <a:r>
                        <a:rPr lang="ru-RU" sz="1200" b="1" u="none" strike="noStrike" dirty="0">
                          <a:solidFill>
                            <a:schemeClr val="bg1"/>
                          </a:solidFill>
                          <a:effectLst/>
                          <a:latin typeface="Times New Roman" panose="02020603050405020304" pitchFamily="18" charset="0"/>
                          <a:cs typeface="Times New Roman" panose="02020603050405020304" pitchFamily="18" charset="0"/>
                        </a:rPr>
                        <a:t>№ п/п</a:t>
                      </a:r>
                      <a:endParaRPr lang="ru-RU"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c>
                  <a:txBody>
                    <a:bodyPr/>
                    <a:lstStyle/>
                    <a:p>
                      <a:pPr algn="ctr" fontAlgn="ctr"/>
                      <a:r>
                        <a:rPr lang="ru-RU" sz="1600" b="1" u="none" strike="noStrike" dirty="0">
                          <a:solidFill>
                            <a:schemeClr val="bg1"/>
                          </a:solidFill>
                          <a:effectLst/>
                          <a:latin typeface="Times New Roman" panose="02020603050405020304" pitchFamily="18" charset="0"/>
                          <a:cs typeface="Times New Roman" panose="02020603050405020304" pitchFamily="18" charset="0"/>
                        </a:rPr>
                        <a:t>Наименование показателей</a:t>
                      </a:r>
                      <a:endParaRPr lang="ru-RU" sz="16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c>
                  <a:txBody>
                    <a:bodyPr/>
                    <a:lstStyle/>
                    <a:p>
                      <a:pPr algn="ctr" fontAlgn="ctr"/>
                      <a:r>
                        <a:rPr lang="ru-RU" sz="1200" b="1" u="none" strike="noStrike" dirty="0" smtClean="0">
                          <a:solidFill>
                            <a:schemeClr val="bg1"/>
                          </a:solidFill>
                          <a:effectLst/>
                          <a:latin typeface="Times New Roman" panose="02020603050405020304" pitchFamily="18" charset="0"/>
                          <a:cs typeface="Times New Roman" panose="02020603050405020304" pitchFamily="18" charset="0"/>
                        </a:rPr>
                        <a:t>Исполнено</a:t>
                      </a:r>
                      <a:r>
                        <a:rPr lang="ru-RU" sz="1200" b="1" u="none" strike="noStrike" baseline="0" dirty="0" smtClean="0">
                          <a:solidFill>
                            <a:schemeClr val="bg1"/>
                          </a:solidFill>
                          <a:effectLst/>
                          <a:latin typeface="Times New Roman" panose="02020603050405020304" pitchFamily="18" charset="0"/>
                          <a:cs typeface="Times New Roman" panose="02020603050405020304" pitchFamily="18" charset="0"/>
                        </a:rPr>
                        <a:t> за </a:t>
                      </a:r>
                      <a:r>
                        <a:rPr lang="ru-RU" sz="1200" b="1" u="none" strike="noStrike" dirty="0" smtClean="0">
                          <a:solidFill>
                            <a:schemeClr val="bg1"/>
                          </a:solidFill>
                          <a:effectLst/>
                          <a:latin typeface="Times New Roman" panose="02020603050405020304" pitchFamily="18" charset="0"/>
                          <a:cs typeface="Times New Roman" panose="02020603050405020304" pitchFamily="18" charset="0"/>
                        </a:rPr>
                        <a:t>2015 </a:t>
                      </a:r>
                      <a:r>
                        <a:rPr lang="ru-RU" sz="1200" b="1" u="none" strike="noStrike" dirty="0">
                          <a:solidFill>
                            <a:schemeClr val="bg1"/>
                          </a:solidFill>
                          <a:effectLst/>
                          <a:latin typeface="Times New Roman" panose="02020603050405020304" pitchFamily="18" charset="0"/>
                          <a:cs typeface="Times New Roman" panose="02020603050405020304" pitchFamily="18" charset="0"/>
                        </a:rPr>
                        <a:t>год</a:t>
                      </a:r>
                      <a:endParaRPr lang="ru-RU"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c>
                  <a:txBody>
                    <a:bodyPr/>
                    <a:lstStyle/>
                    <a:p>
                      <a:pPr algn="ctr" fontAlgn="ctr"/>
                      <a:r>
                        <a:rPr lang="ru-RU" sz="1200" b="1" u="none" strike="noStrike" dirty="0">
                          <a:solidFill>
                            <a:schemeClr val="bg1"/>
                          </a:solidFill>
                          <a:effectLst/>
                          <a:latin typeface="Times New Roman" panose="02020603050405020304" pitchFamily="18" charset="0"/>
                          <a:cs typeface="Times New Roman" panose="02020603050405020304" pitchFamily="18" charset="0"/>
                        </a:rPr>
                        <a:t>Оценка 2016 года</a:t>
                      </a:r>
                      <a:endParaRPr lang="ru-RU"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c>
                  <a:txBody>
                    <a:bodyPr/>
                    <a:lstStyle/>
                    <a:p>
                      <a:pPr algn="ctr" fontAlgn="ctr"/>
                      <a:r>
                        <a:rPr lang="ru-RU" sz="1200" b="1" u="none" strike="noStrike" dirty="0">
                          <a:solidFill>
                            <a:schemeClr val="bg1"/>
                          </a:solidFill>
                          <a:effectLst/>
                          <a:latin typeface="Times New Roman" panose="02020603050405020304" pitchFamily="18" charset="0"/>
                          <a:cs typeface="Times New Roman" panose="02020603050405020304" pitchFamily="18" charset="0"/>
                        </a:rPr>
                        <a:t>Прогноз на 2017 год</a:t>
                      </a:r>
                      <a:endParaRPr lang="ru-RU"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c>
                  <a:txBody>
                    <a:bodyPr/>
                    <a:lstStyle/>
                    <a:p>
                      <a:pPr algn="ctr" fontAlgn="ctr"/>
                      <a:r>
                        <a:rPr lang="ru-RU" sz="1200" b="1" u="none" strike="noStrike" dirty="0" smtClean="0">
                          <a:solidFill>
                            <a:schemeClr val="bg1"/>
                          </a:solidFill>
                          <a:effectLst/>
                          <a:latin typeface="Times New Roman" panose="02020603050405020304" pitchFamily="18" charset="0"/>
                          <a:cs typeface="Times New Roman" panose="02020603050405020304" pitchFamily="18" charset="0"/>
                        </a:rPr>
                        <a:t>Темпы роста, %</a:t>
                      </a:r>
                      <a:endParaRPr lang="ru-RU"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c>
                  <a:txBody>
                    <a:bodyPr/>
                    <a:lstStyle/>
                    <a:p>
                      <a:pPr algn="ctr" fontAlgn="ctr"/>
                      <a:r>
                        <a:rPr lang="ru-RU" sz="1200" b="1" u="none" strike="noStrike" dirty="0">
                          <a:solidFill>
                            <a:schemeClr val="bg1"/>
                          </a:solidFill>
                          <a:effectLst/>
                          <a:latin typeface="Times New Roman" panose="02020603050405020304" pitchFamily="18" charset="0"/>
                          <a:cs typeface="Times New Roman" panose="02020603050405020304" pitchFamily="18" charset="0"/>
                        </a:rPr>
                        <a:t>Прогноз на 2018 год</a:t>
                      </a:r>
                      <a:endParaRPr lang="ru-RU"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c>
                  <a:txBody>
                    <a:bodyPr/>
                    <a:lstStyle/>
                    <a:p>
                      <a:pPr algn="ctr" fontAlgn="ctr"/>
                      <a:r>
                        <a:rPr lang="ru-RU" sz="1200" b="1" u="none" strike="noStrike" dirty="0">
                          <a:solidFill>
                            <a:schemeClr val="bg1"/>
                          </a:solidFill>
                          <a:effectLst/>
                          <a:latin typeface="Times New Roman" panose="02020603050405020304" pitchFamily="18" charset="0"/>
                          <a:cs typeface="Times New Roman" panose="02020603050405020304" pitchFamily="18" charset="0"/>
                        </a:rPr>
                        <a:t>Прогноз на 2019 год</a:t>
                      </a:r>
                      <a:endParaRPr lang="ru-RU"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rgbClr val="5E7BAE"/>
                    </a:solidFill>
                  </a:tcPr>
                </a:tc>
              </a:tr>
              <a:tr h="226151">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6 (5/4*100</a:t>
                      </a:r>
                      <a:r>
                        <a:rPr lang="ru-RU" sz="1200" u="none" strike="noStrike" dirty="0">
                          <a:effectLst/>
                          <a:latin typeface="Times New Roman" panose="02020603050405020304" pitchFamily="18" charset="0"/>
                          <a:cs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r>
              <a:tr h="185883">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 </a:t>
                      </a:r>
                      <a:r>
                        <a:rPr lang="ru-RU" sz="1400" b="1" u="none" strike="noStrike" dirty="0" smtClean="0">
                          <a:effectLst/>
                          <a:latin typeface="Times New Roman" panose="02020603050405020304" pitchFamily="18" charset="0"/>
                          <a:cs typeface="Times New Roman" panose="02020603050405020304" pitchFamily="18" charset="0"/>
                        </a:rPr>
                        <a:t>1</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Доходы</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5 131</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7 834</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marL="0" algn="ctr" defTabSz="914400" rtl="0" eaLnBrk="1" fontAlgn="ctr" latinLnBrk="0" hangingPunct="1"/>
                      <a:r>
                        <a:rPr lang="ru-RU" sz="14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4 885</a:t>
                      </a:r>
                      <a:endParaRPr lang="ru-RU" sz="14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62</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i="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4 762</a:t>
                      </a:r>
                      <a:endParaRPr lang="ru-RU" sz="1400" b="1"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i="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5 160</a:t>
                      </a:r>
                      <a:endParaRPr lang="ru-RU" sz="1400" b="1"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r>
              <a:tr h="195629">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1.1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Акцизы на нефтепродукты</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2 797</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4 970</a:t>
                      </a: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3 486</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70</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3 431</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3 790</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r>
              <a:tr h="195629">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1.2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Транспортный налог</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1 573</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1 549</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1 287</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83</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1 326</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1 365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r>
              <a:tr h="956900">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1.3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Плата в счет возмещения вреда, причиняемого автодорогам транспортными средствами, осуществляющими перевозки тяжеловесных грузов</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3</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4</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 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125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r>
              <a:tr h="432048">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1.4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Межбюджетные трансферты из федерального бюджета</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758</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1 311</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107</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8</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a:t>
                      </a:r>
                      <a:r>
                        <a:rPr lang="ru-RU" sz="1300" u="none" strike="noStrike" dirty="0">
                          <a:effectLst/>
                          <a:latin typeface="Times New Roman" panose="02020603050405020304" pitchFamily="18" charset="0"/>
                          <a:cs typeface="Times New Roman" panose="02020603050405020304" pitchFamily="18" charset="0"/>
                        </a:rPr>
                        <a:t> </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B w="12700" cap="flat" cmpd="sng" algn="ctr">
                      <a:solidFill>
                        <a:schemeClr val="tx1">
                          <a:lumMod val="95000"/>
                          <a:lumOff val="5000"/>
                        </a:schemeClr>
                      </a:solidFill>
                      <a:prstDash val="solid"/>
                      <a:round/>
                      <a:headEnd type="none" w="med" len="med"/>
                      <a:tailEnd type="none" w="med" len="med"/>
                    </a:lnB>
                  </a:tcPr>
                </a:tc>
              </a:tr>
              <a:tr h="233138">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 </a:t>
                      </a:r>
                      <a:r>
                        <a:rPr lang="ru-RU" sz="1400" b="1" u="none" strike="noStrike" dirty="0" smtClean="0">
                          <a:effectLst/>
                          <a:latin typeface="Times New Roman" panose="02020603050405020304" pitchFamily="18" charset="0"/>
                          <a:cs typeface="Times New Roman" panose="02020603050405020304" pitchFamily="18" charset="0"/>
                        </a:rPr>
                        <a:t>2</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Расходы</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 </a:t>
                      </a:r>
                      <a:r>
                        <a:rPr lang="ru-RU" sz="1400" b="1" u="none" strike="noStrike" dirty="0" smtClean="0">
                          <a:effectLst/>
                          <a:latin typeface="Times New Roman" panose="02020603050405020304" pitchFamily="18" charset="0"/>
                          <a:cs typeface="Times New Roman" panose="02020603050405020304" pitchFamily="18" charset="0"/>
                        </a:rPr>
                        <a:t>5 131</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7 834</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marL="0" algn="ctr" defTabSz="914400" rtl="0" eaLnBrk="1" fontAlgn="ctr" latinLnBrk="0" hangingPunct="1"/>
                      <a:r>
                        <a:rPr lang="ru-RU" sz="14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4 885</a:t>
                      </a:r>
                      <a:endParaRPr lang="ru-RU" sz="14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i="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62</a:t>
                      </a:r>
                      <a:endParaRPr lang="ru-RU" sz="1400" b="1"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marL="0" algn="ctr" defTabSz="914400" rtl="0" eaLnBrk="1" fontAlgn="ctr" latinLnBrk="0" hangingPunct="1"/>
                      <a:r>
                        <a:rPr lang="ru-RU" sz="1400" b="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4 762</a:t>
                      </a:r>
                      <a:endParaRPr lang="ru-RU" sz="14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5 160</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93A6C9"/>
                    </a:solidFill>
                  </a:tcPr>
                </a:tc>
              </a:tr>
              <a:tr h="400573">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2.1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Текущее содержание, ремонт и капитальный ремонт автодорог</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 </a:t>
                      </a:r>
                      <a:r>
                        <a:rPr lang="ru-RU" sz="1300" u="none" strike="noStrike" dirty="0" smtClean="0">
                          <a:effectLst/>
                          <a:latin typeface="Times New Roman" panose="02020603050405020304" pitchFamily="18" charset="0"/>
                          <a:cs typeface="Times New Roman" panose="02020603050405020304" pitchFamily="18" charset="0"/>
                        </a:rPr>
                        <a:t>1 194</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2 675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1 877</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70</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1 750</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1 902</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lnT w="12700" cap="flat" cmpd="sng" algn="ctr">
                      <a:solidFill>
                        <a:schemeClr val="tx1">
                          <a:lumMod val="95000"/>
                          <a:lumOff val="5000"/>
                        </a:schemeClr>
                      </a:solidFill>
                      <a:prstDash val="solid"/>
                      <a:round/>
                      <a:headEnd type="none" w="med" len="med"/>
                      <a:tailEnd type="none" w="med" len="med"/>
                    </a:lnT>
                  </a:tcPr>
                </a:tc>
              </a:tr>
              <a:tr h="279469">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2.2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Строительство (реконструкция) автодорог</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 </a:t>
                      </a:r>
                      <a:r>
                        <a:rPr lang="ru-RU" sz="1300" u="none" strike="noStrike" dirty="0" smtClean="0">
                          <a:effectLst/>
                          <a:latin typeface="Times New Roman" panose="02020603050405020304" pitchFamily="18" charset="0"/>
                          <a:cs typeface="Times New Roman" panose="02020603050405020304" pitchFamily="18" charset="0"/>
                        </a:rPr>
                        <a:t>3 353</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4 681</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2 642</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56</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2 195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2 208</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r>
              <a:tr h="391256">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2.3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Субсидии бюджетам муниципальных районов</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584</a:t>
                      </a:r>
                      <a:r>
                        <a:rPr lang="ru-RU" sz="1300" u="none" strike="noStrike" dirty="0">
                          <a:effectLst/>
                          <a:latin typeface="Times New Roman" panose="02020603050405020304" pitchFamily="18" charset="0"/>
                          <a:cs typeface="Times New Roman" panose="02020603050405020304" pitchFamily="18" charset="0"/>
                        </a:rPr>
                        <a:t> </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478</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366</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77</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11</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235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r>
              <a:tr h="492654">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2.4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l" fontAlgn="ctr"/>
                      <a:r>
                        <a:rPr lang="ru-RU" sz="1250" u="none" strike="noStrike" dirty="0">
                          <a:effectLst/>
                          <a:latin typeface="Times New Roman" panose="02020603050405020304" pitchFamily="18" charset="0"/>
                          <a:cs typeface="Times New Roman" panose="02020603050405020304" pitchFamily="18" charset="0"/>
                        </a:rPr>
                        <a:t>Расходы на обеспечение деятельности и содержание имущества</a:t>
                      </a:r>
                      <a:endParaRPr lang="ru-RU" sz="12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806</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815</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506" marR="7506" marT="7506" marB="0" anchor="ctr"/>
                </a:tc>
              </a:tr>
            </a:tbl>
          </a:graphicData>
        </a:graphic>
      </p:graphicFrame>
      <p:pic>
        <p:nvPicPr>
          <p:cNvPr id="7" name="Рисунок 6" descr="Рисунок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0" y="114249"/>
            <a:ext cx="1403648" cy="1700808"/>
          </a:xfrm>
          <a:prstGeom prst="rect">
            <a:avLst/>
          </a:prstGeom>
          <a:ln>
            <a:noFill/>
          </a:ln>
          <a:effectLst>
            <a:softEdge rad="112500"/>
          </a:effectLst>
        </p:spPr>
      </p:pic>
      <p:graphicFrame>
        <p:nvGraphicFramePr>
          <p:cNvPr id="11" name="Объект 3"/>
          <p:cNvGraphicFramePr>
            <a:graphicFrameLocks/>
          </p:cNvGraphicFramePr>
          <p:nvPr>
            <p:extLst>
              <p:ext uri="{D42A27DB-BD31-4B8C-83A1-F6EECF244321}">
                <p14:modId xmlns:p14="http://schemas.microsoft.com/office/powerpoint/2010/main" val="3201746760"/>
              </p:ext>
            </p:extLst>
          </p:nvPr>
        </p:nvGraphicFramePr>
        <p:xfrm>
          <a:off x="539552" y="5626021"/>
          <a:ext cx="8424936" cy="611291"/>
        </p:xfrm>
        <a:graphic>
          <a:graphicData uri="http://schemas.openxmlformats.org/drawingml/2006/table">
            <a:tbl>
              <a:tblPr>
                <a:tableStyleId>{69CF1AB2-1976-4502-BF36-3FF5EA218861}</a:tableStyleId>
              </a:tblPr>
              <a:tblGrid>
                <a:gridCol w="3096344"/>
                <a:gridCol w="858218"/>
                <a:gridCol w="777392"/>
                <a:gridCol w="867525"/>
                <a:gridCol w="867525"/>
                <a:gridCol w="946392"/>
                <a:gridCol w="1011540"/>
              </a:tblGrid>
              <a:tr h="368361">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Кроме </a:t>
                      </a:r>
                      <a:r>
                        <a:rPr lang="ru-RU" sz="1200" u="none" strike="noStrike" dirty="0">
                          <a:effectLst/>
                          <a:latin typeface="Times New Roman" panose="02020603050405020304" pitchFamily="18" charset="0"/>
                          <a:cs typeface="Times New Roman" panose="02020603050405020304" pitchFamily="18" charset="0"/>
                        </a:rPr>
                        <a:t>того, </a:t>
                      </a:r>
                      <a:r>
                        <a:rPr lang="ru-RU" sz="1200" u="none" strike="noStrike" dirty="0" smtClean="0">
                          <a:effectLst/>
                          <a:latin typeface="Times New Roman" panose="02020603050405020304" pitchFamily="18" charset="0"/>
                          <a:cs typeface="Times New Roman" panose="02020603050405020304" pitchFamily="18" charset="0"/>
                        </a:rPr>
                        <a:t>дополнительно</a:t>
                      </a:r>
                      <a:r>
                        <a:rPr lang="ru-RU" sz="1200" u="none" strike="noStrike" baseline="0" dirty="0" smtClean="0">
                          <a:effectLst/>
                          <a:latin typeface="Times New Roman" panose="02020603050405020304" pitchFamily="18" charset="0"/>
                          <a:cs typeface="Times New Roman" panose="02020603050405020304" pitchFamily="18" charset="0"/>
                        </a:rPr>
                        <a:t> направлено </a:t>
                      </a:r>
                      <a:r>
                        <a:rPr lang="ru-RU" sz="1200" u="none" strike="noStrike" dirty="0" smtClean="0">
                          <a:effectLst/>
                          <a:latin typeface="Times New Roman" panose="02020603050405020304" pitchFamily="18" charset="0"/>
                          <a:cs typeface="Times New Roman" panose="02020603050405020304" pitchFamily="18" charset="0"/>
                        </a:rPr>
                        <a:t>из </a:t>
                      </a:r>
                      <a:r>
                        <a:rPr lang="ru-RU" sz="1200" u="none" strike="noStrike" dirty="0">
                          <a:effectLst/>
                          <a:latin typeface="Times New Roman" panose="02020603050405020304" pitchFamily="18" charset="0"/>
                          <a:cs typeface="Times New Roman" panose="02020603050405020304" pitchFamily="18" charset="0"/>
                        </a:rPr>
                        <a:t>областного </a:t>
                      </a:r>
                      <a:r>
                        <a:rPr lang="ru-RU" sz="1200" u="none" strike="noStrike" dirty="0" smtClean="0">
                          <a:effectLst/>
                          <a:latin typeface="Times New Roman" panose="02020603050405020304" pitchFamily="18" charset="0"/>
                          <a:cs typeface="Times New Roman" panose="02020603050405020304" pitchFamily="18" charset="0"/>
                        </a:rPr>
                        <a:t>бюджета</a:t>
                      </a:r>
                      <a:endParaRPr lang="ru-RU" sz="1200" b="0"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1 525</a:t>
                      </a:r>
                      <a:endParaRPr lang="ru-RU" sz="1200" b="0"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marL="0" algn="ctr" defTabSz="914400" rtl="0" eaLnBrk="1" fontAlgn="ctr" latinLnBrk="0" hangingPunct="1"/>
                      <a:r>
                        <a:rPr lang="ru-RU" sz="1200"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1 097</a:t>
                      </a:r>
                      <a:endParaRPr lang="ru-RU" sz="12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7506" marR="7506" marT="7506" marB="0" anchor="ctr">
                    <a:solidFill>
                      <a:srgbClr val="B6DF89"/>
                    </a:solidFill>
                  </a:tcPr>
                </a:tc>
                <a:tc>
                  <a:txBody>
                    <a:bodyPr/>
                    <a:lstStyle/>
                    <a:p>
                      <a:pPr marL="0" algn="ctr" defTabSz="914400" rtl="0" eaLnBrk="1" fontAlgn="ctr" latinLnBrk="0" hangingPunct="1"/>
                      <a:r>
                        <a:rPr lang="ru-RU" sz="1200" b="0" i="1" u="none" strike="noStrike"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1 601</a:t>
                      </a:r>
                      <a:endParaRPr lang="ru-RU" sz="1200" b="0" i="1" u="none" strike="noStrike"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b="0" i="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146</a:t>
                      </a:r>
                      <a:endParaRPr lang="ru-RU" sz="1200" b="0"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211</a:t>
                      </a:r>
                      <a:endParaRPr lang="ru-RU" sz="1200" b="0"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a:t>
                      </a: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r>
              <a:tr h="2380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i="1" u="none" strike="noStrike" dirty="0" smtClean="0">
                          <a:effectLst/>
                          <a:latin typeface="Times New Roman" panose="02020603050405020304" pitchFamily="18" charset="0"/>
                          <a:cs typeface="Times New Roman" panose="02020603050405020304" pitchFamily="18" charset="0"/>
                        </a:rPr>
                        <a:t>из них на дорожную деятельность</a:t>
                      </a:r>
                      <a:endParaRPr lang="ru-RU" sz="1200" b="0" i="1"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b="0" i="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924</a:t>
                      </a:r>
                      <a:endParaRPr lang="ru-RU" sz="1200" b="0" i="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b="0" i="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300</a:t>
                      </a:r>
                      <a:endParaRPr lang="ru-RU" sz="1200" b="0" i="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marL="0" algn="ctr" defTabSz="914400" rtl="0" eaLnBrk="1" fontAlgn="ctr" latinLnBrk="0" hangingPunct="1"/>
                      <a:r>
                        <a:rPr lang="ru-RU" sz="1200" b="0" i="1" u="none" strike="noStrike"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800</a:t>
                      </a:r>
                      <a:endParaRPr lang="ru-RU" sz="1200" b="0" i="1" u="none" strike="noStrike"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b="0" i="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267</a:t>
                      </a:r>
                      <a:endParaRPr lang="ru-RU" sz="1200" b="0" i="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b="0" i="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211</a:t>
                      </a:r>
                      <a:endParaRPr lang="ru-RU" sz="1200" b="0" i="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c>
                  <a:txBody>
                    <a:bodyPr/>
                    <a:lstStyle/>
                    <a:p>
                      <a:pPr algn="ctr" fontAlgn="ctr"/>
                      <a:r>
                        <a:rPr lang="ru-RU" sz="1200" b="0" i="1"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ru-RU" sz="1200" b="0" i="1"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solidFill>
                      <a:srgbClr val="B6DF89"/>
                    </a:solidFill>
                  </a:tcPr>
                </a:tc>
              </a:tr>
            </a:tbl>
          </a:graphicData>
        </a:graphic>
      </p:graphicFrame>
      <p:graphicFrame>
        <p:nvGraphicFramePr>
          <p:cNvPr id="9" name="Объект 3"/>
          <p:cNvGraphicFramePr>
            <a:graphicFrameLocks/>
          </p:cNvGraphicFramePr>
          <p:nvPr>
            <p:extLst>
              <p:ext uri="{D42A27DB-BD31-4B8C-83A1-F6EECF244321}">
                <p14:modId xmlns:p14="http://schemas.microsoft.com/office/powerpoint/2010/main" val="1124559585"/>
              </p:ext>
            </p:extLst>
          </p:nvPr>
        </p:nvGraphicFramePr>
        <p:xfrm>
          <a:off x="467543" y="6428479"/>
          <a:ext cx="8496945" cy="312889"/>
        </p:xfrm>
        <a:graphic>
          <a:graphicData uri="http://schemas.openxmlformats.org/drawingml/2006/table">
            <a:tbl>
              <a:tblPr>
                <a:tableStyleId>{69CF1AB2-1976-4502-BF36-3FF5EA218861}</a:tableStyleId>
              </a:tblPr>
              <a:tblGrid>
                <a:gridCol w="3213130"/>
                <a:gridCol w="856835"/>
                <a:gridCol w="785432"/>
                <a:gridCol w="856835"/>
                <a:gridCol w="856835"/>
                <a:gridCol w="928238"/>
                <a:gridCol w="999640"/>
              </a:tblGrid>
              <a:tr h="312889">
                <a:tc>
                  <a:txBody>
                    <a:bodyPr/>
                    <a:lstStyle/>
                    <a:p>
                      <a:pPr algn="ctr" fontAlgn="ctr"/>
                      <a:r>
                        <a:rPr lang="ru-RU" sz="1350" b="1" u="none" strike="noStrike" dirty="0" smtClean="0">
                          <a:effectLst/>
                          <a:latin typeface="Times New Roman" panose="02020603050405020304" pitchFamily="18" charset="0"/>
                          <a:cs typeface="Times New Roman" panose="02020603050405020304" pitchFamily="18" charset="0"/>
                        </a:rPr>
                        <a:t>Всего</a:t>
                      </a:r>
                      <a:r>
                        <a:rPr lang="ru-RU" sz="1350" b="1" u="none" strike="noStrike" baseline="0" dirty="0" smtClean="0">
                          <a:effectLst/>
                          <a:latin typeface="Times New Roman" panose="02020603050405020304" pitchFamily="18" charset="0"/>
                          <a:cs typeface="Times New Roman" panose="02020603050405020304" pitchFamily="18" charset="0"/>
                        </a:rPr>
                        <a:t> на развитие дорожного хозяйства</a:t>
                      </a:r>
                      <a:endParaRPr lang="ru-RU" sz="135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solidFill>
                      <a:srgbClr val="FF7C80"/>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6 656</a:t>
                      </a:r>
                      <a:endParaRPr lang="ru-RU"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7506" marR="7506" marT="7506" marB="0" anchor="ctr">
                    <a:solidFill>
                      <a:srgbClr val="FF7C80"/>
                    </a:solidFill>
                  </a:tcPr>
                </a:tc>
                <a:tc>
                  <a:txBody>
                    <a:bodyPr/>
                    <a:lstStyle/>
                    <a:p>
                      <a:pPr algn="ctr" fontAlgn="ctr"/>
                      <a:r>
                        <a:rPr lang="ru-RU" sz="1400" b="1" i="0" u="none" strike="noStrike" dirty="0" smtClean="0">
                          <a:solidFill>
                            <a:schemeClr val="tx1"/>
                          </a:solidFill>
                          <a:effectLst/>
                          <a:latin typeface="Times New Roman" panose="02020603050405020304" pitchFamily="18" charset="0"/>
                          <a:cs typeface="Times New Roman" panose="02020603050405020304" pitchFamily="18" charset="0"/>
                        </a:rPr>
                        <a:t>8 931</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506" marR="7506" marT="7506" marB="0" anchor="ctr">
                    <a:solidFill>
                      <a:srgbClr val="FF7C80"/>
                    </a:solidFill>
                  </a:tcPr>
                </a:tc>
                <a:tc>
                  <a:txBody>
                    <a:bodyPr/>
                    <a:lstStyle/>
                    <a:p>
                      <a:pPr algn="ctr" fontAlgn="ctr"/>
                      <a:r>
                        <a:rPr lang="ru-RU" sz="1400" b="1" i="0" u="none" strike="noStrike" dirty="0" smtClean="0">
                          <a:solidFill>
                            <a:schemeClr val="tx1"/>
                          </a:solidFill>
                          <a:effectLst/>
                          <a:latin typeface="Times New Roman" panose="02020603050405020304" pitchFamily="18" charset="0"/>
                          <a:cs typeface="Times New Roman" panose="02020603050405020304" pitchFamily="18" charset="0"/>
                        </a:rPr>
                        <a:t>6 486</a:t>
                      </a:r>
                      <a:endParaRPr lang="ru-RU"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7506" marR="7506" marT="7506" marB="0" anchor="ctr">
                    <a:solidFill>
                      <a:srgbClr val="FF7C80"/>
                    </a:solidFill>
                  </a:tcPr>
                </a:tc>
                <a:tc>
                  <a:txBody>
                    <a:bodyPr/>
                    <a:lstStyle/>
                    <a:p>
                      <a:pPr algn="ctr" fontAlgn="ctr"/>
                      <a:r>
                        <a:rPr lang="ru-RU" sz="1400" b="1" i="0" u="none" strike="noStrike" dirty="0" smtClean="0">
                          <a:solidFill>
                            <a:schemeClr val="tx1">
                              <a:lumMod val="95000"/>
                              <a:lumOff val="5000"/>
                            </a:schemeClr>
                          </a:solidFill>
                          <a:effectLst/>
                          <a:latin typeface="Times New Roman" panose="02020603050405020304" pitchFamily="18" charset="0"/>
                          <a:cs typeface="Times New Roman" panose="02020603050405020304" pitchFamily="18" charset="0"/>
                        </a:rPr>
                        <a:t>73</a:t>
                      </a:r>
                      <a:endParaRPr lang="ru-RU" sz="1400" b="1" i="0" u="none" strike="noStrike"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7506" marR="7506" marT="7506" marB="0" anchor="ctr">
                    <a:solidFill>
                      <a:srgbClr val="FF7C80"/>
                    </a:solidFill>
                  </a:tcPr>
                </a:tc>
                <a:tc>
                  <a:txBody>
                    <a:bodyPr/>
                    <a:lstStyle/>
                    <a:p>
                      <a:pPr marL="0" algn="ctr" defTabSz="914400" rtl="0" eaLnBrk="1" fontAlgn="ctr" latinLnBrk="0" hangingPunct="1"/>
                      <a:r>
                        <a:rPr lang="ru-RU" sz="14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4 973</a:t>
                      </a:r>
                      <a:endParaRPr lang="ru-RU" sz="1400" b="1"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7506" marR="7506" marT="7506" marB="0" anchor="ctr">
                    <a:solidFill>
                      <a:srgbClr val="FF7C80"/>
                    </a:solidFill>
                  </a:tcPr>
                </a:tc>
                <a:tc>
                  <a:txBody>
                    <a:bodyPr/>
                    <a:lstStyle/>
                    <a:p>
                      <a:pPr marL="0" algn="ctr" defTabSz="914400" rtl="0" eaLnBrk="1" fontAlgn="ctr" latinLnBrk="0" hangingPunct="1"/>
                      <a:r>
                        <a:rPr lang="ru-RU" sz="1400" b="1" i="0" u="none" strike="noStrike" kern="1200" dirty="0" smtClean="0">
                          <a:solidFill>
                            <a:schemeClr val="tx1"/>
                          </a:solidFill>
                          <a:effectLst/>
                          <a:latin typeface="Times New Roman" panose="02020603050405020304" pitchFamily="18" charset="0"/>
                          <a:ea typeface="+mn-ea"/>
                          <a:cs typeface="Times New Roman" panose="02020603050405020304" pitchFamily="18" charset="0"/>
                        </a:rPr>
                        <a:t>5 160</a:t>
                      </a:r>
                      <a:endParaRPr lang="ru-RU" sz="1400" b="1" i="0"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7506" marR="7506" marT="7506" marB="0" anchor="ctr">
                    <a:solidFill>
                      <a:srgbClr val="FF7C80"/>
                    </a:solidFill>
                  </a:tcPr>
                </a:tc>
              </a:tr>
            </a:tbl>
          </a:graphicData>
        </a:graphic>
      </p:graphicFrame>
    </p:spTree>
    <p:extLst>
      <p:ext uri="{BB962C8B-B14F-4D97-AF65-F5344CB8AC3E}">
        <p14:creationId xmlns:p14="http://schemas.microsoft.com/office/powerpoint/2010/main" val="1392216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0">
              <a:srgbClr val="E6E6E6">
                <a:alpha val="0"/>
              </a:srgbClr>
            </a:gs>
            <a:gs pos="32001">
              <a:srgbClr val="7D8496"/>
            </a:gs>
            <a:gs pos="47000">
              <a:srgbClr val="E6E6E6"/>
            </a:gs>
            <a:gs pos="85001">
              <a:srgbClr val="7D8496"/>
            </a:gs>
            <a:gs pos="100000">
              <a:srgbClr val="E6E6E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64354" name="Прямоугольник 16"/>
          <p:cNvSpPr>
            <a:spLocks noChangeArrowheads="1"/>
          </p:cNvSpPr>
          <p:nvPr/>
        </p:nvSpPr>
        <p:spPr bwMode="auto">
          <a:xfrm>
            <a:off x="214313" y="5500688"/>
            <a:ext cx="5641975" cy="993775"/>
          </a:xfrm>
          <a:prstGeom prst="rect">
            <a:avLst/>
          </a:prstGeom>
          <a:noFill/>
          <a:ln w="9525">
            <a:noFill/>
            <a:miter lim="800000"/>
            <a:headEnd/>
            <a:tailEnd/>
          </a:ln>
        </p:spPr>
        <p:txBody>
          <a:bodyPr lIns="0" tIns="0" rIns="0" bIns="0"/>
          <a:lstStyle/>
          <a:p>
            <a:pPr>
              <a:spcAft>
                <a:spcPts val="625"/>
              </a:spcAft>
            </a:pPr>
            <a:endParaRPr lang="ru-RU" sz="1200">
              <a:solidFill>
                <a:srgbClr val="000000"/>
              </a:solidFill>
              <a:latin typeface="Times New Roman" pitchFamily="18" charset="0"/>
            </a:endParaRPr>
          </a:p>
        </p:txBody>
      </p:sp>
      <p:sp>
        <p:nvSpPr>
          <p:cNvPr id="19" name="Прямоугольник 18"/>
          <p:cNvSpPr/>
          <p:nvPr/>
        </p:nvSpPr>
        <p:spPr>
          <a:xfrm>
            <a:off x="107950" y="981075"/>
            <a:ext cx="2447925" cy="4032250"/>
          </a:xfrm>
          <a:prstGeom prst="rect">
            <a:avLst/>
          </a:prstGeom>
          <a:gradFill>
            <a:gsLst>
              <a:gs pos="0">
                <a:schemeClr val="accent1">
                  <a:tint val="66000"/>
                  <a:satMod val="160000"/>
                  <a:alpha val="67000"/>
                </a:schemeClr>
              </a:gs>
              <a:gs pos="50000">
                <a:schemeClr val="accent1">
                  <a:tint val="44500"/>
                  <a:satMod val="160000"/>
                </a:schemeClr>
              </a:gs>
              <a:gs pos="100000">
                <a:schemeClr val="accent1">
                  <a:tint val="23500"/>
                  <a:satMod val="160000"/>
                </a:schemeClr>
              </a:gs>
            </a:gsLst>
            <a:lin ang="5400000" scaled="0"/>
          </a:gradFill>
          <a:ln w="19050">
            <a:solidFill>
              <a:srgbClr val="0070C0"/>
            </a:solidFill>
            <a:prstDash val="lgDash"/>
          </a:ln>
        </p:spPr>
        <p:txBody>
          <a:bodyPr>
            <a:spAutoFit/>
          </a:bodyPr>
          <a:lstStyle/>
          <a:p>
            <a:pPr marL="12700" algn="ctr" fontAlgn="auto">
              <a:spcBef>
                <a:spcPts val="0"/>
              </a:spcBef>
              <a:spcAft>
                <a:spcPts val="1263"/>
              </a:spcAft>
              <a:defRPr/>
            </a:pPr>
            <a:r>
              <a:rPr lang="ru-RU" sz="1600" b="1" dirty="0">
                <a:solidFill>
                  <a:prstClr val="black"/>
                </a:solidFill>
                <a:latin typeface="Times New Roman" pitchFamily="18" charset="0"/>
                <a:cs typeface="Times New Roman" pitchFamily="18" charset="0"/>
              </a:rPr>
              <a:t>Методика расчета дотации на выравнивание бюджетной обеспеченности  (ДВБО) муниципальных образований на территории Белгородской области согласно закона Белгородской области от 16 ноября 2007 года №162 «О бюджетном устройстве и бюджетном процессе в Белгородской области»</a:t>
            </a:r>
          </a:p>
        </p:txBody>
      </p:sp>
      <p:sp>
        <p:nvSpPr>
          <p:cNvPr id="31" name="Табличка 30"/>
          <p:cNvSpPr/>
          <p:nvPr/>
        </p:nvSpPr>
        <p:spPr bwMode="auto">
          <a:xfrm>
            <a:off x="2699793" y="836712"/>
            <a:ext cx="2071702" cy="928694"/>
          </a:xfrm>
          <a:prstGeom prst="plaque">
            <a:avLst/>
          </a:prstGeom>
          <a:ln>
            <a:headEnd type="none" w="med" len="med"/>
            <a:tailEnd type="none" w="med" len="med"/>
          </a:ln>
          <a:effectLst>
            <a:glow rad="228600">
              <a:schemeClr val="accent2">
                <a:satMod val="175000"/>
                <a:alpha val="40000"/>
              </a:schemeClr>
            </a:glow>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b="1" dirty="0">
                <a:solidFill>
                  <a:prstClr val="black">
                    <a:lumMod val="75000"/>
                    <a:lumOff val="25000"/>
                  </a:prstClr>
                </a:solidFill>
                <a:latin typeface="Times New Roman" pitchFamily="18" charset="0"/>
                <a:cs typeface="Times New Roman" pitchFamily="18" charset="0"/>
              </a:rPr>
              <a:t>Показатели методики</a:t>
            </a:r>
          </a:p>
        </p:txBody>
      </p:sp>
      <p:sp>
        <p:nvSpPr>
          <p:cNvPr id="37" name="Табличка 36"/>
          <p:cNvSpPr/>
          <p:nvPr/>
        </p:nvSpPr>
        <p:spPr bwMode="auto">
          <a:xfrm>
            <a:off x="4860032" y="1412776"/>
            <a:ext cx="2143140" cy="1157258"/>
          </a:xfrm>
          <a:prstGeom prst="plaque">
            <a:avLst/>
          </a:prstGeom>
          <a:ln>
            <a:headEnd type="none" w="med" len="med"/>
            <a:tailEnd type="none" w="med" len="med"/>
          </a:ln>
          <a:effectLst>
            <a:glow rad="228600">
              <a:schemeClr val="accent2">
                <a:satMod val="175000"/>
                <a:alpha val="40000"/>
              </a:schemeClr>
            </a:glow>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b="1" dirty="0">
                <a:solidFill>
                  <a:prstClr val="black">
                    <a:lumMod val="75000"/>
                    <a:lumOff val="25000"/>
                  </a:prstClr>
                </a:solidFill>
                <a:latin typeface="Times New Roman" pitchFamily="18" charset="0"/>
                <a:cs typeface="Times New Roman" pitchFamily="18" charset="0"/>
              </a:rPr>
              <a:t>Уровень расчетной бюджетной обеспеченности</a:t>
            </a:r>
          </a:p>
        </p:txBody>
      </p:sp>
      <p:sp>
        <p:nvSpPr>
          <p:cNvPr id="22" name="Заголовок 3"/>
          <p:cNvSpPr>
            <a:spLocks noGrp="1"/>
          </p:cNvSpPr>
          <p:nvPr>
            <p:ph type="ctrTitle"/>
          </p:nvPr>
        </p:nvSpPr>
        <p:spPr>
          <a:xfrm>
            <a:off x="0" y="0"/>
            <a:ext cx="9144000" cy="764704"/>
          </a:xfrm>
          <a:gradFill>
            <a:gsLst>
              <a:gs pos="0">
                <a:srgbClr val="8488C4"/>
              </a:gs>
              <a:gs pos="53000">
                <a:srgbClr val="D4DEFF"/>
              </a:gs>
              <a:gs pos="83000">
                <a:srgbClr val="D4DEFF"/>
              </a:gs>
              <a:gs pos="100000">
                <a:srgbClr val="96AB94"/>
              </a:gs>
            </a:gsLst>
            <a:lin ang="5400000" scaled="0"/>
          </a:gradFill>
        </p:spPr>
        <p:txBody>
          <a:bodyPr rtlCol="0">
            <a:normAutofit fontScale="90000"/>
          </a:bodyPr>
          <a:lstStyle/>
          <a:p>
            <a:pPr fontAlgn="auto">
              <a:spcAft>
                <a:spcPts val="0"/>
              </a:spcAft>
              <a:defRPr/>
            </a:pPr>
            <a: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t/>
            </a:r>
            <a:b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br>
            <a: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t>                      </a:t>
            </a:r>
            <a:r>
              <a:rPr lang="ru-RU" sz="2200" b="1" dirty="0" smtClean="0">
                <a:latin typeface="Times New Roman" pitchFamily="18" charset="0"/>
                <a:cs typeface="Times New Roman" pitchFamily="18" charset="0"/>
              </a:rPr>
              <a:t>Расчет дотации на выравнивание бюджетной обеспеченности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                        муниципальных образований в Белгородской области</a:t>
            </a:r>
            <a:r>
              <a:rPr lang="ru-RU" sz="2000" dirty="0" smtClean="0">
                <a:solidFill>
                  <a:srgbClr val="0070C0"/>
                </a:solidFill>
              </a:rPr>
              <a:t/>
            </a:r>
            <a:br>
              <a:rPr lang="ru-RU" sz="2000" dirty="0" smtClean="0">
                <a:solidFill>
                  <a:srgbClr val="0070C0"/>
                </a:solidFill>
              </a:rPr>
            </a:br>
            <a: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t/>
            </a:r>
            <a:b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br>
            <a:endPar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endParaRPr>
          </a:p>
        </p:txBody>
      </p:sp>
      <p:sp>
        <p:nvSpPr>
          <p:cNvPr id="26" name="Скругленный прямоугольник 17"/>
          <p:cNvSpPr>
            <a:spLocks noChangeArrowheads="1"/>
          </p:cNvSpPr>
          <p:nvPr/>
        </p:nvSpPr>
        <p:spPr bwMode="auto">
          <a:xfrm>
            <a:off x="2700338" y="1844675"/>
            <a:ext cx="2071687" cy="4857750"/>
          </a:xfrm>
          <a:prstGeom prst="flowChartAlternateProcess">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marL="342900" indent="-342900" fontAlgn="auto">
              <a:spcBef>
                <a:spcPts val="0"/>
              </a:spcBef>
              <a:spcAft>
                <a:spcPts val="0"/>
              </a:spcAft>
              <a:buFont typeface="Wingdings" pitchFamily="2" charset="2"/>
              <a:buChar char="Ø"/>
              <a:defRPr/>
            </a:pPr>
            <a:r>
              <a:rPr lang="ru-RU" sz="1200" dirty="0">
                <a:solidFill>
                  <a:prstClr val="black"/>
                </a:solidFill>
                <a:latin typeface="Bookman Old Style" pitchFamily="18" charset="0"/>
                <a:cs typeface="Arial" pitchFamily="34" charset="0"/>
              </a:rPr>
              <a:t>Объем</a:t>
            </a:r>
          </a:p>
          <a:p>
            <a:pPr marL="342900" indent="-342900" fontAlgn="auto">
              <a:spcBef>
                <a:spcPts val="0"/>
              </a:spcBef>
              <a:spcAft>
                <a:spcPts val="0"/>
              </a:spcAft>
              <a:defRPr/>
            </a:pPr>
            <a:r>
              <a:rPr lang="ru-RU" sz="1200" dirty="0">
                <a:solidFill>
                  <a:prstClr val="black"/>
                </a:solidFill>
                <a:latin typeface="Bookman Old Style" pitchFamily="18" charset="0"/>
                <a:cs typeface="Arial" pitchFamily="34" charset="0"/>
              </a:rPr>
              <a:t>нормативных</a:t>
            </a:r>
          </a:p>
          <a:p>
            <a:pPr marL="342900" indent="-342900" fontAlgn="auto">
              <a:spcBef>
                <a:spcPts val="0"/>
              </a:spcBef>
              <a:spcAft>
                <a:spcPts val="0"/>
              </a:spcAft>
              <a:defRPr/>
            </a:pPr>
            <a:r>
              <a:rPr lang="ru-RU" sz="1200" dirty="0">
                <a:solidFill>
                  <a:prstClr val="black"/>
                </a:solidFill>
                <a:latin typeface="Bookman Old Style" pitchFamily="18" charset="0"/>
                <a:cs typeface="Arial" pitchFamily="34" charset="0"/>
              </a:rPr>
              <a:t>расходов по видам</a:t>
            </a:r>
          </a:p>
          <a:p>
            <a:pPr marL="342900" indent="-342900" fontAlgn="auto">
              <a:spcBef>
                <a:spcPts val="0"/>
              </a:spcBef>
              <a:spcAft>
                <a:spcPts val="0"/>
              </a:spcAft>
              <a:defRPr/>
            </a:pPr>
            <a:r>
              <a:rPr lang="ru-RU" sz="1200" dirty="0">
                <a:solidFill>
                  <a:prstClr val="black"/>
                </a:solidFill>
                <a:latin typeface="Bookman Old Style" pitchFamily="18" charset="0"/>
                <a:cs typeface="Arial" pitchFamily="34" charset="0"/>
              </a:rPr>
              <a:t>бюджетных услуг,</a:t>
            </a:r>
          </a:p>
          <a:p>
            <a:pPr marL="342900" indent="-342900" fontAlgn="auto">
              <a:spcBef>
                <a:spcPts val="0"/>
              </a:spcBef>
              <a:spcAft>
                <a:spcPts val="0"/>
              </a:spcAft>
              <a:defRPr/>
            </a:pPr>
            <a:r>
              <a:rPr lang="ru-RU" sz="1200" dirty="0">
                <a:solidFill>
                  <a:prstClr val="black"/>
                </a:solidFill>
                <a:latin typeface="Bookman Old Style" pitchFamily="18" charset="0"/>
                <a:cs typeface="Arial" pitchFamily="34" charset="0"/>
              </a:rPr>
              <a:t>исходя </a:t>
            </a:r>
            <a:r>
              <a:rPr lang="ru-RU" sz="1200" i="1" dirty="0">
                <a:solidFill>
                  <a:prstClr val="black"/>
                </a:solidFill>
                <a:latin typeface="Bookman Old Style" pitchFamily="18" charset="0"/>
                <a:cs typeface="Arial" pitchFamily="34" charset="0"/>
              </a:rPr>
              <a:t>из</a:t>
            </a:r>
          </a:p>
          <a:p>
            <a:pPr marL="342900" indent="-342900" fontAlgn="auto">
              <a:spcBef>
                <a:spcPts val="0"/>
              </a:spcBef>
              <a:spcAft>
                <a:spcPts val="0"/>
              </a:spcAft>
              <a:defRPr/>
            </a:pPr>
            <a:r>
              <a:rPr lang="ru-RU" sz="1200" i="1" dirty="0">
                <a:solidFill>
                  <a:prstClr val="black"/>
                </a:solidFill>
                <a:latin typeface="Bookman Old Style" pitchFamily="18" charset="0"/>
                <a:cs typeface="Arial" pitchFamily="34" charset="0"/>
              </a:rPr>
              <a:t>Коэффициентов</a:t>
            </a:r>
          </a:p>
          <a:p>
            <a:pPr marL="342900" indent="-342900" fontAlgn="auto">
              <a:spcBef>
                <a:spcPts val="0"/>
              </a:spcBef>
              <a:spcAft>
                <a:spcPts val="0"/>
              </a:spcAft>
              <a:defRPr/>
            </a:pPr>
            <a:r>
              <a:rPr lang="ru-RU" sz="1200" i="1" dirty="0">
                <a:solidFill>
                  <a:prstClr val="black"/>
                </a:solidFill>
                <a:latin typeface="Bookman Old Style" pitchFamily="18" charset="0"/>
                <a:cs typeface="Arial" pitchFamily="34" charset="0"/>
              </a:rPr>
              <a:t>заработной платы,</a:t>
            </a:r>
          </a:p>
          <a:p>
            <a:pPr marL="342900" indent="-342900" fontAlgn="auto">
              <a:spcBef>
                <a:spcPts val="0"/>
              </a:spcBef>
              <a:spcAft>
                <a:spcPts val="0"/>
              </a:spcAft>
              <a:defRPr/>
            </a:pPr>
            <a:r>
              <a:rPr lang="ru-RU" sz="1200" i="1" dirty="0">
                <a:solidFill>
                  <a:prstClr val="black"/>
                </a:solidFill>
                <a:latin typeface="Bookman Old Style" pitchFamily="18" charset="0"/>
                <a:cs typeface="Arial" pitchFamily="34" charset="0"/>
              </a:rPr>
              <a:t>стоимости </a:t>
            </a:r>
          </a:p>
          <a:p>
            <a:pPr marL="342900" indent="-342900" fontAlgn="auto">
              <a:spcBef>
                <a:spcPts val="0"/>
              </a:spcBef>
              <a:spcAft>
                <a:spcPts val="0"/>
              </a:spcAft>
              <a:defRPr/>
            </a:pPr>
            <a:r>
              <a:rPr lang="ru-RU" sz="1200" i="1" dirty="0">
                <a:solidFill>
                  <a:prstClr val="black"/>
                </a:solidFill>
                <a:latin typeface="Bookman Old Style" pitchFamily="18" charset="0"/>
                <a:cs typeface="Arial" pitchFamily="34" charset="0"/>
              </a:rPr>
              <a:t>коммунальных услуг, </a:t>
            </a:r>
          </a:p>
          <a:p>
            <a:pPr marL="342900" indent="-342900" fontAlgn="auto">
              <a:spcBef>
                <a:spcPts val="0"/>
              </a:spcBef>
              <a:spcAft>
                <a:spcPts val="0"/>
              </a:spcAft>
              <a:defRPr/>
            </a:pPr>
            <a:r>
              <a:rPr lang="ru-RU" sz="1200" i="1" dirty="0">
                <a:solidFill>
                  <a:prstClr val="black"/>
                </a:solidFill>
                <a:latin typeface="Bookman Old Style" pitchFamily="18" charset="0"/>
                <a:cs typeface="Arial" pitchFamily="34" charset="0"/>
              </a:rPr>
              <a:t>транспортной </a:t>
            </a:r>
          </a:p>
          <a:p>
            <a:pPr marL="342900" indent="-342900" fontAlgn="auto">
              <a:spcBef>
                <a:spcPts val="0"/>
              </a:spcBef>
              <a:spcAft>
                <a:spcPts val="0"/>
              </a:spcAft>
              <a:defRPr/>
            </a:pPr>
            <a:r>
              <a:rPr lang="ru-RU" sz="1200" i="1" dirty="0">
                <a:solidFill>
                  <a:prstClr val="black"/>
                </a:solidFill>
                <a:latin typeface="Bookman Old Style" pitchFamily="18" charset="0"/>
                <a:cs typeface="Arial" pitchFamily="34" charset="0"/>
              </a:rPr>
              <a:t>доступности и т.д.;</a:t>
            </a:r>
          </a:p>
          <a:p>
            <a:pPr fontAlgn="auto">
              <a:spcBef>
                <a:spcPts val="0"/>
              </a:spcBef>
              <a:spcAft>
                <a:spcPts val="0"/>
              </a:spcAft>
              <a:buFont typeface="Wingdings" pitchFamily="2" charset="2"/>
              <a:buChar char="Ø"/>
              <a:defRPr/>
            </a:pPr>
            <a:r>
              <a:rPr lang="ru-RU" sz="1200" dirty="0">
                <a:solidFill>
                  <a:prstClr val="black"/>
                </a:solidFill>
                <a:latin typeface="Bookman Old Style" pitchFamily="18" charset="0"/>
                <a:cs typeface="Arial" pitchFamily="34" charset="0"/>
              </a:rPr>
              <a:t>    Индекс бюджетных расходов (ИБР);</a:t>
            </a:r>
          </a:p>
          <a:p>
            <a:pPr fontAlgn="auto">
              <a:spcBef>
                <a:spcPts val="0"/>
              </a:spcBef>
              <a:spcAft>
                <a:spcPts val="0"/>
              </a:spcAft>
              <a:buFont typeface="Wingdings" pitchFamily="2" charset="2"/>
              <a:buChar char="Ø"/>
              <a:defRPr/>
            </a:pPr>
            <a:r>
              <a:rPr lang="ru-RU" sz="1200" dirty="0">
                <a:solidFill>
                  <a:prstClr val="black"/>
                </a:solidFill>
                <a:latin typeface="Bookman Old Style" pitchFamily="18" charset="0"/>
                <a:cs typeface="Arial" pitchFamily="34" charset="0"/>
              </a:rPr>
              <a:t>    Условный налоговый потенциал (УНП);</a:t>
            </a:r>
          </a:p>
          <a:p>
            <a:pPr fontAlgn="auto">
              <a:spcBef>
                <a:spcPts val="0"/>
              </a:spcBef>
              <a:spcAft>
                <a:spcPts val="0"/>
              </a:spcAft>
              <a:buFont typeface="Wingdings" pitchFamily="2" charset="2"/>
              <a:buChar char="Ø"/>
              <a:defRPr/>
            </a:pPr>
            <a:r>
              <a:rPr lang="ru-RU" sz="1200" dirty="0">
                <a:solidFill>
                  <a:prstClr val="black"/>
                </a:solidFill>
                <a:latin typeface="Bookman Old Style" pitchFamily="18" charset="0"/>
                <a:cs typeface="Arial" pitchFamily="34" charset="0"/>
              </a:rPr>
              <a:t>    Расчетная бюджетная обеспеченность;</a:t>
            </a:r>
          </a:p>
          <a:p>
            <a:pPr fontAlgn="auto">
              <a:spcBef>
                <a:spcPts val="0"/>
              </a:spcBef>
              <a:spcAft>
                <a:spcPts val="0"/>
              </a:spcAft>
              <a:buFont typeface="Wingdings" pitchFamily="2" charset="2"/>
              <a:buChar char="Ø"/>
              <a:defRPr/>
            </a:pPr>
            <a:r>
              <a:rPr lang="ru-RU" sz="1200" dirty="0">
                <a:solidFill>
                  <a:prstClr val="black"/>
                </a:solidFill>
                <a:latin typeface="Bookman Old Style" pitchFamily="18" charset="0"/>
                <a:cs typeface="Arial" pitchFamily="34" charset="0"/>
              </a:rPr>
              <a:t>    Критерий выравнивания.</a:t>
            </a:r>
          </a:p>
        </p:txBody>
      </p:sp>
      <p:sp>
        <p:nvSpPr>
          <p:cNvPr id="27" name="Прямоугольник 41"/>
          <p:cNvSpPr>
            <a:spLocks noChangeArrowheads="1"/>
          </p:cNvSpPr>
          <p:nvPr/>
        </p:nvSpPr>
        <p:spPr bwMode="auto">
          <a:xfrm>
            <a:off x="4859338" y="2708275"/>
            <a:ext cx="2000250" cy="3224213"/>
          </a:xfrm>
          <a:prstGeom prst="flowChartAlternateProcess">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12700" algn="ctr">
              <a:defRPr/>
            </a:pPr>
            <a:r>
              <a:rPr lang="ru-RU" sz="1200" dirty="0">
                <a:solidFill>
                  <a:prstClr val="black"/>
                </a:solidFill>
                <a:latin typeface="Bookman Old Style" pitchFamily="18" charset="0"/>
                <a:cs typeface="Arial" charset="0"/>
              </a:rPr>
              <a:t>Расчет по единой методике, обеспечивающей сопоставимость показателей, характеризующих факторы и условия, влияющие на стоимость предоставления муниципальных услуг в расчете на одного жителя по муниципальным районам (городским округам)</a:t>
            </a:r>
          </a:p>
        </p:txBody>
      </p:sp>
      <p:sp>
        <p:nvSpPr>
          <p:cNvPr id="28" name="Прямоугольник 25"/>
          <p:cNvSpPr>
            <a:spLocks noChangeArrowheads="1"/>
          </p:cNvSpPr>
          <p:nvPr/>
        </p:nvSpPr>
        <p:spPr bwMode="auto">
          <a:xfrm rot="10800000" flipV="1">
            <a:off x="7019925" y="4005263"/>
            <a:ext cx="2000250" cy="2308225"/>
          </a:xfrm>
          <a:prstGeom prst="flowChartAlternateProcess">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ru-RU" sz="1200" dirty="0">
                <a:solidFill>
                  <a:prstClr val="black"/>
                </a:solidFill>
                <a:latin typeface="Bookman Old Style" pitchFamily="18" charset="0"/>
                <a:cs typeface="Arial" charset="0"/>
              </a:rPr>
              <a:t>Установление требования определения общего размера дотаций  </a:t>
            </a:r>
          </a:p>
          <a:p>
            <a:pPr algn="ctr">
              <a:defRPr/>
            </a:pPr>
            <a:r>
              <a:rPr lang="ru-RU" sz="1200" dirty="0">
                <a:solidFill>
                  <a:prstClr val="black"/>
                </a:solidFill>
                <a:latin typeface="Bookman Old Style" pitchFamily="18" charset="0"/>
                <a:cs typeface="Arial" charset="0"/>
              </a:rPr>
              <a:t>на выравнивание бюджетной обеспеченности, исходя из достижения критерия выравнивания</a:t>
            </a:r>
          </a:p>
        </p:txBody>
      </p:sp>
      <p:sp>
        <p:nvSpPr>
          <p:cNvPr id="12" name="Табличка 11"/>
          <p:cNvSpPr/>
          <p:nvPr/>
        </p:nvSpPr>
        <p:spPr bwMode="auto">
          <a:xfrm>
            <a:off x="7020273" y="2420888"/>
            <a:ext cx="2000296" cy="1435030"/>
          </a:xfrm>
          <a:prstGeom prst="plaque">
            <a:avLst/>
          </a:prstGeom>
          <a:ln>
            <a:headEnd type="none" w="med" len="med"/>
            <a:tailEnd type="none" w="med" len="med"/>
          </a:ln>
          <a:effectLst>
            <a:glow rad="228600">
              <a:schemeClr val="accent2">
                <a:satMod val="175000"/>
                <a:alpha val="40000"/>
              </a:schemeClr>
            </a:glow>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400" b="1" dirty="0">
                <a:solidFill>
                  <a:prstClr val="black">
                    <a:lumMod val="75000"/>
                    <a:lumOff val="25000"/>
                  </a:prstClr>
                </a:solidFill>
                <a:latin typeface="Times New Roman" pitchFamily="18" charset="0"/>
                <a:cs typeface="Times New Roman" pitchFamily="18" charset="0"/>
              </a:rPr>
              <a:t>Фонд финансовой поддержки муниципальных районов                     (городских округов)</a:t>
            </a:r>
          </a:p>
        </p:txBody>
      </p:sp>
      <p:pic>
        <p:nvPicPr>
          <p:cNvPr id="1764369" name="Picture 2" descr="http://im3-tub-ru.yandex.net/i?id=c31fed248e078c562c820b07a0e3b3c8-46-144&amp;n=21"/>
          <p:cNvPicPr>
            <a:picLocks noChangeAspect="1" noChangeArrowheads="1"/>
          </p:cNvPicPr>
          <p:nvPr/>
        </p:nvPicPr>
        <p:blipFill>
          <a:blip r:embed="rId3" cstate="print">
            <a:lum bright="2000" contrast="6000"/>
          </a:blip>
          <a:srcRect/>
          <a:stretch>
            <a:fillRect/>
          </a:stretch>
        </p:blipFill>
        <p:spPr bwMode="auto">
          <a:xfrm>
            <a:off x="179388" y="5013325"/>
            <a:ext cx="2316162" cy="1676400"/>
          </a:xfrm>
          <a:prstGeom prst="rect">
            <a:avLst/>
          </a:prstGeom>
          <a:noFill/>
          <a:ln w="9525">
            <a:noFill/>
            <a:miter lim="800000"/>
            <a:headEnd/>
            <a:tailEnd/>
          </a:ln>
        </p:spPr>
      </p:pic>
      <p:pic>
        <p:nvPicPr>
          <p:cNvPr id="15" name="Рисунок 14" descr="Рисунок1.png"/>
          <p:cNvPicPr>
            <a:picLocks noChangeAspect="1"/>
          </p:cNvPicPr>
          <p:nvPr/>
        </p:nvPicPr>
        <p:blipFill>
          <a:blip r:embed="rId4" cstate="print">
            <a:clrChange>
              <a:clrFrom>
                <a:srgbClr val="FFFFFF"/>
              </a:clrFrom>
              <a:clrTo>
                <a:srgbClr val="FFFFFF">
                  <a:alpha val="0"/>
                </a:srgbClr>
              </a:clrTo>
            </a:clrChange>
          </a:blip>
          <a:stretch>
            <a:fillRect/>
          </a:stretch>
        </p:blipFill>
        <p:spPr>
          <a:xfrm>
            <a:off x="0" y="0"/>
            <a:ext cx="1331640" cy="1613556"/>
          </a:xfrm>
          <a:prstGeom prst="rect">
            <a:avLst/>
          </a:prstGeom>
          <a:ln>
            <a:noFill/>
          </a:ln>
          <a:effectLst>
            <a:softEdge rad="112500"/>
          </a:effectLst>
        </p:spPr>
      </p:pic>
      <p:sp>
        <p:nvSpPr>
          <p:cNvPr id="13" name="TextBox 12"/>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59</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p:cNvSpPr>
          <p:nvPr>
            <p:ph type="title" idx="4294967295"/>
          </p:nvPr>
        </p:nvSpPr>
        <p:spPr>
          <a:xfrm>
            <a:off x="428625" y="0"/>
            <a:ext cx="8229600" cy="571500"/>
          </a:xfrm>
        </p:spPr>
        <p:txBody>
          <a:bodyPr/>
          <a:lstStyle/>
          <a:p>
            <a:r>
              <a:rPr lang="ru-RU" sz="2400" b="1" i="1" u="sng" smtClean="0">
                <a:solidFill>
                  <a:srgbClr val="0070C0"/>
                </a:solidFill>
              </a:rPr>
              <a:t>Основные понятия и термины по бюджету</a:t>
            </a:r>
          </a:p>
        </p:txBody>
      </p:sp>
      <p:graphicFrame>
        <p:nvGraphicFramePr>
          <p:cNvPr id="4" name="Таблица 3"/>
          <p:cNvGraphicFramePr>
            <a:graphicFrameLocks noGrp="1"/>
          </p:cNvGraphicFramePr>
          <p:nvPr/>
        </p:nvGraphicFramePr>
        <p:xfrm>
          <a:off x="0" y="714375"/>
          <a:ext cx="9144000" cy="745236"/>
        </p:xfrm>
        <a:graphic>
          <a:graphicData uri="http://schemas.openxmlformats.org/drawingml/2006/table">
            <a:tbl>
              <a:tblPr/>
              <a:tblGrid>
                <a:gridCol w="4572000"/>
                <a:gridCol w="4572000"/>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Средства, предоставляемые одним бюджетом бюджетной системы Российской Федерации другому бюджету бюджетной системы Российской Федерации.</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Средства финансовой помощи (субсидии, дотации, субвенции и иные межбюджетные трансферты) передаваемые одним бюджетом другому бюджету на безвозмездной и безвозвратной основах.</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5719" name="Rectangle 1"/>
          <p:cNvSpPr>
            <a:spLocks noChangeArrowheads="1"/>
          </p:cNvSpPr>
          <p:nvPr/>
        </p:nvSpPr>
        <p:spPr bwMode="auto">
          <a:xfrm>
            <a:off x="0" y="357188"/>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Межбюджетные трансферты</a:t>
            </a:r>
            <a:endParaRPr lang="ru-RU">
              <a:ea typeface="Times New Roman" pitchFamily="18" charset="0"/>
              <a:cs typeface="Arial" charset="0"/>
            </a:endParaRPr>
          </a:p>
        </p:txBody>
      </p:sp>
      <p:graphicFrame>
        <p:nvGraphicFramePr>
          <p:cNvPr id="6" name="Таблица 5"/>
          <p:cNvGraphicFramePr>
            <a:graphicFrameLocks noGrp="1"/>
          </p:cNvGraphicFramePr>
          <p:nvPr/>
        </p:nvGraphicFramePr>
        <p:xfrm>
          <a:off x="0" y="1643063"/>
          <a:ext cx="9144000" cy="1415034"/>
        </p:xfrm>
        <a:graphic>
          <a:graphicData uri="http://schemas.openxmlformats.org/drawingml/2006/table">
            <a:tbl>
              <a:tblPr/>
              <a:tblGrid>
                <a:gridCol w="4572000"/>
                <a:gridCol w="4572000"/>
              </a:tblGrid>
              <a:tr h="1952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10906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К налоговым доходам бюджетов относятся доходы от предусмотренных законодательством Российской Федерации о налогах и сборах федеральных налогов и сборов, в том числе от налогов, предусмотренных специальными налоговыми режимами, региональных и местных налогов, а также пеней и штрафов по ним.</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Налоговые доходы — налоги, уплачиваемые в бюджет гражданами, организациями, органами государственной власти, органами местного самоуправления.</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Налоги бывают федеральными, региональными и местными.</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В областной бюджет зачисляются доходы от федеральных и региональных налогов в соответствии с установленными нормативами отчислений.</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5725" name="Rectangle 2"/>
          <p:cNvSpPr>
            <a:spLocks noChangeArrowheads="1"/>
          </p:cNvSpPr>
          <p:nvPr/>
        </p:nvSpPr>
        <p:spPr bwMode="auto">
          <a:xfrm>
            <a:off x="0" y="1328738"/>
            <a:ext cx="9144000" cy="457200"/>
          </a:xfrm>
          <a:prstGeom prst="rect">
            <a:avLst/>
          </a:prstGeom>
          <a:noFill/>
          <a:ln w="9525">
            <a:noFill/>
            <a:miter lim="800000"/>
            <a:headEnd/>
            <a:tailEnd/>
          </a:ln>
        </p:spPr>
        <p:txBody>
          <a:bodyPr wrap="none" anchor="ctr">
            <a:spAutoFit/>
          </a:bodyPr>
          <a:lstStyle/>
          <a:p>
            <a:r>
              <a:rPr lang="ru-RU" sz="900">
                <a:solidFill>
                  <a:srgbClr val="000000"/>
                </a:solidFill>
                <a:latin typeface="inherit"/>
                <a:ea typeface="Times New Roman" pitchFamily="18" charset="0"/>
                <a:cs typeface="Segoe UI" pitchFamily="34" charset="0"/>
                <a:hlinkClick r:id="rId2"/>
              </a:rPr>
              <a:t>Налоговые доходы</a:t>
            </a:r>
            <a:endParaRPr lang="ru-RU">
              <a:ea typeface="Times New Roman" pitchFamily="18" charset="0"/>
              <a:cs typeface="Arial" charset="0"/>
            </a:endParaRPr>
          </a:p>
        </p:txBody>
      </p:sp>
      <p:graphicFrame>
        <p:nvGraphicFramePr>
          <p:cNvPr id="8" name="Таблица 7"/>
          <p:cNvGraphicFramePr>
            <a:graphicFrameLocks noGrp="1"/>
          </p:cNvGraphicFramePr>
          <p:nvPr/>
        </p:nvGraphicFramePr>
        <p:xfrm>
          <a:off x="0" y="3429000"/>
          <a:ext cx="9144000" cy="3265780"/>
        </p:xfrm>
        <a:graphic>
          <a:graphicData uri="http://schemas.openxmlformats.org/drawingml/2006/table">
            <a:tbl>
              <a:tblPr/>
              <a:tblGrid>
                <a:gridCol w="4570413"/>
                <a:gridCol w="4573587"/>
              </a:tblGrid>
              <a:tr h="1365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6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900" b="0" i="0" u="none" strike="noStrike" cap="none" normalizeH="0" baseline="0" dirty="0" smtClean="0">
                        <a:ln>
                          <a:noFill/>
                        </a:ln>
                        <a:solidFill>
                          <a:schemeClr val="tx1"/>
                        </a:solidFill>
                        <a:effectLst/>
                        <a:latin typeface="Times New Roman" pitchFamily="18" charset="0"/>
                        <a:cs typeface="Calibri" pitchFamily="34" charset="0"/>
                      </a:endParaRPr>
                    </a:p>
                  </a:txBody>
                  <a:tcPr marL="19012" marR="19012" marT="19012" marB="19012"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6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900" b="0" i="0" u="none" strike="noStrike" cap="none" normalizeH="0" baseline="0" smtClean="0">
                        <a:ln>
                          <a:noFill/>
                        </a:ln>
                        <a:solidFill>
                          <a:schemeClr val="tx1"/>
                        </a:solidFill>
                        <a:effectLst/>
                        <a:latin typeface="Times New Roman" pitchFamily="18" charset="0"/>
                        <a:cs typeface="Calibri" pitchFamily="34" charset="0"/>
                      </a:endParaRPr>
                    </a:p>
                  </a:txBody>
                  <a:tcPr marL="19012" marR="19012" marT="19012" marB="19012" anchor="b" horzOverflow="overflow">
                    <a:lnL>
                      <a:noFill/>
                    </a:lnL>
                    <a:lnR>
                      <a:noFill/>
                    </a:lnR>
                    <a:lnT>
                      <a:noFill/>
                    </a:lnT>
                    <a:lnB>
                      <a:noFill/>
                    </a:lnB>
                    <a:lnTlToBr>
                      <a:noFill/>
                    </a:lnTlToBr>
                    <a:lnBlToTr>
                      <a:noFill/>
                    </a:lnBlToTr>
                    <a:solidFill>
                      <a:srgbClr val="1188CC"/>
                    </a:solidFill>
                  </a:tcPr>
                </a:tc>
              </a:tr>
              <a:tr h="214947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cs typeface="Times New Roman" pitchFamily="18" charset="0"/>
                        </a:rPr>
                        <a:t>К неналоговым доходам бюджетов относятся:</a:t>
                      </a:r>
                      <a:endParaRPr kumimoji="0" lang="ru-RU" sz="8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ea typeface="Calibri" pitchFamily="34" charset="0"/>
                          <a:cs typeface="inherit"/>
                        </a:rPr>
                        <a:t>- доходы от использования имущества, находящегося в государственной или муниципальной собственности, за исключением имущества бюджетных и автономных учреждений, а также имущества государственных и муниципальных унитарных предприятий, в том числе казенных, земельных участков и иных объектов недвижимого имущества, находящихся в федеральной собственности, используемых Федеральным фондом содействия развитию жилищного строительства;</a:t>
                      </a:r>
                      <a:endParaRPr kumimoji="0" lang="ru-RU" sz="8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ea typeface="Calibri" pitchFamily="34" charset="0"/>
                          <a:cs typeface="inherit"/>
                        </a:rPr>
                        <a:t>- доходы от продажи имущества (кроме акций и иных форм участия в капитале, государственных запасов драгоценных металлов и драгоценных камней), находящегося в государственной или муниципальной собственности, за исключением движимого имущества бюджетных и автономных учреждений, а также имущества государственных и муниципальных унитарных предприятий, в том числе казенных, земельных участков и иных объектов недвижимого имущества, находящихся в федеральной собственности, используемых Федеральным фондом содействия развитию жилищного строительства;</a:t>
                      </a:r>
                      <a:endParaRPr kumimoji="0" lang="ru-RU" sz="8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ea typeface="Calibri" pitchFamily="34" charset="0"/>
                          <a:cs typeface="inherit"/>
                        </a:rPr>
                        <a:t>- доходы от платных услуг, оказываемых казенными учреждениями;</a:t>
                      </a:r>
                      <a:endParaRPr kumimoji="0" lang="ru-RU" sz="8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ea typeface="Calibri" pitchFamily="34" charset="0"/>
                          <a:cs typeface="inherit"/>
                        </a:rPr>
                        <a:t>- средства, полученные в результате применения мер гражданско-правовой, административной и уголовной ответственности, в том числе штрафы, конфискации, компенсации, а также средства, полученные в возмещение вреда, причиненного Российской Федерации, субъектам Российской Федерации, муниципальным образованиям, и иные суммы принудительного изъятия;</a:t>
                      </a:r>
                      <a:endParaRPr kumimoji="0" lang="ru-RU" sz="8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ea typeface="Calibri" pitchFamily="34" charset="0"/>
                          <a:cs typeface="inherit"/>
                        </a:rPr>
                        <a:t>- средства самообложения граждан;</a:t>
                      </a:r>
                      <a:endParaRPr kumimoji="0" lang="ru-RU" sz="800" b="0" i="1" u="none" strike="noStrike" cap="none" normalizeH="0" baseline="0" smtClean="0">
                        <a:ln>
                          <a:noFill/>
                        </a:ln>
                        <a:solidFill>
                          <a:schemeClr val="tx1"/>
                        </a:solidFill>
                        <a:effectLst/>
                        <a:latin typeface="inherit"/>
                        <a:ea typeface="Calibri" pitchFamily="34" charset="0"/>
                        <a:cs typeface="inherit"/>
                      </a:endParaRPr>
                    </a:p>
                    <a:p>
                      <a:pPr marL="0" marR="0" lvl="0" indent="0" algn="just"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smtClean="0">
                          <a:ln>
                            <a:noFill/>
                          </a:ln>
                          <a:solidFill>
                            <a:srgbClr val="000000"/>
                          </a:solidFill>
                          <a:effectLst/>
                          <a:latin typeface="inherit"/>
                          <a:ea typeface="Calibri" pitchFamily="34" charset="0"/>
                          <a:cs typeface="inherit"/>
                        </a:rPr>
                        <a:t>- иные неналоговые доходы.</a:t>
                      </a:r>
                      <a:endParaRPr kumimoji="0" lang="ru-RU" sz="800" b="0" i="1" u="none" strike="noStrike" cap="none" normalizeH="0" baseline="0" smtClean="0">
                        <a:ln>
                          <a:noFill/>
                        </a:ln>
                        <a:solidFill>
                          <a:schemeClr val="tx1"/>
                        </a:solidFill>
                        <a:effectLst/>
                        <a:latin typeface="inherit"/>
                        <a:ea typeface="Calibri" pitchFamily="34" charset="0"/>
                        <a:cs typeface="inherit"/>
                      </a:endParaRPr>
                    </a:p>
                  </a:txBody>
                  <a:tcPr marL="19012" marR="19012" marT="19012" marB="19012"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800" b="0" i="1" u="none" strike="noStrike" cap="none" normalizeH="0" baseline="0" dirty="0" smtClean="0">
                          <a:ln>
                            <a:noFill/>
                          </a:ln>
                          <a:solidFill>
                            <a:srgbClr val="000000"/>
                          </a:solidFill>
                          <a:effectLst/>
                          <a:latin typeface="inherit"/>
                          <a:cs typeface="Times New Roman" pitchFamily="18" charset="0"/>
                        </a:rPr>
                        <a:t>К неналоговым доходам бюджетов относятся:</a:t>
                      </a:r>
                      <a:endParaRPr kumimoji="0" lang="ru-RU" sz="8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800" b="0" i="1" u="none" strike="noStrike" cap="none" normalizeH="0" baseline="0" dirty="0" smtClean="0">
                          <a:ln>
                            <a:noFill/>
                          </a:ln>
                          <a:solidFill>
                            <a:srgbClr val="000000"/>
                          </a:solidFill>
                          <a:effectLst/>
                          <a:latin typeface="inherit"/>
                          <a:cs typeface="Times New Roman" pitchFamily="18" charset="0"/>
                        </a:rPr>
                        <a:t>— доходы от использования и продажи имущества, находящихся в государственной и муниципальной собственности;</a:t>
                      </a:r>
                      <a:endParaRPr kumimoji="0" lang="ru-RU" sz="8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800" b="0" i="1" u="none" strike="noStrike" cap="none" normalizeH="0" baseline="0" dirty="0" smtClean="0">
                          <a:ln>
                            <a:noFill/>
                          </a:ln>
                          <a:solidFill>
                            <a:srgbClr val="000000"/>
                          </a:solidFill>
                          <a:effectLst/>
                          <a:latin typeface="inherit"/>
                          <a:cs typeface="Times New Roman" pitchFamily="18" charset="0"/>
                        </a:rPr>
                        <a:t>— рентные платежи;</a:t>
                      </a:r>
                      <a:endParaRPr kumimoji="0" lang="ru-RU" sz="800" b="0" i="0" u="none" strike="noStrike" cap="none" normalizeH="0" baseline="0" dirty="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ts val="1500"/>
                        </a:lnSpc>
                        <a:spcBef>
                          <a:spcPct val="0"/>
                        </a:spcBef>
                        <a:spcAft>
                          <a:spcPct val="0"/>
                        </a:spcAft>
                        <a:buClrTx/>
                        <a:buSzTx/>
                        <a:buFontTx/>
                        <a:buNone/>
                        <a:tabLst/>
                      </a:pPr>
                      <a:r>
                        <a:rPr kumimoji="0" lang="ru-RU" sz="800" b="0" i="1" u="none" strike="noStrike" cap="none" normalizeH="0" baseline="0" dirty="0" smtClean="0">
                          <a:ln>
                            <a:noFill/>
                          </a:ln>
                          <a:solidFill>
                            <a:srgbClr val="000000"/>
                          </a:solidFill>
                          <a:effectLst/>
                          <a:latin typeface="inherit"/>
                          <a:cs typeface="Times New Roman" pitchFamily="18" charset="0"/>
                        </a:rPr>
                        <a:t>— штрафные санкции.</a:t>
                      </a:r>
                      <a:endParaRPr kumimoji="0" lang="ru-RU" sz="800" b="0" i="0" u="none" strike="noStrike" cap="none" normalizeH="0" baseline="0" dirty="0" smtClean="0">
                        <a:ln>
                          <a:noFill/>
                        </a:ln>
                        <a:solidFill>
                          <a:schemeClr val="tx1"/>
                        </a:solidFill>
                        <a:effectLst/>
                        <a:latin typeface="Times New Roman" pitchFamily="18" charset="0"/>
                        <a:cs typeface="Calibri" pitchFamily="34" charset="0"/>
                      </a:endParaRPr>
                    </a:p>
                  </a:txBody>
                  <a:tcPr marL="19012" marR="19012" marT="19012" marB="19012" horzOverflow="overflow">
                    <a:lnL>
                      <a:noFill/>
                    </a:lnL>
                    <a:lnR>
                      <a:noFill/>
                    </a:lnR>
                    <a:lnT>
                      <a:noFill/>
                    </a:lnT>
                    <a:lnB>
                      <a:noFill/>
                    </a:lnB>
                    <a:lnTlToBr>
                      <a:noFill/>
                    </a:lnTlToBr>
                    <a:lnBlToTr>
                      <a:noFill/>
                    </a:lnBlToTr>
                    <a:noFill/>
                  </a:tcPr>
                </a:tc>
              </a:tr>
            </a:tbl>
          </a:graphicData>
        </a:graphic>
      </p:graphicFrame>
      <p:sp>
        <p:nvSpPr>
          <p:cNvPr id="115731" name="Rectangle 3"/>
          <p:cNvSpPr>
            <a:spLocks noChangeArrowheads="1"/>
          </p:cNvSpPr>
          <p:nvPr/>
        </p:nvSpPr>
        <p:spPr bwMode="auto">
          <a:xfrm>
            <a:off x="0" y="3043238"/>
            <a:ext cx="9144000" cy="457200"/>
          </a:xfrm>
          <a:prstGeom prst="rect">
            <a:avLst/>
          </a:prstGeom>
          <a:noFill/>
          <a:ln w="9525">
            <a:noFill/>
            <a:miter lim="800000"/>
            <a:headEnd/>
            <a:tailEnd/>
          </a:ln>
        </p:spPr>
        <p:txBody>
          <a:bodyPr wrap="none" anchor="ctr">
            <a:spAutoFit/>
          </a:bodyPr>
          <a:lstStyle/>
          <a:p>
            <a:pPr indent="342900"/>
            <a:r>
              <a:rPr lang="ru-RU" sz="900">
                <a:solidFill>
                  <a:srgbClr val="000000"/>
                </a:solidFill>
                <a:latin typeface="inherit"/>
                <a:ea typeface="Times New Roman" pitchFamily="18" charset="0"/>
                <a:cs typeface="Segoe UI" pitchFamily="34" charset="0"/>
                <a:hlinkClick r:id="rId2"/>
              </a:rPr>
              <a:t>Неналоговые доходы</a:t>
            </a:r>
            <a:endParaRPr lang="ru-RU">
              <a:ea typeface="Times New Roman" pitchFamily="18" charset="0"/>
              <a:cs typeface="Arial" charset="0"/>
            </a:endParaRPr>
          </a:p>
        </p:txBody>
      </p:sp>
      <p:sp>
        <p:nvSpPr>
          <p:cNvPr id="10" name="TextBox 9"/>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a:t>
            </a:r>
            <a:endParaRPr lang="ru-RU" sz="1600" b="1" dirty="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100000">
              <a:srgbClr val="7D8496"/>
            </a:gs>
            <a:gs pos="47000">
              <a:srgbClr val="E6E6E6"/>
            </a:gs>
            <a:gs pos="85001">
              <a:srgbClr val="7D8496"/>
            </a:gs>
            <a:gs pos="100000">
              <a:srgbClr val="E6E6E6"/>
            </a:gs>
          </a:gsLst>
          <a:path path="circle">
            <a:fillToRect l="100000" t="100000"/>
          </a:path>
        </a:gradFill>
        <a:effectLst/>
      </p:bgPr>
    </p:bg>
    <p:spTree>
      <p:nvGrpSpPr>
        <p:cNvPr id="1" name=""/>
        <p:cNvGrpSpPr/>
        <p:nvPr/>
      </p:nvGrpSpPr>
      <p:grpSpPr>
        <a:xfrm>
          <a:off x="0" y="0"/>
          <a:ext cx="0" cy="0"/>
          <a:chOff x="0" y="0"/>
          <a:chExt cx="0" cy="0"/>
        </a:xfrm>
      </p:grpSpPr>
      <p:sp>
        <p:nvSpPr>
          <p:cNvPr id="22" name="Заголовок 3"/>
          <p:cNvSpPr>
            <a:spLocks noGrp="1"/>
          </p:cNvSpPr>
          <p:nvPr>
            <p:ph type="ctrTitle"/>
          </p:nvPr>
        </p:nvSpPr>
        <p:spPr>
          <a:xfrm>
            <a:off x="0" y="-24"/>
            <a:ext cx="9144000" cy="571480"/>
          </a:xfrm>
          <a:gradFill>
            <a:gsLst>
              <a:gs pos="0">
                <a:srgbClr val="8488C4"/>
              </a:gs>
              <a:gs pos="53000">
                <a:srgbClr val="D4DEFF"/>
              </a:gs>
              <a:gs pos="83000">
                <a:srgbClr val="D4DEFF"/>
              </a:gs>
              <a:gs pos="100000">
                <a:srgbClr val="96AB94"/>
              </a:gs>
            </a:gsLst>
            <a:lin ang="5400000" scaled="0"/>
          </a:gradFill>
        </p:spPr>
        <p:txBody>
          <a:bodyPr rtlCol="0">
            <a:normAutofit fontScale="90000"/>
          </a:bodyPr>
          <a:lstStyle/>
          <a:p>
            <a:pPr fontAlgn="auto">
              <a:spcAft>
                <a:spcPts val="0"/>
              </a:spcAft>
              <a:defRPr/>
            </a:pPr>
            <a: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t/>
            </a:r>
            <a:b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br>
            <a:r>
              <a:rPr lang="ru-RU" sz="20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Arial" charset="0"/>
              </a:rPr>
              <a:t>          </a:t>
            </a:r>
            <a:r>
              <a:rPr lang="ru-RU" sz="2400" b="1" dirty="0" smtClean="0">
                <a:latin typeface="Times New Roman" pitchFamily="18" charset="0"/>
                <a:cs typeface="Times New Roman" pitchFamily="18" charset="0"/>
              </a:rPr>
              <a:t>Объем фонда финансовой поддержки с учетом субвенций поселениям 2015-2019 годов</a:t>
            </a:r>
            <a:r>
              <a:rPr lang="ru-RU"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
            </a:r>
            <a:br>
              <a:rPr lang="ru-RU"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br>
            <a:endParaRPr lang="ru-RU"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6" name="Прямоугольник 5"/>
          <p:cNvSpPr/>
          <p:nvPr/>
        </p:nvSpPr>
        <p:spPr>
          <a:xfrm>
            <a:off x="0" y="5517242"/>
            <a:ext cx="1835696" cy="584775"/>
          </a:xfrm>
          <a:prstGeom prst="rect">
            <a:avLst/>
          </a:prstGeom>
          <a:solidFill>
            <a:schemeClr val="bg1">
              <a:lumMod val="7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ru-RU" sz="1600" b="1" dirty="0">
                <a:solidFill>
                  <a:srgbClr val="002060"/>
                </a:solidFill>
                <a:latin typeface="Bookman Old Style" pitchFamily="18" charset="0"/>
              </a:rPr>
              <a:t>2015 год (факт)  </a:t>
            </a:r>
          </a:p>
        </p:txBody>
      </p:sp>
      <p:sp>
        <p:nvSpPr>
          <p:cNvPr id="7" name="Прямоугольник 6"/>
          <p:cNvSpPr/>
          <p:nvPr/>
        </p:nvSpPr>
        <p:spPr>
          <a:xfrm>
            <a:off x="1907704" y="5517242"/>
            <a:ext cx="2000264" cy="830997"/>
          </a:xfrm>
          <a:prstGeom prst="rect">
            <a:avLst/>
          </a:prstGeom>
          <a:solidFill>
            <a:schemeClr val="bg1">
              <a:lumMod val="7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ru-RU" sz="1600" b="1" dirty="0">
                <a:solidFill>
                  <a:srgbClr val="002060"/>
                </a:solidFill>
                <a:latin typeface="Bookman Old Style" pitchFamily="18" charset="0"/>
              </a:rPr>
              <a:t>2016 год </a:t>
            </a:r>
            <a:r>
              <a:rPr lang="ru-RU" sz="1600" b="1" dirty="0" smtClean="0">
                <a:solidFill>
                  <a:srgbClr val="002060"/>
                </a:solidFill>
                <a:latin typeface="Bookman Old Style" pitchFamily="18" charset="0"/>
              </a:rPr>
              <a:t>(ожидаемое исполнение)</a:t>
            </a:r>
            <a:endParaRPr lang="ru-RU" sz="1600" b="1" dirty="0">
              <a:solidFill>
                <a:srgbClr val="002060"/>
              </a:solidFill>
              <a:latin typeface="Bookman Old Style" pitchFamily="18" charset="0"/>
            </a:endParaRPr>
          </a:p>
        </p:txBody>
      </p:sp>
      <p:sp>
        <p:nvSpPr>
          <p:cNvPr id="8" name="Прямоугольник 7"/>
          <p:cNvSpPr/>
          <p:nvPr/>
        </p:nvSpPr>
        <p:spPr>
          <a:xfrm>
            <a:off x="3995938" y="5517242"/>
            <a:ext cx="1800200" cy="584775"/>
          </a:xfrm>
          <a:prstGeom prst="rect">
            <a:avLst/>
          </a:prstGeom>
          <a:solidFill>
            <a:schemeClr val="bg1">
              <a:lumMod val="7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ru-RU" sz="1600" b="1" dirty="0">
                <a:solidFill>
                  <a:srgbClr val="002060"/>
                </a:solidFill>
                <a:latin typeface="Bookman Old Style" pitchFamily="18" charset="0"/>
              </a:rPr>
              <a:t>2017 год </a:t>
            </a:r>
            <a:r>
              <a:rPr lang="ru-RU" sz="1600" b="1" dirty="0" smtClean="0">
                <a:solidFill>
                  <a:srgbClr val="002060"/>
                </a:solidFill>
                <a:latin typeface="Bookman Old Style" pitchFamily="18" charset="0"/>
              </a:rPr>
              <a:t>(утверждено)</a:t>
            </a:r>
            <a:endParaRPr lang="ru-RU" sz="1600" b="1" dirty="0">
              <a:solidFill>
                <a:srgbClr val="002060"/>
              </a:solidFill>
              <a:latin typeface="Bookman Old Style" pitchFamily="18" charset="0"/>
            </a:endParaRPr>
          </a:p>
        </p:txBody>
      </p:sp>
      <p:sp>
        <p:nvSpPr>
          <p:cNvPr id="1766412" name="TextBox 8"/>
          <p:cNvSpPr txBox="1">
            <a:spLocks noChangeArrowheads="1"/>
          </p:cNvSpPr>
          <p:nvPr/>
        </p:nvSpPr>
        <p:spPr bwMode="auto">
          <a:xfrm>
            <a:off x="250825" y="1844675"/>
            <a:ext cx="1643063" cy="923925"/>
          </a:xfrm>
          <a:prstGeom prst="rect">
            <a:avLst/>
          </a:prstGeom>
          <a:noFill/>
          <a:ln w="9525">
            <a:noFill/>
            <a:miter lim="800000"/>
            <a:headEnd/>
            <a:tailEnd/>
          </a:ln>
        </p:spPr>
        <p:txBody>
          <a:bodyPr>
            <a:spAutoFit/>
          </a:bodyPr>
          <a:lstStyle/>
          <a:p>
            <a:pPr algn="ctr"/>
            <a:r>
              <a:rPr lang="ru-RU" b="1">
                <a:solidFill>
                  <a:srgbClr val="002060"/>
                </a:solidFill>
                <a:latin typeface="Book Antiqua" pitchFamily="18" charset="0"/>
              </a:rPr>
              <a:t>3,116</a:t>
            </a:r>
          </a:p>
          <a:p>
            <a:pPr algn="ctr"/>
            <a:r>
              <a:rPr lang="ru-RU" b="1">
                <a:solidFill>
                  <a:srgbClr val="002060"/>
                </a:solidFill>
                <a:latin typeface="Book Antiqua" pitchFamily="18" charset="0"/>
              </a:rPr>
              <a:t>млрд.руб. рублей</a:t>
            </a:r>
          </a:p>
        </p:txBody>
      </p:sp>
      <p:sp>
        <p:nvSpPr>
          <p:cNvPr id="1766413" name="TextBox 9"/>
          <p:cNvSpPr txBox="1">
            <a:spLocks noChangeArrowheads="1"/>
          </p:cNvSpPr>
          <p:nvPr/>
        </p:nvSpPr>
        <p:spPr bwMode="auto">
          <a:xfrm>
            <a:off x="3563938" y="692150"/>
            <a:ext cx="2363787" cy="646113"/>
          </a:xfrm>
          <a:prstGeom prst="rect">
            <a:avLst/>
          </a:prstGeom>
          <a:noFill/>
          <a:ln w="9525">
            <a:noFill/>
            <a:miter lim="800000"/>
            <a:headEnd/>
            <a:tailEnd/>
          </a:ln>
        </p:spPr>
        <p:txBody>
          <a:bodyPr>
            <a:spAutoFit/>
          </a:bodyPr>
          <a:lstStyle/>
          <a:p>
            <a:pPr algn="ctr"/>
            <a:r>
              <a:rPr lang="ru-RU" b="1" dirty="0" smtClean="0">
                <a:solidFill>
                  <a:srgbClr val="002060"/>
                </a:solidFill>
                <a:latin typeface="Book Antiqua" pitchFamily="18" charset="0"/>
              </a:rPr>
              <a:t>3,599</a:t>
            </a:r>
            <a:endParaRPr lang="ru-RU" b="1" dirty="0">
              <a:solidFill>
                <a:srgbClr val="002060"/>
              </a:solidFill>
              <a:latin typeface="Book Antiqua" pitchFamily="18" charset="0"/>
            </a:endParaRPr>
          </a:p>
          <a:p>
            <a:pPr algn="ctr"/>
            <a:r>
              <a:rPr lang="ru-RU" b="1" dirty="0">
                <a:solidFill>
                  <a:srgbClr val="002060"/>
                </a:solidFill>
                <a:latin typeface="Book Antiqua" pitchFamily="18" charset="0"/>
              </a:rPr>
              <a:t> млрд. руб.</a:t>
            </a:r>
          </a:p>
        </p:txBody>
      </p:sp>
      <p:pic>
        <p:nvPicPr>
          <p:cNvPr id="13" name="Рисунок 12" descr="Рисунок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16" name="Прямоугольник 15"/>
          <p:cNvSpPr/>
          <p:nvPr/>
        </p:nvSpPr>
        <p:spPr>
          <a:xfrm>
            <a:off x="5868145" y="5517252"/>
            <a:ext cx="1504592" cy="553998"/>
          </a:xfrm>
          <a:prstGeom prst="rect">
            <a:avLst/>
          </a:prstGeom>
          <a:solidFill>
            <a:schemeClr val="bg1">
              <a:lumMod val="7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ru-RU" sz="1600" b="1" dirty="0">
                <a:solidFill>
                  <a:srgbClr val="002060"/>
                </a:solidFill>
                <a:latin typeface="Bookman Old Style" pitchFamily="18" charset="0"/>
              </a:rPr>
              <a:t>2018 год </a:t>
            </a:r>
            <a:r>
              <a:rPr lang="ru-RU" sz="1400" b="1" dirty="0" smtClean="0">
                <a:solidFill>
                  <a:srgbClr val="002060"/>
                </a:solidFill>
                <a:latin typeface="Bookman Old Style" pitchFamily="18" charset="0"/>
              </a:rPr>
              <a:t>(утверждено)</a:t>
            </a:r>
            <a:endParaRPr lang="ru-RU" sz="1400" b="1" dirty="0">
              <a:solidFill>
                <a:srgbClr val="002060"/>
              </a:solidFill>
              <a:latin typeface="Bookman Old Style" pitchFamily="18" charset="0"/>
            </a:endParaRPr>
          </a:p>
        </p:txBody>
      </p:sp>
      <p:sp>
        <p:nvSpPr>
          <p:cNvPr id="17" name="Прямоугольник 16"/>
          <p:cNvSpPr/>
          <p:nvPr/>
        </p:nvSpPr>
        <p:spPr>
          <a:xfrm>
            <a:off x="7452320" y="5517252"/>
            <a:ext cx="1547664" cy="553998"/>
          </a:xfrm>
          <a:prstGeom prst="rect">
            <a:avLst/>
          </a:prstGeom>
          <a:solidFill>
            <a:schemeClr val="bg1">
              <a:lumMod val="7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algn="ctr" fontAlgn="auto">
              <a:spcBef>
                <a:spcPts val="0"/>
              </a:spcBef>
              <a:spcAft>
                <a:spcPts val="0"/>
              </a:spcAft>
              <a:defRPr/>
            </a:pPr>
            <a:r>
              <a:rPr lang="ru-RU" sz="1600" b="1" dirty="0">
                <a:solidFill>
                  <a:srgbClr val="002060"/>
                </a:solidFill>
                <a:latin typeface="Bookman Old Style" pitchFamily="18" charset="0"/>
              </a:rPr>
              <a:t>2019 год </a:t>
            </a:r>
            <a:r>
              <a:rPr lang="ru-RU" sz="1400" b="1" dirty="0" smtClean="0">
                <a:solidFill>
                  <a:srgbClr val="002060"/>
                </a:solidFill>
                <a:latin typeface="Bookman Old Style" pitchFamily="18" charset="0"/>
              </a:rPr>
              <a:t>(утверждено)</a:t>
            </a:r>
            <a:endParaRPr lang="ru-RU" sz="1400" b="1" dirty="0">
              <a:solidFill>
                <a:srgbClr val="002060"/>
              </a:solidFill>
              <a:latin typeface="Bookman Old Style" pitchFamily="18" charset="0"/>
            </a:endParaRPr>
          </a:p>
        </p:txBody>
      </p:sp>
      <p:sp>
        <p:nvSpPr>
          <p:cNvPr id="1766421" name="TextBox 18"/>
          <p:cNvSpPr txBox="1">
            <a:spLocks noChangeArrowheads="1"/>
          </p:cNvSpPr>
          <p:nvPr/>
        </p:nvSpPr>
        <p:spPr bwMode="auto">
          <a:xfrm>
            <a:off x="2124075" y="620713"/>
            <a:ext cx="1643063" cy="646112"/>
          </a:xfrm>
          <a:prstGeom prst="rect">
            <a:avLst/>
          </a:prstGeom>
          <a:noFill/>
          <a:ln w="9525">
            <a:noFill/>
            <a:miter lim="800000"/>
            <a:headEnd/>
            <a:tailEnd/>
          </a:ln>
        </p:spPr>
        <p:txBody>
          <a:bodyPr>
            <a:spAutoFit/>
          </a:bodyPr>
          <a:lstStyle/>
          <a:p>
            <a:pPr algn="ctr"/>
            <a:r>
              <a:rPr lang="ru-RU" b="1">
                <a:solidFill>
                  <a:srgbClr val="002060"/>
                </a:solidFill>
                <a:latin typeface="Book Antiqua" pitchFamily="18" charset="0"/>
              </a:rPr>
              <a:t>3,583</a:t>
            </a:r>
          </a:p>
          <a:p>
            <a:pPr algn="ctr"/>
            <a:r>
              <a:rPr lang="ru-RU" b="1">
                <a:solidFill>
                  <a:srgbClr val="002060"/>
                </a:solidFill>
                <a:latin typeface="Book Antiqua" pitchFamily="18" charset="0"/>
              </a:rPr>
              <a:t>млрд. руб.</a:t>
            </a:r>
          </a:p>
        </p:txBody>
      </p:sp>
      <p:sp>
        <p:nvSpPr>
          <p:cNvPr id="1766422" name="TextBox 19"/>
          <p:cNvSpPr txBox="1">
            <a:spLocks noChangeArrowheads="1"/>
          </p:cNvSpPr>
          <p:nvPr/>
        </p:nvSpPr>
        <p:spPr bwMode="auto">
          <a:xfrm>
            <a:off x="6948488" y="2708275"/>
            <a:ext cx="2376487" cy="647700"/>
          </a:xfrm>
          <a:prstGeom prst="rect">
            <a:avLst/>
          </a:prstGeom>
          <a:noFill/>
          <a:ln w="9525">
            <a:noFill/>
            <a:miter lim="800000"/>
            <a:headEnd/>
            <a:tailEnd/>
          </a:ln>
        </p:spPr>
        <p:txBody>
          <a:bodyPr>
            <a:spAutoFit/>
          </a:bodyPr>
          <a:lstStyle/>
          <a:p>
            <a:pPr algn="ctr"/>
            <a:r>
              <a:rPr lang="ru-RU" b="1" dirty="0" smtClean="0">
                <a:solidFill>
                  <a:srgbClr val="002060"/>
                </a:solidFill>
                <a:latin typeface="Book Antiqua" pitchFamily="18" charset="0"/>
              </a:rPr>
              <a:t>3,044</a:t>
            </a:r>
            <a:endParaRPr lang="ru-RU" b="1" dirty="0">
              <a:solidFill>
                <a:srgbClr val="002060"/>
              </a:solidFill>
              <a:latin typeface="Book Antiqua" pitchFamily="18" charset="0"/>
            </a:endParaRPr>
          </a:p>
          <a:p>
            <a:pPr algn="ctr"/>
            <a:r>
              <a:rPr lang="ru-RU" b="1" dirty="0">
                <a:solidFill>
                  <a:srgbClr val="002060"/>
                </a:solidFill>
                <a:latin typeface="Book Antiqua" pitchFamily="18" charset="0"/>
              </a:rPr>
              <a:t> млрд. руб.</a:t>
            </a:r>
          </a:p>
        </p:txBody>
      </p:sp>
      <p:sp>
        <p:nvSpPr>
          <p:cNvPr id="1766423" name="TextBox 22"/>
          <p:cNvSpPr txBox="1">
            <a:spLocks noChangeArrowheads="1"/>
          </p:cNvSpPr>
          <p:nvPr/>
        </p:nvSpPr>
        <p:spPr bwMode="auto">
          <a:xfrm>
            <a:off x="5364163" y="1844675"/>
            <a:ext cx="2363787" cy="646113"/>
          </a:xfrm>
          <a:prstGeom prst="rect">
            <a:avLst/>
          </a:prstGeom>
          <a:noFill/>
          <a:ln w="9525">
            <a:noFill/>
            <a:miter lim="800000"/>
            <a:headEnd/>
            <a:tailEnd/>
          </a:ln>
        </p:spPr>
        <p:txBody>
          <a:bodyPr>
            <a:spAutoFit/>
          </a:bodyPr>
          <a:lstStyle/>
          <a:p>
            <a:pPr algn="ctr"/>
            <a:r>
              <a:rPr lang="ru-RU" b="1" dirty="0" smtClean="0">
                <a:solidFill>
                  <a:srgbClr val="002060"/>
                </a:solidFill>
                <a:latin typeface="Book Antiqua" pitchFamily="18" charset="0"/>
              </a:rPr>
              <a:t>3,305</a:t>
            </a:r>
            <a:endParaRPr lang="ru-RU" b="1" dirty="0">
              <a:solidFill>
                <a:srgbClr val="002060"/>
              </a:solidFill>
              <a:latin typeface="Book Antiqua" pitchFamily="18" charset="0"/>
            </a:endParaRPr>
          </a:p>
          <a:p>
            <a:pPr algn="ctr"/>
            <a:r>
              <a:rPr lang="ru-RU" b="1" dirty="0">
                <a:solidFill>
                  <a:srgbClr val="002060"/>
                </a:solidFill>
                <a:latin typeface="Book Antiqua" pitchFamily="18" charset="0"/>
              </a:rPr>
              <a:t>млрд. руб.</a:t>
            </a:r>
          </a:p>
        </p:txBody>
      </p:sp>
      <p:pic>
        <p:nvPicPr>
          <p:cNvPr id="1766424" name="Picture 1" descr="C:\Users\402ab\Desktop\302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08850" y="3284538"/>
            <a:ext cx="1657350" cy="2089150"/>
          </a:xfrm>
          <a:prstGeom prst="rect">
            <a:avLst/>
          </a:prstGeom>
          <a:noFill/>
          <a:ln w="9525">
            <a:noFill/>
            <a:miter lim="800000"/>
            <a:headEnd/>
            <a:tailEnd/>
          </a:ln>
        </p:spPr>
      </p:pic>
      <p:pic>
        <p:nvPicPr>
          <p:cNvPr id="1766425" name="Picture 2" descr="C:\Users\402ab\Desktop\3116.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9388" y="2492375"/>
            <a:ext cx="1657350" cy="2881313"/>
          </a:xfrm>
          <a:prstGeom prst="rect">
            <a:avLst/>
          </a:prstGeom>
          <a:noFill/>
          <a:ln w="9525">
            <a:noFill/>
            <a:miter lim="800000"/>
            <a:headEnd/>
            <a:tailEnd/>
          </a:ln>
        </p:spPr>
      </p:pic>
      <p:pic>
        <p:nvPicPr>
          <p:cNvPr id="1766426" name="Picture 3" descr="C:\Users\402ab\Desktop\3280.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24525" y="2420938"/>
            <a:ext cx="1657350" cy="2968625"/>
          </a:xfrm>
          <a:prstGeom prst="rect">
            <a:avLst/>
          </a:prstGeom>
          <a:noFill/>
          <a:ln w="9525">
            <a:noFill/>
            <a:miter lim="800000"/>
            <a:headEnd/>
            <a:tailEnd/>
          </a:ln>
        </p:spPr>
      </p:pic>
      <p:pic>
        <p:nvPicPr>
          <p:cNvPr id="1766427" name="Picture 4" descr="C:\Users\402ab\Desktop\3568.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924300" y="1412875"/>
            <a:ext cx="1657350" cy="3960813"/>
          </a:xfrm>
          <a:prstGeom prst="rect">
            <a:avLst/>
          </a:prstGeom>
          <a:noFill/>
          <a:ln w="9525">
            <a:noFill/>
            <a:miter lim="800000"/>
            <a:headEnd/>
            <a:tailEnd/>
          </a:ln>
        </p:spPr>
      </p:pic>
      <p:pic>
        <p:nvPicPr>
          <p:cNvPr id="1766428" name="Picture 5" descr="C:\Users\402ab\Desktop\Рисунок2.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051050" y="1052513"/>
            <a:ext cx="1657350" cy="4389437"/>
          </a:xfrm>
          <a:prstGeom prst="rect">
            <a:avLst/>
          </a:prstGeom>
          <a:noFill/>
          <a:ln w="9525">
            <a:noFill/>
            <a:miter lim="800000"/>
            <a:headEnd/>
            <a:tailEnd/>
          </a:ln>
        </p:spPr>
      </p:pic>
      <p:sp>
        <p:nvSpPr>
          <p:cNvPr id="19" name="TextBox 18"/>
          <p:cNvSpPr txBox="1"/>
          <p:nvPr/>
        </p:nvSpPr>
        <p:spPr>
          <a:xfrm>
            <a:off x="8676456" y="6519446"/>
            <a:ext cx="467544"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60</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8229600" cy="346050"/>
          </a:xfrm>
        </p:spPr>
        <p:txBody>
          <a:bodyPr/>
          <a:lstStyle/>
          <a:p>
            <a:r>
              <a:rPr lang="ru-RU" sz="1600" b="1" dirty="0" smtClean="0">
                <a:latin typeface="Times New Roman" pitchFamily="18" charset="0"/>
                <a:cs typeface="Times New Roman" pitchFamily="18" charset="0"/>
              </a:rPr>
              <a:t/>
            </a:r>
            <a:br>
              <a:rPr lang="ru-RU"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
            </a:r>
            <a:br>
              <a:rPr lang="ru-RU" sz="1600" b="1" dirty="0" smtClean="0">
                <a:latin typeface="Times New Roman" pitchFamily="18" charset="0"/>
                <a:cs typeface="Times New Roman" pitchFamily="18" charset="0"/>
              </a:rPr>
            </a:br>
            <a:r>
              <a:rPr lang="ru-RU" sz="1600" b="1" dirty="0" smtClean="0">
                <a:latin typeface="Times New Roman" pitchFamily="18" charset="0"/>
                <a:cs typeface="Times New Roman" pitchFamily="18" charset="0"/>
              </a:rPr>
              <a:t>Информация об объёмах финансовой помощи </a:t>
            </a:r>
            <a:br>
              <a:rPr lang="ru-RU" sz="1600" b="1" dirty="0" smtClean="0">
                <a:latin typeface="Times New Roman" pitchFamily="18" charset="0"/>
                <a:cs typeface="Times New Roman" pitchFamily="18" charset="0"/>
              </a:rPr>
            </a:br>
            <a:r>
              <a:rPr lang="ru-RU" sz="1600" b="1" i="1" dirty="0" smtClean="0">
                <a:latin typeface="Times New Roman" pitchFamily="18" charset="0"/>
                <a:cs typeface="Times New Roman" pitchFamily="18" charset="0"/>
              </a:rPr>
              <a:t>(дотация, субсидия, субвенция, иные межбюджетные трансферты) </a:t>
            </a:r>
            <a:r>
              <a:rPr lang="ru-RU" sz="1600" b="1" dirty="0" smtClean="0">
                <a:latin typeface="Times New Roman" pitchFamily="18" charset="0"/>
                <a:cs typeface="Times New Roman" pitchFamily="18" charset="0"/>
              </a:rPr>
              <a:t>муниципальным образованиям области на 2017 - 2019 годы</a:t>
            </a:r>
            <a:endParaRPr lang="ru-RU" sz="1600" b="1" dirty="0">
              <a:latin typeface="Times New Roman" pitchFamily="18" charset="0"/>
              <a:cs typeface="Times New Roman" pitchFamily="18" charset="0"/>
            </a:endParaRPr>
          </a:p>
        </p:txBody>
      </p:sp>
      <p:sp>
        <p:nvSpPr>
          <p:cNvPr id="5" name="TextBox 4"/>
          <p:cNvSpPr txBox="1"/>
          <p:nvPr/>
        </p:nvSpPr>
        <p:spPr>
          <a:xfrm>
            <a:off x="8676456" y="6519446"/>
            <a:ext cx="467544"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61</a:t>
            </a:r>
            <a:endParaRPr lang="ru-RU" sz="1600" b="1"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611560" y="980728"/>
          <a:ext cx="8280921" cy="5510000"/>
        </p:xfrm>
        <a:graphic>
          <a:graphicData uri="http://schemas.openxmlformats.org/drawingml/2006/table">
            <a:tbl>
              <a:tblPr/>
              <a:tblGrid>
                <a:gridCol w="504056"/>
                <a:gridCol w="1800200"/>
                <a:gridCol w="1872208"/>
                <a:gridCol w="1944216"/>
                <a:gridCol w="2160241"/>
              </a:tblGrid>
              <a:tr h="193124">
                <a:tc rowSpan="2">
                  <a:txBody>
                    <a:bodyPr/>
                    <a:lstStyle/>
                    <a:p>
                      <a:pPr algn="ctr" fontAlgn="ctr"/>
                      <a:r>
                        <a:rPr lang="ru-RU" sz="1000" b="1" i="0" u="none" strike="noStrike" dirty="0">
                          <a:latin typeface="Times New Roman"/>
                        </a:rPr>
                        <a:t>№ </a:t>
                      </a:r>
                      <a:r>
                        <a:rPr lang="ru-RU" sz="1000" b="1" i="0" u="none" strike="noStrike" dirty="0" err="1">
                          <a:latin typeface="Times New Roman"/>
                        </a:rPr>
                        <a:t>п</a:t>
                      </a:r>
                      <a:r>
                        <a:rPr lang="ru-RU" sz="1000" b="1" i="0" u="none" strike="noStrike" dirty="0">
                          <a:latin typeface="Times New Roman"/>
                        </a:rPr>
                        <a:t>/</a:t>
                      </a:r>
                      <a:r>
                        <a:rPr lang="ru-RU" sz="1000" b="1" i="0" u="none" strike="noStrike" dirty="0" err="1">
                          <a:latin typeface="Times New Roman"/>
                        </a:rPr>
                        <a:t>п</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2">
                  <a:txBody>
                    <a:bodyPr/>
                    <a:lstStyle/>
                    <a:p>
                      <a:pPr algn="ctr" fontAlgn="ctr"/>
                      <a:r>
                        <a:rPr lang="ru-RU" sz="1000" b="1" i="0" u="none" strike="noStrike" dirty="0">
                          <a:latin typeface="Times New Roman"/>
                        </a:rPr>
                        <a:t>Наименование  муниципальных районов и городских округов</a:t>
                      </a: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gridSpan="3">
                  <a:txBody>
                    <a:bodyPr/>
                    <a:lstStyle/>
                    <a:p>
                      <a:pPr algn="ctr" fontAlgn="ctr"/>
                      <a:r>
                        <a:rPr lang="ru-RU" sz="1000" b="1" i="0" u="none" strike="noStrike" dirty="0">
                          <a:latin typeface="Times New Roman"/>
                        </a:rPr>
                        <a:t>Утверждено, тыс.рублей</a:t>
                      </a:r>
                    </a:p>
                  </a:txBody>
                  <a:tcPr marL="6165" marR="6165" marT="616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hMerge="1">
                  <a:txBody>
                    <a:bodyPr/>
                    <a:lstStyle/>
                    <a:p>
                      <a:endParaRPr lang="ru-RU"/>
                    </a:p>
                  </a:txBody>
                  <a:tcPr/>
                </a:tc>
              </a:tr>
              <a:tr h="288513">
                <a:tc vMerge="1">
                  <a:txBody>
                    <a:bodyPr/>
                    <a:lstStyle/>
                    <a:p>
                      <a:endParaRPr lang="ru-RU"/>
                    </a:p>
                  </a:txBody>
                  <a:tcPr/>
                </a:tc>
                <a:tc vMerge="1">
                  <a:txBody>
                    <a:bodyPr/>
                    <a:lstStyle/>
                    <a:p>
                      <a:endParaRPr lang="ru-RU"/>
                    </a:p>
                  </a:txBody>
                  <a:tcPr/>
                </a:tc>
                <a:tc>
                  <a:txBody>
                    <a:bodyPr/>
                    <a:lstStyle/>
                    <a:p>
                      <a:pPr algn="ctr" fontAlgn="ctr"/>
                      <a:r>
                        <a:rPr lang="ru-RU" sz="1000" b="1" i="0" u="none" strike="noStrike" dirty="0">
                          <a:latin typeface="Times New Roman"/>
                        </a:rPr>
                        <a:t>На 2017 год</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a:latin typeface="Times New Roman"/>
                        </a:rPr>
                        <a:t>На 2018 год</a:t>
                      </a:r>
                    </a:p>
                  </a:txBody>
                  <a:tcPr marL="6165" marR="6165" marT="6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a:latin typeface="Times New Roman"/>
                        </a:rPr>
                        <a:t>На 2019 год</a:t>
                      </a: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109247">
                <a:tc>
                  <a:txBody>
                    <a:bodyPr/>
                    <a:lstStyle/>
                    <a:p>
                      <a:pPr algn="ctr" fontAlgn="ctr"/>
                      <a:r>
                        <a:rPr lang="ru-RU" sz="1000" b="1" i="0" u="none" strike="noStrike" dirty="0">
                          <a:latin typeface="Times New Roman"/>
                        </a:rPr>
                        <a:t>А</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a:latin typeface="Times New Roman"/>
                        </a:rPr>
                        <a:t>Б</a:t>
                      </a: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a:latin typeface="Times New Roman"/>
                        </a:rPr>
                        <a:t>1</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a:latin typeface="Times New Roman"/>
                        </a:rPr>
                        <a:t>2</a:t>
                      </a:r>
                    </a:p>
                  </a:txBody>
                  <a:tcPr marL="6165" marR="6165" marT="61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a:latin typeface="Times New Roman"/>
                        </a:rPr>
                        <a:t>3</a:t>
                      </a: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201521">
                <a:tc>
                  <a:txBody>
                    <a:bodyPr/>
                    <a:lstStyle/>
                    <a:p>
                      <a:pPr algn="ctr" fontAlgn="ctr"/>
                      <a:r>
                        <a:rPr lang="ru-RU" sz="900" b="1" i="0" u="none" strike="noStrike" dirty="0">
                          <a:latin typeface="Times New Roman" pitchFamily="18" charset="0"/>
                          <a:cs typeface="Times New Roman" pitchFamily="18" charset="0"/>
                        </a:rPr>
                        <a:t>1</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a:solidFill>
                            <a:srgbClr val="000000"/>
                          </a:solidFill>
                          <a:latin typeface="Times New Roman"/>
                        </a:rPr>
                        <a:t>Алексеевский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1 471 350,80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1 563 323,60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1 637 876,60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2</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a:solidFill>
                            <a:srgbClr val="000000"/>
                          </a:solidFill>
                          <a:latin typeface="Times New Roman"/>
                        </a:rPr>
                        <a:t>Белгородский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2 366 094,90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2 115 288,80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2 152 162,80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3</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Борисовский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537 864,50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536 767,70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544 599,70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4</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Валуйский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 1 102 943,60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1 100 758,80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1 174 002,80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5</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a:solidFill>
                            <a:srgbClr val="000000"/>
                          </a:solidFill>
                          <a:latin typeface="Times New Roman"/>
                        </a:rPr>
                        <a:t>Вейделевский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619 834,20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578 143,30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689 311,30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6</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Волоконовский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680 011,80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651 284,80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661 779,80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7</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Грайворонский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595 773,60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584 009,20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652 764,20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8</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Ивнянский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639 338</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613 772,70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625 864,70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9</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Корочанский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803 941,90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759 795,10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771 794,10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10</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Красненский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441 507,40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430 875,60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433 583,60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42016">
                <a:tc>
                  <a:txBody>
                    <a:bodyPr/>
                    <a:lstStyle/>
                    <a:p>
                      <a:pPr algn="ctr" fontAlgn="ctr"/>
                      <a:r>
                        <a:rPr lang="ru-RU" sz="900" b="1" i="0" u="none" strike="noStrike" dirty="0">
                          <a:latin typeface="Times New Roman" pitchFamily="18" charset="0"/>
                          <a:cs typeface="Times New Roman" pitchFamily="18" charset="0"/>
                        </a:rPr>
                        <a:t>11</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a:solidFill>
                            <a:srgbClr val="000000"/>
                          </a:solidFill>
                          <a:latin typeface="Times New Roman"/>
                        </a:rPr>
                        <a:t>Красногвардейский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857 225</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835 316,20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853 176,70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12</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Краснояружский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419 431</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412 017,80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418 738,80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13</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Новооскольский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745 438,40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748 348,70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772 352,70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14</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Прохоровский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622 586,60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609 202,60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638 791,60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15</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Ракитянский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734 998,20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719 545,10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724 879,10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16</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Ровеньский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683 191</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708 466,10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764 954,10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17</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Чернянский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799 235</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766 714,40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768 778,40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18</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Шебекинский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1 638 280,40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1 510 344,70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1 540 071,70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19</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Яковлевский</a:t>
                      </a:r>
                      <a:r>
                        <a:rPr lang="ru-RU" sz="1000" b="1" i="0" u="none" strike="noStrike" dirty="0">
                          <a:solidFill>
                            <a:srgbClr val="000000"/>
                          </a:solidFill>
                          <a:latin typeface="Times New Roman"/>
                        </a:rPr>
                        <a:t> </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967 796</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971 074,10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1 002 990,60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20</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a:solidFill>
                            <a:srgbClr val="000000"/>
                          </a:solidFill>
                          <a:latin typeface="Times New Roman"/>
                        </a:rPr>
                        <a:t>г. Белгород</a:t>
                      </a: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4 722 179,30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4 332 963,90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4 600 288,90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a:txBody>
                    <a:bodyPr/>
                    <a:lstStyle/>
                    <a:p>
                      <a:pPr algn="ctr" fontAlgn="ctr"/>
                      <a:r>
                        <a:rPr lang="ru-RU" sz="900" b="1" i="0" u="none" strike="noStrike" dirty="0">
                          <a:latin typeface="Times New Roman" pitchFamily="18" charset="0"/>
                          <a:cs typeface="Times New Roman" pitchFamily="18" charset="0"/>
                        </a:rPr>
                        <a:t>21</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b"/>
                      <a:r>
                        <a:rPr lang="ru-RU" sz="1000" b="1" i="0" u="none" strike="noStrike" dirty="0" err="1">
                          <a:solidFill>
                            <a:srgbClr val="000000"/>
                          </a:solidFill>
                          <a:latin typeface="Times New Roman"/>
                        </a:rPr>
                        <a:t>Губкинский</a:t>
                      </a:r>
                      <a:r>
                        <a:rPr lang="ru-RU" sz="1000" b="1" i="0" u="none" strike="noStrike" dirty="0">
                          <a:solidFill>
                            <a:srgbClr val="000000"/>
                          </a:solidFill>
                          <a:latin typeface="Times New Roman"/>
                        </a:rPr>
                        <a:t> </a:t>
                      </a:r>
                      <a:r>
                        <a:rPr lang="ru-RU" sz="1000" b="1" i="0" u="none" strike="noStrike" dirty="0" smtClean="0">
                          <a:solidFill>
                            <a:srgbClr val="000000"/>
                          </a:solidFill>
                          <a:latin typeface="Times New Roman"/>
                        </a:rPr>
                        <a:t>г.о</a:t>
                      </a:r>
                      <a:endParaRPr lang="ru-RU" sz="1000" b="1" i="0" u="none" strike="noStrike" dirty="0">
                        <a:solidFill>
                          <a:srgbClr val="000000"/>
                        </a:solidFill>
                        <a:latin typeface="Times New Roman"/>
                      </a:endParaRPr>
                    </a:p>
                  </a:txBody>
                  <a:tcPr marL="6165" marR="6165" marT="616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1 484 809,50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1 488 277,00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1 592 393</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18313">
                <a:tc>
                  <a:txBody>
                    <a:bodyPr/>
                    <a:lstStyle/>
                    <a:p>
                      <a:pPr algn="ctr" fontAlgn="ctr"/>
                      <a:r>
                        <a:rPr lang="ru-RU" sz="900" b="1" i="0" u="none" strike="noStrike" dirty="0">
                          <a:latin typeface="Times New Roman" pitchFamily="18" charset="0"/>
                          <a:cs typeface="Times New Roman" pitchFamily="18" charset="0"/>
                        </a:rPr>
                        <a:t>22</a:t>
                      </a: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l" fontAlgn="ctr"/>
                      <a:r>
                        <a:rPr lang="ru-RU" sz="1000" b="1" i="0" u="none" strike="noStrike" dirty="0" err="1">
                          <a:solidFill>
                            <a:srgbClr val="000000"/>
                          </a:solidFill>
                          <a:latin typeface="Times New Roman"/>
                        </a:rPr>
                        <a:t>Старооскольский</a:t>
                      </a:r>
                      <a:r>
                        <a:rPr lang="ru-RU" sz="1000" b="1" i="0" u="none" strike="noStrike" dirty="0">
                          <a:solidFill>
                            <a:srgbClr val="000000"/>
                          </a:solidFill>
                          <a:latin typeface="Times New Roman"/>
                        </a:rPr>
                        <a:t> </a:t>
                      </a:r>
                      <a:r>
                        <a:rPr lang="ru-RU" sz="1000" b="1" i="0" u="none" strike="noStrike" dirty="0" smtClean="0">
                          <a:solidFill>
                            <a:srgbClr val="000000"/>
                          </a:solidFill>
                          <a:latin typeface="Times New Roman"/>
                        </a:rPr>
                        <a:t>г.о</a:t>
                      </a:r>
                      <a:endParaRPr lang="ru-RU" sz="1000" b="1" i="0" u="none" strike="noStrike" dirty="0">
                        <a:solidFill>
                          <a:srgbClr val="000000"/>
                        </a:solidFill>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000" b="1" i="0" u="none" strike="noStrike" dirty="0" smtClean="0">
                          <a:latin typeface="Times New Roman"/>
                        </a:rPr>
                        <a:t>3 050 978,90</a:t>
                      </a:r>
                      <a:endParaRPr lang="ru-RU" sz="1000" b="1" i="0" u="none" strike="noStrike" dirty="0">
                        <a:latin typeface="Times New Roman"/>
                      </a:endParaRPr>
                    </a:p>
                  </a:txBody>
                  <a:tcPr marL="6165" marR="6165" marT="61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b"/>
                      <a:r>
                        <a:rPr lang="ru-RU" sz="1000" b="1" i="0" u="none" strike="noStrike" dirty="0">
                          <a:latin typeface="Times New Roman" pitchFamily="18" charset="0"/>
                          <a:cs typeface="Times New Roman" pitchFamily="18" charset="0"/>
                        </a:rPr>
                        <a:t>3 179 686,80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c>
                  <a:txBody>
                    <a:bodyPr/>
                    <a:lstStyle/>
                    <a:p>
                      <a:pPr algn="ctr" fontAlgn="ctr"/>
                      <a:r>
                        <a:rPr lang="ru-RU" sz="1000" b="1" i="0" u="none" strike="noStrike" dirty="0" smtClean="0">
                          <a:latin typeface="Times New Roman"/>
                        </a:rPr>
                        <a:t>3 216 392,80</a:t>
                      </a:r>
                      <a:endParaRPr lang="ru-RU" sz="1000" b="1" i="0" u="none" strike="noStrike" dirty="0">
                        <a:latin typeface="Times New Roman"/>
                      </a:endParaRPr>
                    </a:p>
                  </a:txBody>
                  <a:tcPr marL="6165" marR="6165" marT="61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tcPr>
                </a:tc>
              </a:tr>
              <a:tr h="209917">
                <a:tc gridSpan="2">
                  <a:txBody>
                    <a:bodyPr/>
                    <a:lstStyle/>
                    <a:p>
                      <a:pPr algn="ctr" fontAlgn="b"/>
                      <a:r>
                        <a:rPr lang="ru-RU" sz="1400" b="1" i="0" u="none" strike="noStrike" dirty="0">
                          <a:latin typeface="Arial Cyr"/>
                        </a:rPr>
                        <a:t>Итого</a:t>
                      </a:r>
                    </a:p>
                  </a:txBody>
                  <a:tcPr marL="6165" marR="6165" marT="616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tc>
                  <a:txBody>
                    <a:bodyPr/>
                    <a:lstStyle/>
                    <a:p>
                      <a:pPr algn="ctr" fontAlgn="b"/>
                      <a:r>
                        <a:rPr lang="ru-RU" sz="1400" b="1" i="0" u="none" strike="noStrike" dirty="0" smtClean="0">
                          <a:latin typeface="Times New Roman"/>
                        </a:rPr>
                        <a:t>25 984 810</a:t>
                      </a:r>
                    </a:p>
                  </a:txBody>
                  <a:tcPr marL="6165" marR="6165" marT="61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ru-RU" sz="1400" b="1" i="0" u="none" strike="noStrike" dirty="0" smtClean="0">
                          <a:latin typeface="Times New Roman"/>
                        </a:rPr>
                        <a:t>25 215 977</a:t>
                      </a:r>
                      <a:endParaRPr lang="ru-RU" sz="1400" b="1" i="0" u="none" strike="noStrike" dirty="0">
                        <a:latin typeface="Times New Roman"/>
                      </a:endParaRPr>
                    </a:p>
                  </a:txBody>
                  <a:tcPr marL="6165" marR="6165" marT="61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
                      <a:r>
                        <a:rPr lang="ru-RU" sz="1400" b="1" i="0" u="none" strike="noStrike" dirty="0" smtClean="0">
                          <a:latin typeface="Times New Roman"/>
                        </a:rPr>
                        <a:t>26 237 548</a:t>
                      </a:r>
                    </a:p>
                  </a:txBody>
                  <a:tcPr marL="6165" marR="6165" marT="61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179388" y="404813"/>
          <a:ext cx="8784976" cy="6299496"/>
        </p:xfrm>
        <a:graphic>
          <a:graphicData uri="http://schemas.openxmlformats.org/drawingml/2006/table">
            <a:tbl>
              <a:tblPr/>
              <a:tblGrid>
                <a:gridCol w="388001"/>
                <a:gridCol w="1581045"/>
                <a:gridCol w="2311894"/>
                <a:gridCol w="1658701"/>
                <a:gridCol w="1539068"/>
                <a:gridCol w="1306267"/>
              </a:tblGrid>
              <a:tr h="406420">
                <a:tc>
                  <a:txBody>
                    <a:bodyPr/>
                    <a:lstStyle/>
                    <a:p>
                      <a:pPr algn="ctr" fontAlgn="ctr"/>
                      <a:r>
                        <a:rPr lang="ru-RU" sz="1400" b="1" i="0" u="none" strike="noStrike" dirty="0">
                          <a:latin typeface="Times New Roman"/>
                        </a:rPr>
                        <a:t>№ </a:t>
                      </a:r>
                      <a:r>
                        <a:rPr lang="ru-RU" sz="1400" b="1" i="0" u="none" strike="noStrike" dirty="0" err="1">
                          <a:latin typeface="Times New Roman"/>
                        </a:rPr>
                        <a:t>п</a:t>
                      </a:r>
                      <a:r>
                        <a:rPr lang="ru-RU" sz="1400" b="1" i="0" u="none" strike="noStrike" dirty="0">
                          <a:latin typeface="Times New Roman"/>
                        </a:rPr>
                        <a:t>/</a:t>
                      </a:r>
                      <a:r>
                        <a:rPr lang="ru-RU" sz="1400" b="1" i="0" u="none" strike="noStrike" dirty="0" err="1">
                          <a:latin typeface="Times New Roman"/>
                        </a:rPr>
                        <a:t>п</a:t>
                      </a:r>
                      <a:endParaRPr lang="ru-RU" sz="1400" b="1" i="0" u="none" strike="noStrike" dirty="0">
                        <a:latin typeface="Times New Roman"/>
                      </a:endParaRPr>
                    </a:p>
                  </a:txBody>
                  <a:tcPr marL="4893" marR="4893" marT="4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latin typeface="Times New Roman"/>
                        </a:rPr>
                        <a:t>Муниципальные районы и городские округа</a:t>
                      </a:r>
                    </a:p>
                  </a:txBody>
                  <a:tcPr marL="4893" marR="4893" marT="4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Наименование </a:t>
                      </a:r>
                      <a:r>
                        <a:rPr lang="ru-RU" sz="1400" b="1" i="0" u="none" strike="noStrike" dirty="0">
                          <a:latin typeface="Times New Roman"/>
                        </a:rPr>
                        <a:t>финансового органа</a:t>
                      </a:r>
                    </a:p>
                  </a:txBody>
                  <a:tcPr marL="4893" marR="4893" marT="4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Адрес </a:t>
                      </a:r>
                      <a:r>
                        <a:rPr lang="ru-RU" sz="1400" b="1" i="0" u="none" strike="noStrike" dirty="0">
                          <a:latin typeface="Times New Roman"/>
                        </a:rPr>
                        <a:t>электронной почты</a:t>
                      </a:r>
                    </a:p>
                  </a:txBody>
                  <a:tcPr marL="4893" marR="4893" marT="4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Сайт</a:t>
                      </a:r>
                      <a:r>
                        <a:rPr lang="ru-RU" sz="1400" b="1" i="0" u="none" strike="noStrike" baseline="0" dirty="0" smtClean="0">
                          <a:latin typeface="Times New Roman"/>
                        </a:rPr>
                        <a:t> </a:t>
                      </a:r>
                      <a:endParaRPr lang="ru-RU" sz="1400" b="1" i="0" u="none" strike="noStrike" dirty="0">
                        <a:latin typeface="Times New Roman"/>
                      </a:endParaRPr>
                    </a:p>
                  </a:txBody>
                  <a:tcPr marL="4893" marR="4893" marT="4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Телефон </a:t>
                      </a:r>
                      <a:r>
                        <a:rPr lang="ru-RU" sz="1400" b="1" i="0" u="none" strike="noStrike" dirty="0">
                          <a:latin typeface="Times New Roman"/>
                        </a:rPr>
                        <a:t>приемной</a:t>
                      </a:r>
                    </a:p>
                  </a:txBody>
                  <a:tcPr marL="4893" marR="4893" marT="48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745">
                <a:tc>
                  <a:txBody>
                    <a:bodyPr/>
                    <a:lstStyle/>
                    <a:p>
                      <a:pPr algn="ctr" fontAlgn="t"/>
                      <a:r>
                        <a:rPr lang="ru-RU" sz="1050" b="1" i="0" u="none" strike="noStrike" dirty="0">
                          <a:latin typeface="Times New Roman"/>
                        </a:rPr>
                        <a:t>1</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dirty="0">
                          <a:latin typeface="Times New Roman"/>
                        </a:rPr>
                        <a:t>Алексеевский </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Управление финансов и бюджетной политики администрации Алексеевского района</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Alexeevkaufbp@yandex.ru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adm-alekseevka.ru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(8-47-234)3-24-33</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4680">
                <a:tc>
                  <a:txBody>
                    <a:bodyPr/>
                    <a:lstStyle/>
                    <a:p>
                      <a:pPr algn="ctr" fontAlgn="t"/>
                      <a:r>
                        <a:rPr lang="ru-RU" sz="1050" b="1" i="0" u="none" strike="noStrike">
                          <a:latin typeface="Times New Roman"/>
                        </a:rPr>
                        <a:t>2</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Белгородский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solidFill>
                            <a:schemeClr val="tx1"/>
                          </a:solidFill>
                          <a:latin typeface="Times New Roman"/>
                        </a:rPr>
                        <a:t>Комитет финансов и бюджетной политики администрации Белгородского района</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belrn@bk.ru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hlinkClick r:id="rId2"/>
                        </a:rPr>
                        <a:t>www.belrn.ru</a:t>
                      </a:r>
                      <a:endParaRPr lang="en-US" sz="1050" b="0" i="0" u="sng" strike="noStrike" dirty="0">
                        <a:solidFill>
                          <a:schemeClr val="tx1"/>
                        </a:solidFill>
                        <a:latin typeface="Times New Roman"/>
                      </a:endParaRP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(8-47-22)26-69-72</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1615">
                <a:tc>
                  <a:txBody>
                    <a:bodyPr/>
                    <a:lstStyle/>
                    <a:p>
                      <a:pPr algn="ctr" fontAlgn="t"/>
                      <a:r>
                        <a:rPr lang="ru-RU" sz="1050" b="1" i="0" u="none" strike="noStrike">
                          <a:latin typeface="Times New Roman"/>
                        </a:rPr>
                        <a:t>3</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Борисовский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solidFill>
                            <a:schemeClr val="tx1"/>
                          </a:solidFill>
                          <a:latin typeface="Times New Roman"/>
                        </a:rPr>
                        <a:t>Управление финансов и бюджетной политики администрации Борисовского района </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ufnp_bor@rambler.ru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www.borisovka.info</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(8-47-246)5-11-72</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0325">
                <a:tc>
                  <a:txBody>
                    <a:bodyPr/>
                    <a:lstStyle/>
                    <a:p>
                      <a:pPr algn="ctr" fontAlgn="t"/>
                      <a:r>
                        <a:rPr lang="ru-RU" sz="1050" b="1" i="0" u="none" strike="noStrike">
                          <a:latin typeface="Times New Roman"/>
                        </a:rPr>
                        <a:t>4</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Валуйский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solidFill>
                            <a:schemeClr val="tx1"/>
                          </a:solidFill>
                          <a:latin typeface="Times New Roman"/>
                        </a:rPr>
                        <a:t>Управление финансов и бюджетной политики администрации муниципального района "Город Валуйки и Валуйский район"</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solidFill>
                            <a:schemeClr val="tx1"/>
                          </a:solidFill>
                          <a:latin typeface="Times New Roman"/>
                        </a:rPr>
                        <a:t>ufinval@yandex.ru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val-adm.ru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(8-47-236)3-25-44</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1615">
                <a:tc>
                  <a:txBody>
                    <a:bodyPr/>
                    <a:lstStyle/>
                    <a:p>
                      <a:pPr algn="ctr" fontAlgn="t"/>
                      <a:r>
                        <a:rPr lang="ru-RU" sz="1050" b="1" i="0" u="none" strike="noStrike">
                          <a:latin typeface="Times New Roman"/>
                        </a:rPr>
                        <a:t>5</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Вейделевский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solidFill>
                            <a:schemeClr val="tx1"/>
                          </a:solidFill>
                          <a:latin typeface="Times New Roman"/>
                        </a:rPr>
                        <a:t>Комитет финансов и налоговой политики администрации Вейделевского района</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hlinkClick r:id="rId3"/>
                        </a:rPr>
                        <a:t>ufinpveidel@mail.ru</a:t>
                      </a:r>
                      <a:endParaRPr lang="en-US" sz="1050" b="0" i="0" u="sng" strike="noStrike" dirty="0">
                        <a:solidFill>
                          <a:schemeClr val="tx1"/>
                        </a:solidFill>
                        <a:latin typeface="Times New Roman"/>
                      </a:endParaRP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www.veidadm.ru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(8-47-237)5-51-71</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745">
                <a:tc>
                  <a:txBody>
                    <a:bodyPr/>
                    <a:lstStyle/>
                    <a:p>
                      <a:pPr algn="ctr" fontAlgn="t"/>
                      <a:r>
                        <a:rPr lang="ru-RU" sz="1050" b="1" i="0" u="none" strike="noStrike">
                          <a:latin typeface="Times New Roman"/>
                        </a:rPr>
                        <a:t>6</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Волоконовский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solidFill>
                            <a:schemeClr val="tx1"/>
                          </a:solidFill>
                          <a:latin typeface="Times New Roman"/>
                        </a:rPr>
                        <a:t>Управление финансов и бюджетной политики администрации Волоконовского района </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solidFill>
                            <a:schemeClr val="tx1"/>
                          </a:solidFill>
                          <a:latin typeface="Times New Roman"/>
                          <a:hlinkClick r:id="rId4"/>
                        </a:rPr>
                        <a:t>vol-fin@yandex.ru</a:t>
                      </a:r>
                      <a:endParaRPr lang="en-US" sz="1050" b="0" i="0" u="sng" strike="noStrike">
                        <a:solidFill>
                          <a:schemeClr val="tx1"/>
                        </a:solidFill>
                        <a:latin typeface="Times New Roman"/>
                      </a:endParaRP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www.voladm.ru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(8-47-235)5-01-28</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0808">
                <a:tc>
                  <a:txBody>
                    <a:bodyPr/>
                    <a:lstStyle/>
                    <a:p>
                      <a:pPr algn="ctr" fontAlgn="t"/>
                      <a:r>
                        <a:rPr lang="ru-RU" sz="1050" b="1" i="0" u="none" strike="noStrike">
                          <a:latin typeface="Times New Roman"/>
                        </a:rPr>
                        <a:t>7</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Грайворонский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solidFill>
                            <a:schemeClr val="tx1"/>
                          </a:solidFill>
                          <a:latin typeface="Times New Roman"/>
                        </a:rPr>
                        <a:t>Комитет финансов и налоговой политики администрации Грайворонского района</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solidFill>
                            <a:schemeClr val="tx1"/>
                          </a:solidFill>
                          <a:latin typeface="Times New Roman"/>
                          <a:hlinkClick r:id="rId5"/>
                        </a:rPr>
                        <a:t>finkomgra@yandex.ru</a:t>
                      </a:r>
                      <a:endParaRPr lang="en-US" sz="1050" b="0" i="0" u="sng" strike="noStrike">
                        <a:solidFill>
                          <a:schemeClr val="tx1"/>
                        </a:solidFill>
                        <a:latin typeface="Times New Roman"/>
                      </a:endParaRP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www.graivoron.ru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(8-47-261)4-42-00</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4680">
                <a:tc>
                  <a:txBody>
                    <a:bodyPr/>
                    <a:lstStyle/>
                    <a:p>
                      <a:pPr algn="ctr" fontAlgn="t"/>
                      <a:r>
                        <a:rPr lang="ru-RU" sz="1050" b="1" i="0" u="none" strike="noStrike">
                          <a:latin typeface="Times New Roman"/>
                        </a:rPr>
                        <a:t>8</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Ивнянский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solidFill>
                            <a:schemeClr val="tx1"/>
                          </a:solidFill>
                          <a:latin typeface="Times New Roman"/>
                        </a:rPr>
                        <a:t>Управление финансов и налоговой политики администрации Ивнянского района</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solidFill>
                            <a:schemeClr val="tx1"/>
                          </a:solidFill>
                          <a:latin typeface="Times New Roman"/>
                        </a:rPr>
                        <a:t>finivnja@yandex.ru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solidFill>
                            <a:schemeClr val="tx1"/>
                          </a:solidFill>
                          <a:latin typeface="Times New Roman"/>
                        </a:rPr>
                        <a:t>ivnya-rayon.ru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(8-47-243)5-12-65</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3390">
                <a:tc>
                  <a:txBody>
                    <a:bodyPr/>
                    <a:lstStyle/>
                    <a:p>
                      <a:pPr algn="ctr" fontAlgn="t"/>
                      <a:r>
                        <a:rPr lang="ru-RU" sz="1050" b="1" i="0" u="none" strike="noStrike">
                          <a:latin typeface="Times New Roman"/>
                        </a:rPr>
                        <a:t>9</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Корочанский </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Комитет финансов и бюджетной политики администрации муниципального района "Корочанский район"</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finkor2007@mail.ru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www.korocha.ru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(8-47-231)5-51-40</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745">
                <a:tc>
                  <a:txBody>
                    <a:bodyPr/>
                    <a:lstStyle/>
                    <a:p>
                      <a:pPr algn="ctr" fontAlgn="t"/>
                      <a:r>
                        <a:rPr lang="ru-RU" sz="1050" b="1" i="0" u="none" strike="noStrike">
                          <a:latin typeface="Times New Roman"/>
                        </a:rPr>
                        <a:t>10</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Красненский </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бюджетной политики администрации Красненского района </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ufbp-krasnoe@yandex.ru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kraadm.ru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(8-47-262)5-21-63</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3873">
                <a:tc>
                  <a:txBody>
                    <a:bodyPr/>
                    <a:lstStyle/>
                    <a:p>
                      <a:pPr algn="ctr" fontAlgn="t"/>
                      <a:r>
                        <a:rPr lang="ru-RU" sz="1050" b="1" i="0" u="none" strike="noStrike">
                          <a:latin typeface="Times New Roman"/>
                        </a:rPr>
                        <a:t>11</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dirty="0">
                          <a:latin typeface="Times New Roman"/>
                        </a:rPr>
                        <a:t>Красногвардейский</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бюджетной политики администрации Красногвардейского района </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krgvfo@rambler.ru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www.biryuch.ru</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(8-47-247)3-12-82</a:t>
                      </a:r>
                    </a:p>
                  </a:txBody>
                  <a:tcPr marL="4893" marR="4893" marT="489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68543" name="TextBox 4"/>
          <p:cNvSpPr txBox="1">
            <a:spLocks noChangeArrowheads="1"/>
          </p:cNvSpPr>
          <p:nvPr/>
        </p:nvSpPr>
        <p:spPr bwMode="auto">
          <a:xfrm>
            <a:off x="-11113" y="0"/>
            <a:ext cx="9155113" cy="338138"/>
          </a:xfrm>
          <a:prstGeom prst="rect">
            <a:avLst/>
          </a:prstGeom>
          <a:noFill/>
          <a:ln w="9525">
            <a:noFill/>
            <a:miter lim="800000"/>
            <a:headEnd/>
            <a:tailEnd/>
          </a:ln>
        </p:spPr>
        <p:txBody>
          <a:bodyPr wrap="none">
            <a:spAutoFit/>
          </a:bodyPr>
          <a:lstStyle/>
          <a:p>
            <a:pPr algn="ctr"/>
            <a:r>
              <a:rPr lang="ru-RU" sz="1600" b="1" i="1">
                <a:latin typeface="Times New Roman" pitchFamily="18" charset="0"/>
                <a:cs typeface="Times New Roman" pitchFamily="18" charset="0"/>
              </a:rPr>
              <a:t>Контактные сведения финансовых органов муниципальных образований Белгородской области</a:t>
            </a: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62</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179388" y="377825"/>
          <a:ext cx="8712967" cy="6204380"/>
        </p:xfrm>
        <a:graphic>
          <a:graphicData uri="http://schemas.openxmlformats.org/drawingml/2006/table">
            <a:tbl>
              <a:tblPr/>
              <a:tblGrid>
                <a:gridCol w="660131"/>
                <a:gridCol w="1500109"/>
                <a:gridCol w="2233280"/>
                <a:gridCol w="1590723"/>
                <a:gridCol w="1475992"/>
                <a:gridCol w="1252732"/>
              </a:tblGrid>
              <a:tr h="636930">
                <a:tc>
                  <a:txBody>
                    <a:bodyPr/>
                    <a:lstStyle/>
                    <a:p>
                      <a:pPr algn="ctr" fontAlgn="ctr"/>
                      <a:r>
                        <a:rPr lang="ru-RU" sz="1400" b="1" i="0" u="none" strike="noStrike" dirty="0">
                          <a:latin typeface="Times New Roman"/>
                        </a:rPr>
                        <a:t>№ </a:t>
                      </a:r>
                      <a:r>
                        <a:rPr lang="ru-RU" sz="1400" b="1" i="0" u="none" strike="noStrike" dirty="0" err="1">
                          <a:latin typeface="Times New Roman"/>
                        </a:rPr>
                        <a:t>п</a:t>
                      </a:r>
                      <a:r>
                        <a:rPr lang="ru-RU" sz="1400" b="1" i="0" u="none" strike="noStrike" dirty="0">
                          <a:latin typeface="Times New Roman"/>
                        </a:rPr>
                        <a:t>/</a:t>
                      </a:r>
                      <a:r>
                        <a:rPr lang="ru-RU" sz="1400" b="1" i="0" u="none" strike="noStrike" dirty="0" err="1">
                          <a:latin typeface="Times New Roman"/>
                        </a:rPr>
                        <a:t>п</a:t>
                      </a:r>
                      <a:endParaRPr lang="ru-RU" sz="1400" b="1" i="0" u="none" strike="noStrike" dirty="0">
                        <a:latin typeface="Times New Roman"/>
                      </a:endParaRPr>
                    </a:p>
                  </a:txBody>
                  <a:tcPr marL="5032" marR="5032" marT="50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latin typeface="Times New Roman"/>
                        </a:rPr>
                        <a:t>Муниципальные районы и городские округа</a:t>
                      </a:r>
                    </a:p>
                  </a:txBody>
                  <a:tcPr marL="5032" marR="5032" marT="50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Наименование </a:t>
                      </a:r>
                      <a:r>
                        <a:rPr lang="ru-RU" sz="1400" b="1" i="0" u="none" strike="noStrike" dirty="0">
                          <a:latin typeface="Times New Roman"/>
                        </a:rPr>
                        <a:t>финансового органа</a:t>
                      </a:r>
                    </a:p>
                  </a:txBody>
                  <a:tcPr marL="5032" marR="5032" marT="50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Адрес </a:t>
                      </a:r>
                      <a:r>
                        <a:rPr lang="ru-RU" sz="1400" b="1" i="0" u="none" strike="noStrike" dirty="0">
                          <a:latin typeface="Times New Roman"/>
                        </a:rPr>
                        <a:t>электронной почты</a:t>
                      </a:r>
                    </a:p>
                  </a:txBody>
                  <a:tcPr marL="5032" marR="5032" marT="50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Сайт</a:t>
                      </a:r>
                      <a:endParaRPr lang="ru-RU" sz="1400" b="1" i="0" u="none" strike="noStrike" dirty="0">
                        <a:latin typeface="Times New Roman"/>
                      </a:endParaRPr>
                    </a:p>
                  </a:txBody>
                  <a:tcPr marL="5032" marR="5032" marT="50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latin typeface="Times New Roman"/>
                        </a:rPr>
                        <a:t>Телефон </a:t>
                      </a:r>
                      <a:r>
                        <a:rPr lang="ru-RU" sz="1400" b="1" i="0" u="none" strike="noStrike" dirty="0">
                          <a:latin typeface="Times New Roman"/>
                        </a:rPr>
                        <a:t>приемной</a:t>
                      </a:r>
                    </a:p>
                  </a:txBody>
                  <a:tcPr marL="5032" marR="5032" marT="50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0838">
                <a:tc>
                  <a:txBody>
                    <a:bodyPr/>
                    <a:lstStyle/>
                    <a:p>
                      <a:pPr algn="ctr" fontAlgn="t"/>
                      <a:r>
                        <a:rPr lang="ru-RU" sz="1050" b="1" i="0" u="none" strike="noStrike" dirty="0">
                          <a:latin typeface="Times New Roman"/>
                        </a:rPr>
                        <a:t>12</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Краснояружский</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Управление финансов и бюджетной политики администрации </a:t>
                      </a:r>
                      <a:r>
                        <a:rPr lang="ru-RU" sz="1050" b="0" i="0" u="none" strike="noStrike" dirty="0" err="1">
                          <a:latin typeface="Times New Roman"/>
                        </a:rPr>
                        <a:t>Краснояружского</a:t>
                      </a:r>
                      <a:r>
                        <a:rPr lang="ru-RU" sz="1050" b="0" i="0" u="none" strike="noStrike" dirty="0">
                          <a:latin typeface="Times New Roman"/>
                        </a:rPr>
                        <a:t> района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finotd-jaruga@rambler.ru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www.yaruga.belnet.ru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(8-47-263)4-54-92</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3582">
                <a:tc>
                  <a:txBody>
                    <a:bodyPr/>
                    <a:lstStyle/>
                    <a:p>
                      <a:pPr algn="ctr" fontAlgn="t"/>
                      <a:r>
                        <a:rPr lang="ru-RU" sz="1050" b="1" i="0" u="none" strike="noStrike" dirty="0">
                          <a:latin typeface="Times New Roman"/>
                        </a:rPr>
                        <a:t>13</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Новооскольский</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бюджетной политики администрации муниципального района "Новооскольский район"</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finnovosrol@rambler.ru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www.novoskol.belnet.ru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(8-47-233)4-73-22</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0838">
                <a:tc>
                  <a:txBody>
                    <a:bodyPr/>
                    <a:lstStyle/>
                    <a:p>
                      <a:pPr algn="ctr" fontAlgn="t"/>
                      <a:r>
                        <a:rPr lang="ru-RU" sz="1050" b="1" i="0" u="none" strike="noStrike" dirty="0">
                          <a:latin typeface="Times New Roman"/>
                        </a:rPr>
                        <a:t>14</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Прохоровский</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налоговой политики администрации Прохоровского района</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prochfin@mail.ru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www.admprohorovka.ru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(8-47-242)2-14-62</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0838">
                <a:tc>
                  <a:txBody>
                    <a:bodyPr/>
                    <a:lstStyle/>
                    <a:p>
                      <a:pPr algn="ctr" fontAlgn="t"/>
                      <a:r>
                        <a:rPr lang="ru-RU" sz="1050" b="1" i="0" u="none" strike="noStrike" dirty="0">
                          <a:latin typeface="Times New Roman"/>
                        </a:rPr>
                        <a:t>15</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Ракитянский</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бюджетной политики администрации Ракитянского района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ufnp-rakit@rambler.ru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www.rakitnoeadm.ru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(8-47-245)5-50-86</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0426">
                <a:tc>
                  <a:txBody>
                    <a:bodyPr/>
                    <a:lstStyle/>
                    <a:p>
                      <a:pPr algn="ctr" fontAlgn="t"/>
                      <a:r>
                        <a:rPr lang="ru-RU" sz="1050" b="1" i="0" u="none" strike="noStrike" dirty="0">
                          <a:latin typeface="Times New Roman"/>
                        </a:rPr>
                        <a:t>16</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Ровеньской</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бюджетной политики администрации Ровеньского района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rovfin@yandex.ru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www.rovenkiadm.ru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(8-47-238)5-55-01</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0426">
                <a:tc>
                  <a:txBody>
                    <a:bodyPr/>
                    <a:lstStyle/>
                    <a:p>
                      <a:pPr algn="ctr" fontAlgn="t"/>
                      <a:r>
                        <a:rPr lang="ru-RU" sz="1050" b="1" i="0" u="none" strike="noStrike" dirty="0">
                          <a:latin typeface="Times New Roman"/>
                        </a:rPr>
                        <a:t>17</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Чернянский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бюджетной политики администрации Чернянского района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uprfin-chern@yandex.ru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admchern.ru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(8-47-232)5-59-93</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234">
                <a:tc>
                  <a:txBody>
                    <a:bodyPr/>
                    <a:lstStyle/>
                    <a:p>
                      <a:pPr algn="ctr" fontAlgn="t"/>
                      <a:r>
                        <a:rPr lang="ru-RU" sz="1050" b="1" i="0" u="none" strike="noStrike" dirty="0">
                          <a:latin typeface="Times New Roman"/>
                        </a:rPr>
                        <a:t>18</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Шебекинский</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Комитет финансов и бюджетной политики администрации </a:t>
                      </a:r>
                      <a:r>
                        <a:rPr lang="ru-RU" sz="1050" b="0" i="0" u="none" strike="noStrike" dirty="0" err="1">
                          <a:latin typeface="Times New Roman"/>
                        </a:rPr>
                        <a:t>Шебекинского</a:t>
                      </a:r>
                      <a:r>
                        <a:rPr lang="ru-RU" sz="1050" b="0" i="0" u="none" strike="noStrike" dirty="0">
                          <a:latin typeface="Times New Roman"/>
                        </a:rPr>
                        <a:t> района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finuprshebek@mail.ru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hlinkClick r:id="rId2"/>
                        </a:rPr>
                        <a:t>www.admsheb.ru</a:t>
                      </a:r>
                      <a:endParaRPr lang="en-US" sz="1050" b="0" i="0" u="sng" strike="noStrike" dirty="0">
                        <a:latin typeface="Times New Roman"/>
                      </a:endParaRP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(8-47-248)2-25-70</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0838">
                <a:tc>
                  <a:txBody>
                    <a:bodyPr/>
                    <a:lstStyle/>
                    <a:p>
                      <a:pPr algn="ctr" fontAlgn="t"/>
                      <a:r>
                        <a:rPr lang="ru-RU" sz="1050" b="1" i="0" u="none" strike="noStrike" dirty="0">
                          <a:latin typeface="Times New Roman"/>
                        </a:rPr>
                        <a:t>19</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dirty="0" err="1">
                          <a:latin typeface="Times New Roman"/>
                        </a:rPr>
                        <a:t>Яковлевский</a:t>
                      </a:r>
                      <a:endParaRPr lang="ru-RU" sz="1050" b="1" i="0" u="none" strike="noStrike" dirty="0">
                        <a:latin typeface="Times New Roman"/>
                      </a:endParaRP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налоговой политики администрации Яковлевского района</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Jakovfin@yandex.ru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yakovl-adm.ru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(8-47-244)5-45-42</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234">
                <a:tc>
                  <a:txBody>
                    <a:bodyPr/>
                    <a:lstStyle/>
                    <a:p>
                      <a:pPr algn="ctr" fontAlgn="t"/>
                      <a:r>
                        <a:rPr lang="ru-RU" sz="1050" b="1" i="0" u="none" strike="noStrike" dirty="0">
                          <a:latin typeface="Times New Roman"/>
                        </a:rPr>
                        <a:t>20</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a:latin typeface="Times New Roman"/>
                        </a:rPr>
                        <a:t>г.Белгород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Комитет финансов и бюджетных отношений администрации города Белгорода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komfin@mail.beladm.ru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beladm.ru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(8-47-22)23-30-03</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234">
                <a:tc>
                  <a:txBody>
                    <a:bodyPr/>
                    <a:lstStyle/>
                    <a:p>
                      <a:pPr algn="ctr" fontAlgn="t"/>
                      <a:r>
                        <a:rPr lang="ru-RU" sz="1050" b="1" i="0" u="none" strike="noStrike" dirty="0">
                          <a:latin typeface="Times New Roman"/>
                        </a:rPr>
                        <a:t>21</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dirty="0" err="1" smtClean="0">
                          <a:latin typeface="Times New Roman"/>
                        </a:rPr>
                        <a:t>Старооскольский</a:t>
                      </a:r>
                      <a:r>
                        <a:rPr lang="ru-RU" sz="1050" b="1" i="0" u="none" strike="noStrike" dirty="0" smtClean="0">
                          <a:latin typeface="Times New Roman"/>
                        </a:rPr>
                        <a:t> г.о.</a:t>
                      </a:r>
                      <a:endParaRPr lang="ru-RU" sz="1050" b="1" i="0" u="none" strike="noStrike" dirty="0">
                        <a:latin typeface="Times New Roman"/>
                      </a:endParaRP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Департамент финансов и бюджетной политики администрации Старооскольского городского округа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stdepfin@yandex.ru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www.oskolregion.ru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(8-47-25)22-12-04</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234">
                <a:tc>
                  <a:txBody>
                    <a:bodyPr/>
                    <a:lstStyle/>
                    <a:p>
                      <a:pPr algn="ctr" fontAlgn="t"/>
                      <a:r>
                        <a:rPr lang="ru-RU" sz="1050" b="0" i="0" u="none" strike="noStrike" dirty="0">
                          <a:latin typeface="Times New Roman"/>
                        </a:rPr>
                        <a:t>22</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1" i="0" u="none" strike="noStrike" dirty="0" err="1" smtClean="0">
                          <a:latin typeface="Times New Roman"/>
                        </a:rPr>
                        <a:t>Губкинский</a:t>
                      </a:r>
                      <a:r>
                        <a:rPr lang="ru-RU" sz="1050" b="1" i="0" u="none" strike="noStrike" dirty="0" smtClean="0">
                          <a:latin typeface="Times New Roman"/>
                        </a:rPr>
                        <a:t> г.о.</a:t>
                      </a:r>
                      <a:endParaRPr lang="ru-RU" sz="1050" b="1" i="0" u="none" strike="noStrike" dirty="0">
                        <a:latin typeface="Times New Roman"/>
                      </a:endParaRP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a:latin typeface="Times New Roman"/>
                        </a:rPr>
                        <a:t>Управление финансов и бюджетной политики администрации Губкинского городского округа </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a:latin typeface="Times New Roman"/>
                        </a:rPr>
                        <a:t>ufins@mail.ru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sng" strike="noStrike" dirty="0">
                          <a:latin typeface="Times New Roman"/>
                        </a:rPr>
                        <a:t>www.gubkinadm.ru</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050" b="0" i="0" u="none" strike="noStrike" dirty="0">
                          <a:latin typeface="Times New Roman"/>
                        </a:rPr>
                        <a:t>(8-47-241)2-01-65</a:t>
                      </a:r>
                    </a:p>
                  </a:txBody>
                  <a:tcPr marL="5032" marR="5032" marT="50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69567" name="TextBox 2"/>
          <p:cNvSpPr txBox="1">
            <a:spLocks noChangeArrowheads="1"/>
          </p:cNvSpPr>
          <p:nvPr/>
        </p:nvSpPr>
        <p:spPr bwMode="auto">
          <a:xfrm>
            <a:off x="-11113" y="0"/>
            <a:ext cx="9155113" cy="338138"/>
          </a:xfrm>
          <a:prstGeom prst="rect">
            <a:avLst/>
          </a:prstGeom>
          <a:noFill/>
          <a:ln w="9525">
            <a:noFill/>
            <a:miter lim="800000"/>
            <a:headEnd/>
            <a:tailEnd/>
          </a:ln>
        </p:spPr>
        <p:txBody>
          <a:bodyPr wrap="none">
            <a:spAutoFit/>
          </a:bodyPr>
          <a:lstStyle/>
          <a:p>
            <a:pPr algn="ctr"/>
            <a:r>
              <a:rPr lang="ru-RU" sz="1600" b="1" i="1">
                <a:latin typeface="Times New Roman" pitchFamily="18" charset="0"/>
                <a:cs typeface="Times New Roman" pitchFamily="18" charset="0"/>
              </a:rPr>
              <a:t>Контактные сведения финансовых органов муниципальных образований Белгородской области</a:t>
            </a: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63</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rgbClr val="D6B19C">
                <a:alpha val="16000"/>
              </a:srgbClr>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3" name="Загнутый угол 2"/>
          <p:cNvSpPr/>
          <p:nvPr/>
        </p:nvSpPr>
        <p:spPr>
          <a:xfrm>
            <a:off x="468313" y="404813"/>
            <a:ext cx="8280400" cy="6192837"/>
          </a:xfrm>
          <a:prstGeom prst="foldedCorner">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itchFamily="18" charset="0"/>
              <a:cs typeface="Times New Roman" pitchFamily="18" charset="0"/>
            </a:endParaRPr>
          </a:p>
        </p:txBody>
      </p:sp>
      <p:sp>
        <p:nvSpPr>
          <p:cNvPr id="5" name="Прямоугольник 4"/>
          <p:cNvSpPr/>
          <p:nvPr/>
        </p:nvSpPr>
        <p:spPr>
          <a:xfrm>
            <a:off x="1475656" y="1556792"/>
            <a:ext cx="6231834" cy="2308324"/>
          </a:xfrm>
          <a:prstGeom prst="rect">
            <a:avLst/>
          </a:prstGeom>
          <a:noFill/>
        </p:spPr>
        <p:txBody>
          <a:bodyPr>
            <a:spAutoFit/>
          </a:bodyPr>
          <a:lstStyle/>
          <a:p>
            <a:pPr algn="ctr">
              <a:defRPr/>
            </a:pPr>
            <a:r>
              <a:rPr lang="ru-RU"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Эффективное </a:t>
            </a:r>
          </a:p>
          <a:p>
            <a:pPr algn="ctr">
              <a:defRPr/>
            </a:pPr>
            <a:r>
              <a:rPr lang="ru-RU"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государство</a:t>
            </a:r>
            <a:endParaRPr lang="ru-RU"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Прямоугольник 26"/>
          <p:cNvSpPr>
            <a:spLocks noChangeArrowheads="1"/>
          </p:cNvSpPr>
          <p:nvPr/>
        </p:nvSpPr>
        <p:spPr bwMode="auto">
          <a:xfrm>
            <a:off x="0" y="0"/>
            <a:ext cx="9144000" cy="1108075"/>
          </a:xfrm>
          <a:prstGeom prst="rect">
            <a:avLst/>
          </a:prstGeom>
          <a:gradFill rotWithShape="0">
            <a:gsLst>
              <a:gs pos="0">
                <a:srgbClr val="8488C4"/>
              </a:gs>
              <a:gs pos="53000">
                <a:srgbClr val="D4DEFF"/>
              </a:gs>
              <a:gs pos="83000">
                <a:srgbClr val="D4DEFF"/>
              </a:gs>
              <a:gs pos="100000">
                <a:srgbClr val="96AB94"/>
              </a:gs>
            </a:gsLst>
            <a:lin ang="5400000"/>
          </a:gradFill>
          <a:ln w="9525">
            <a:noFill/>
            <a:miter lim="800000"/>
            <a:headEnd/>
            <a:tailEnd/>
          </a:ln>
        </p:spPr>
        <p:txBody>
          <a:bodyPr>
            <a:spAutoFit/>
          </a:bodyPr>
          <a:lstStyle/>
          <a:p>
            <a:pPr algn="ctr"/>
            <a:r>
              <a:rPr lang="ru-RU" sz="2200" b="1" i="1">
                <a:solidFill>
                  <a:srgbClr val="000000"/>
                </a:solidFill>
                <a:latin typeface="Times New Roman" pitchFamily="18" charset="0"/>
                <a:cs typeface="Times New Roman" pitchFamily="18" charset="0"/>
              </a:rPr>
              <a:t>             </a:t>
            </a:r>
            <a:r>
              <a:rPr lang="ru-RU" sz="2200" b="1">
                <a:solidFill>
                  <a:srgbClr val="000000"/>
                </a:solidFill>
                <a:latin typeface="Times New Roman" pitchFamily="18" charset="0"/>
                <a:cs typeface="Times New Roman" pitchFamily="18" charset="0"/>
              </a:rPr>
              <a:t>Базовые приоритеты при формировании расходов бюджета </a:t>
            </a:r>
          </a:p>
          <a:p>
            <a:pPr algn="ctr"/>
            <a:r>
              <a:rPr lang="ru-RU" sz="2200" b="1">
                <a:solidFill>
                  <a:srgbClr val="000000"/>
                </a:solidFill>
                <a:latin typeface="Times New Roman" pitchFamily="18" charset="0"/>
                <a:cs typeface="Times New Roman" pitchFamily="18" charset="0"/>
              </a:rPr>
              <a:t>на 2017 год и на плановый период 2018 и 2019 годов</a:t>
            </a:r>
            <a:endParaRPr lang="ru-RU" sz="2200" b="1">
              <a:solidFill>
                <a:srgbClr val="FF0000"/>
              </a:solidFill>
              <a:latin typeface="Times New Roman" pitchFamily="18" charset="0"/>
              <a:cs typeface="Times New Roman" pitchFamily="18" charset="0"/>
            </a:endParaRPr>
          </a:p>
          <a:p>
            <a:pPr algn="ctr"/>
            <a:endParaRPr lang="ru-RU" sz="2200">
              <a:solidFill>
                <a:srgbClr val="000000"/>
              </a:solidFill>
              <a:latin typeface="Times New Roman" pitchFamily="18" charset="0"/>
              <a:cs typeface="Times New Roman" pitchFamily="18" charset="0"/>
            </a:endParaRPr>
          </a:p>
        </p:txBody>
      </p:sp>
      <p:sp>
        <p:nvSpPr>
          <p:cNvPr id="248835" name="Rectangle 2"/>
          <p:cNvSpPr>
            <a:spLocks noChangeArrowheads="1"/>
          </p:cNvSpPr>
          <p:nvPr/>
        </p:nvSpPr>
        <p:spPr bwMode="auto">
          <a:xfrm>
            <a:off x="4284663" y="0"/>
            <a:ext cx="5038725" cy="692150"/>
          </a:xfrm>
          <a:prstGeom prst="rect">
            <a:avLst/>
          </a:prstGeom>
          <a:noFill/>
          <a:ln w="9525">
            <a:noFill/>
            <a:miter lim="800000"/>
            <a:headEnd/>
            <a:tailEnd/>
          </a:ln>
        </p:spPr>
        <p:txBody>
          <a:bodyPr anchor="ctr"/>
          <a:lstStyle/>
          <a:p>
            <a:endParaRPr lang="ru-RU" sz="3100" b="1">
              <a:solidFill>
                <a:srgbClr val="FFFFFF"/>
              </a:solidFill>
              <a:latin typeface="Calibri" pitchFamily="34" charset="0"/>
              <a:cs typeface="Arial" charset="0"/>
            </a:endParaRPr>
          </a:p>
        </p:txBody>
      </p:sp>
      <p:grpSp>
        <p:nvGrpSpPr>
          <p:cNvPr id="2" name="Группа 34"/>
          <p:cNvGrpSpPr/>
          <p:nvPr/>
        </p:nvGrpSpPr>
        <p:grpSpPr>
          <a:xfrm>
            <a:off x="323528" y="1268766"/>
            <a:ext cx="8523171" cy="5112565"/>
            <a:chOff x="280116" y="1397749"/>
            <a:chExt cx="8129270" cy="5110604"/>
          </a:xfrm>
          <a:gradFill>
            <a:gsLst>
              <a:gs pos="0">
                <a:srgbClr val="FFFFFF">
                  <a:alpha val="0"/>
                </a:srgbClr>
              </a:gs>
              <a:gs pos="7001">
                <a:srgbClr val="E6E6E6"/>
              </a:gs>
              <a:gs pos="32001">
                <a:srgbClr val="7D8496"/>
              </a:gs>
              <a:gs pos="70000">
                <a:srgbClr val="E6E6E6"/>
              </a:gs>
              <a:gs pos="85001">
                <a:srgbClr val="7D8496"/>
              </a:gs>
              <a:gs pos="100000">
                <a:srgbClr val="E6E6E6"/>
              </a:gs>
            </a:gsLst>
            <a:path path="circle">
              <a:fillToRect l="100000" t="100000"/>
            </a:path>
          </a:gradFill>
        </p:grpSpPr>
        <p:sp>
          <p:nvSpPr>
            <p:cNvPr id="36" name="Полилиния 35"/>
            <p:cNvSpPr/>
            <p:nvPr/>
          </p:nvSpPr>
          <p:spPr>
            <a:xfrm>
              <a:off x="760877" y="1469730"/>
              <a:ext cx="7648509" cy="619142"/>
            </a:xfrm>
            <a:custGeom>
              <a:avLst/>
              <a:gdLst>
                <a:gd name="connsiteX0" fmla="*/ 0 w 7648509"/>
                <a:gd name="connsiteY0" fmla="*/ 0 h 881413"/>
                <a:gd name="connsiteX1" fmla="*/ 7207803 w 7648509"/>
                <a:gd name="connsiteY1" fmla="*/ 0 h 881413"/>
                <a:gd name="connsiteX2" fmla="*/ 7648509 w 7648509"/>
                <a:gd name="connsiteY2" fmla="*/ 440707 h 881413"/>
                <a:gd name="connsiteX3" fmla="*/ 7207803 w 7648509"/>
                <a:gd name="connsiteY3" fmla="*/ 881413 h 881413"/>
                <a:gd name="connsiteX4" fmla="*/ 0 w 7648509"/>
                <a:gd name="connsiteY4" fmla="*/ 881413 h 881413"/>
                <a:gd name="connsiteX5" fmla="*/ 0 w 7648509"/>
                <a:gd name="connsiteY5" fmla="*/ 0 h 8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509" h="881413">
                  <a:moveTo>
                    <a:pt x="7648509" y="881412"/>
                  </a:moveTo>
                  <a:lnTo>
                    <a:pt x="440706" y="881412"/>
                  </a:lnTo>
                  <a:lnTo>
                    <a:pt x="0" y="440706"/>
                  </a:lnTo>
                  <a:lnTo>
                    <a:pt x="440706" y="1"/>
                  </a:lnTo>
                  <a:lnTo>
                    <a:pt x="7648509" y="1"/>
                  </a:lnTo>
                  <a:lnTo>
                    <a:pt x="7648509" y="881412"/>
                  </a:lnTo>
                  <a:close/>
                </a:path>
              </a:pathLst>
            </a:custGeom>
            <a:grpFill/>
          </p:spPr>
          <p:style>
            <a:lnRef idx="1">
              <a:schemeClr val="accent1"/>
            </a:lnRef>
            <a:fillRef idx="2">
              <a:schemeClr val="accent1"/>
            </a:fillRef>
            <a:effectRef idx="1">
              <a:schemeClr val="accent1"/>
            </a:effectRef>
            <a:fontRef idx="minor">
              <a:schemeClr val="dk1"/>
            </a:fontRef>
          </p:style>
          <p:txBody>
            <a:bodyPr lIns="609036" tIns="76201" rIns="142240" bIns="76201" spcCol="1270" anchor="ctr"/>
            <a:lstStyle/>
            <a:p>
              <a:pPr fontAlgn="auto">
                <a:spcBef>
                  <a:spcPts val="0"/>
                </a:spcBef>
                <a:spcAft>
                  <a:spcPts val="0"/>
                </a:spcAft>
                <a:defRPr/>
              </a:pPr>
              <a:r>
                <a:rPr lang="ru-RU" sz="2000" dirty="0">
                  <a:solidFill>
                    <a:prstClr val="black"/>
                  </a:solidFill>
                  <a:latin typeface="Times New Roman" pitchFamily="18" charset="0"/>
                  <a:cs typeface="Times New Roman" pitchFamily="18" charset="0"/>
                </a:rPr>
                <a:t>Выполнение Указов Президента РФ от 7 мая 2012 года</a:t>
              </a:r>
            </a:p>
          </p:txBody>
        </p:sp>
        <p:sp>
          <p:nvSpPr>
            <p:cNvPr id="37" name="Ромб 36"/>
            <p:cNvSpPr/>
            <p:nvPr/>
          </p:nvSpPr>
          <p:spPr>
            <a:xfrm>
              <a:off x="348796" y="1397749"/>
              <a:ext cx="881413" cy="881413"/>
            </a:xfrm>
            <a:prstGeom prst="diamond">
              <a:avLst/>
            </a:prstGeom>
            <a:grp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40" name="Полилиния 39"/>
            <p:cNvSpPr/>
            <p:nvPr/>
          </p:nvSpPr>
          <p:spPr>
            <a:xfrm>
              <a:off x="789503" y="3240748"/>
              <a:ext cx="7594868" cy="1075081"/>
            </a:xfrm>
            <a:custGeom>
              <a:avLst/>
              <a:gdLst>
                <a:gd name="connsiteX0" fmla="*/ 0 w 7648509"/>
                <a:gd name="connsiteY0" fmla="*/ 0 h 881413"/>
                <a:gd name="connsiteX1" fmla="*/ 7207803 w 7648509"/>
                <a:gd name="connsiteY1" fmla="*/ 0 h 881413"/>
                <a:gd name="connsiteX2" fmla="*/ 7648509 w 7648509"/>
                <a:gd name="connsiteY2" fmla="*/ 440707 h 881413"/>
                <a:gd name="connsiteX3" fmla="*/ 7207803 w 7648509"/>
                <a:gd name="connsiteY3" fmla="*/ 881413 h 881413"/>
                <a:gd name="connsiteX4" fmla="*/ 0 w 7648509"/>
                <a:gd name="connsiteY4" fmla="*/ 881413 h 881413"/>
                <a:gd name="connsiteX5" fmla="*/ 0 w 7648509"/>
                <a:gd name="connsiteY5" fmla="*/ 0 h 8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509" h="881413">
                  <a:moveTo>
                    <a:pt x="7648509" y="881412"/>
                  </a:moveTo>
                  <a:lnTo>
                    <a:pt x="440706" y="881412"/>
                  </a:lnTo>
                  <a:lnTo>
                    <a:pt x="0" y="440706"/>
                  </a:lnTo>
                  <a:lnTo>
                    <a:pt x="440706" y="1"/>
                  </a:lnTo>
                  <a:lnTo>
                    <a:pt x="7648509" y="1"/>
                  </a:lnTo>
                  <a:lnTo>
                    <a:pt x="7648509" y="881412"/>
                  </a:lnTo>
                  <a:close/>
                </a:path>
              </a:pathLst>
            </a:custGeom>
            <a:grpFill/>
          </p:spPr>
          <p:style>
            <a:lnRef idx="1">
              <a:schemeClr val="accent1"/>
            </a:lnRef>
            <a:fillRef idx="2">
              <a:schemeClr val="accent1"/>
            </a:fillRef>
            <a:effectRef idx="1">
              <a:schemeClr val="accent1"/>
            </a:effectRef>
            <a:fontRef idx="minor">
              <a:schemeClr val="dk1"/>
            </a:fontRef>
          </p:style>
          <p:txBody>
            <a:bodyPr lIns="609036" tIns="76201" rIns="142240" bIns="76201" spcCol="1270" anchor="ctr"/>
            <a:lstStyle/>
            <a:p>
              <a:pPr algn="ctr" defTabSz="889000" fontAlgn="auto">
                <a:lnSpc>
                  <a:spcPct val="90000"/>
                </a:lnSpc>
                <a:spcAft>
                  <a:spcPct val="35000"/>
                </a:spcAft>
                <a:defRPr/>
              </a:pPr>
              <a:endParaRPr lang="ru-RU" sz="2000" dirty="0">
                <a:solidFill>
                  <a:prstClr val="black"/>
                </a:solidFill>
              </a:endParaRPr>
            </a:p>
          </p:txBody>
        </p:sp>
        <p:sp>
          <p:nvSpPr>
            <p:cNvPr id="41" name="Ромб 40"/>
            <p:cNvSpPr/>
            <p:nvPr/>
          </p:nvSpPr>
          <p:spPr>
            <a:xfrm>
              <a:off x="348796" y="3317539"/>
              <a:ext cx="881413" cy="881413"/>
            </a:xfrm>
            <a:prstGeom prst="diamond">
              <a:avLst/>
            </a:prstGeom>
            <a:grpFill/>
          </p:spPr>
          <p:style>
            <a:lnRef idx="2">
              <a:schemeClr val="lt1">
                <a:hueOff val="0"/>
                <a:satOff val="0"/>
                <a:lumOff val="0"/>
                <a:alphaOff val="0"/>
              </a:schemeClr>
            </a:lnRef>
            <a:fillRef idx="1">
              <a:schemeClr val="accent3">
                <a:tint val="50000"/>
                <a:hueOff val="6364991"/>
                <a:satOff val="-26579"/>
                <a:lumOff val="-2876"/>
                <a:alphaOff val="0"/>
              </a:schemeClr>
            </a:fillRef>
            <a:effectRef idx="0">
              <a:schemeClr val="accent3">
                <a:tint val="50000"/>
                <a:hueOff val="6364991"/>
                <a:satOff val="-26579"/>
                <a:lumOff val="-2876"/>
                <a:alphaOff val="0"/>
              </a:schemeClr>
            </a:effectRef>
            <a:fontRef idx="minor">
              <a:schemeClr val="lt1">
                <a:hueOff val="0"/>
                <a:satOff val="0"/>
                <a:lumOff val="0"/>
                <a:alphaOff val="0"/>
              </a:schemeClr>
            </a:fontRef>
          </p:style>
        </p:sp>
        <p:sp>
          <p:nvSpPr>
            <p:cNvPr id="42" name="Полилиния 41"/>
            <p:cNvSpPr/>
            <p:nvPr/>
          </p:nvSpPr>
          <p:spPr>
            <a:xfrm>
              <a:off x="829558" y="4396629"/>
              <a:ext cx="7554813" cy="850050"/>
            </a:xfrm>
            <a:custGeom>
              <a:avLst/>
              <a:gdLst>
                <a:gd name="connsiteX0" fmla="*/ 0 w 7648509"/>
                <a:gd name="connsiteY0" fmla="*/ 0 h 881413"/>
                <a:gd name="connsiteX1" fmla="*/ 7207803 w 7648509"/>
                <a:gd name="connsiteY1" fmla="*/ 0 h 881413"/>
                <a:gd name="connsiteX2" fmla="*/ 7648509 w 7648509"/>
                <a:gd name="connsiteY2" fmla="*/ 440707 h 881413"/>
                <a:gd name="connsiteX3" fmla="*/ 7207803 w 7648509"/>
                <a:gd name="connsiteY3" fmla="*/ 881413 h 881413"/>
                <a:gd name="connsiteX4" fmla="*/ 0 w 7648509"/>
                <a:gd name="connsiteY4" fmla="*/ 881413 h 881413"/>
                <a:gd name="connsiteX5" fmla="*/ 0 w 7648509"/>
                <a:gd name="connsiteY5" fmla="*/ 0 h 8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509" h="881413">
                  <a:moveTo>
                    <a:pt x="7648509" y="881412"/>
                  </a:moveTo>
                  <a:lnTo>
                    <a:pt x="440706" y="881412"/>
                  </a:lnTo>
                  <a:lnTo>
                    <a:pt x="0" y="440706"/>
                  </a:lnTo>
                  <a:lnTo>
                    <a:pt x="440706" y="1"/>
                  </a:lnTo>
                  <a:lnTo>
                    <a:pt x="7648509" y="1"/>
                  </a:lnTo>
                  <a:lnTo>
                    <a:pt x="7648509" y="881412"/>
                  </a:lnTo>
                  <a:close/>
                </a:path>
              </a:pathLst>
            </a:custGeom>
            <a:grpFill/>
          </p:spPr>
          <p:style>
            <a:lnRef idx="1">
              <a:schemeClr val="accent1"/>
            </a:lnRef>
            <a:fillRef idx="2">
              <a:schemeClr val="accent1"/>
            </a:fillRef>
            <a:effectRef idx="1">
              <a:schemeClr val="accent1"/>
            </a:effectRef>
            <a:fontRef idx="minor">
              <a:schemeClr val="dk1"/>
            </a:fontRef>
          </p:style>
          <p:txBody>
            <a:bodyPr lIns="609036" tIns="60961" rIns="113792" bIns="60961" spcCol="1270" anchor="ctr"/>
            <a:lstStyle/>
            <a:p>
              <a:pPr algn="ctr" defTabSz="711200" fontAlgn="auto">
                <a:lnSpc>
                  <a:spcPct val="90000"/>
                </a:lnSpc>
                <a:spcAft>
                  <a:spcPct val="35000"/>
                </a:spcAft>
                <a:defRPr/>
              </a:pPr>
              <a:endParaRPr lang="ru-RU" sz="1600" dirty="0">
                <a:solidFill>
                  <a:prstClr val="black"/>
                </a:solidFill>
              </a:endParaRPr>
            </a:p>
          </p:txBody>
        </p:sp>
        <p:sp>
          <p:nvSpPr>
            <p:cNvPr id="43" name="Ромб 42"/>
            <p:cNvSpPr/>
            <p:nvPr/>
          </p:nvSpPr>
          <p:spPr>
            <a:xfrm>
              <a:off x="280116" y="4396629"/>
              <a:ext cx="881413" cy="881413"/>
            </a:xfrm>
            <a:prstGeom prst="diamond">
              <a:avLst/>
            </a:prstGeom>
            <a:grpFill/>
          </p:spPr>
          <p:style>
            <a:lnRef idx="2">
              <a:schemeClr val="lt1">
                <a:hueOff val="0"/>
                <a:satOff val="0"/>
                <a:lumOff val="0"/>
                <a:alphaOff val="0"/>
              </a:schemeClr>
            </a:lnRef>
            <a:fillRef idx="1">
              <a:schemeClr val="accent3">
                <a:tint val="50000"/>
                <a:hueOff val="9547487"/>
                <a:satOff val="-39868"/>
                <a:lumOff val="-4315"/>
                <a:alphaOff val="0"/>
              </a:schemeClr>
            </a:fillRef>
            <a:effectRef idx="0">
              <a:schemeClr val="accent3">
                <a:tint val="50000"/>
                <a:hueOff val="9547487"/>
                <a:satOff val="-39868"/>
                <a:lumOff val="-4315"/>
                <a:alphaOff val="0"/>
              </a:schemeClr>
            </a:effectRef>
            <a:fontRef idx="minor">
              <a:schemeClr val="lt1">
                <a:hueOff val="0"/>
                <a:satOff val="0"/>
                <a:lumOff val="0"/>
                <a:alphaOff val="0"/>
              </a:schemeClr>
            </a:fontRef>
          </p:style>
        </p:sp>
        <p:sp>
          <p:nvSpPr>
            <p:cNvPr id="44" name="Полилиния 43"/>
            <p:cNvSpPr/>
            <p:nvPr/>
          </p:nvSpPr>
          <p:spPr>
            <a:xfrm>
              <a:off x="829557" y="5626939"/>
              <a:ext cx="7554814" cy="881414"/>
            </a:xfrm>
            <a:custGeom>
              <a:avLst/>
              <a:gdLst>
                <a:gd name="connsiteX0" fmla="*/ 0 w 7648509"/>
                <a:gd name="connsiteY0" fmla="*/ 0 h 881413"/>
                <a:gd name="connsiteX1" fmla="*/ 7207803 w 7648509"/>
                <a:gd name="connsiteY1" fmla="*/ 0 h 881413"/>
                <a:gd name="connsiteX2" fmla="*/ 7648509 w 7648509"/>
                <a:gd name="connsiteY2" fmla="*/ 440707 h 881413"/>
                <a:gd name="connsiteX3" fmla="*/ 7207803 w 7648509"/>
                <a:gd name="connsiteY3" fmla="*/ 881413 h 881413"/>
                <a:gd name="connsiteX4" fmla="*/ 0 w 7648509"/>
                <a:gd name="connsiteY4" fmla="*/ 881413 h 881413"/>
                <a:gd name="connsiteX5" fmla="*/ 0 w 7648509"/>
                <a:gd name="connsiteY5" fmla="*/ 0 h 8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509" h="881413">
                  <a:moveTo>
                    <a:pt x="7648509" y="881412"/>
                  </a:moveTo>
                  <a:lnTo>
                    <a:pt x="440706" y="881412"/>
                  </a:lnTo>
                  <a:lnTo>
                    <a:pt x="0" y="440706"/>
                  </a:lnTo>
                  <a:lnTo>
                    <a:pt x="440706" y="1"/>
                  </a:lnTo>
                  <a:lnTo>
                    <a:pt x="7648509" y="1"/>
                  </a:lnTo>
                  <a:lnTo>
                    <a:pt x="7648509" y="881412"/>
                  </a:lnTo>
                  <a:close/>
                </a:path>
              </a:pathLst>
            </a:custGeom>
            <a:grpFill/>
          </p:spPr>
          <p:style>
            <a:lnRef idx="1">
              <a:schemeClr val="accent1"/>
            </a:lnRef>
            <a:fillRef idx="2">
              <a:schemeClr val="accent1"/>
            </a:fillRef>
            <a:effectRef idx="1">
              <a:schemeClr val="accent1"/>
            </a:effectRef>
            <a:fontRef idx="minor">
              <a:schemeClr val="dk1"/>
            </a:fontRef>
          </p:style>
          <p:txBody>
            <a:bodyPr lIns="609036" tIns="76201" rIns="142240" bIns="76200" spcCol="1270" anchor="ctr"/>
            <a:lstStyle/>
            <a:p>
              <a:pPr algn="ctr" defTabSz="889000" fontAlgn="auto">
                <a:lnSpc>
                  <a:spcPct val="90000"/>
                </a:lnSpc>
                <a:spcAft>
                  <a:spcPct val="35000"/>
                </a:spcAft>
                <a:defRPr/>
              </a:pPr>
              <a:endParaRPr lang="ru-RU" sz="2000" dirty="0">
                <a:solidFill>
                  <a:prstClr val="black"/>
                </a:solidFill>
              </a:endParaRPr>
            </a:p>
          </p:txBody>
        </p:sp>
        <p:sp>
          <p:nvSpPr>
            <p:cNvPr id="45" name="Ромб 44"/>
            <p:cNvSpPr/>
            <p:nvPr/>
          </p:nvSpPr>
          <p:spPr>
            <a:xfrm>
              <a:off x="348796" y="5626939"/>
              <a:ext cx="881413" cy="881413"/>
            </a:xfrm>
            <a:prstGeom prst="diamond">
              <a:avLst/>
            </a:prstGeom>
            <a:grpFill/>
          </p:spPr>
          <p:style>
            <a:lnRef idx="2">
              <a:schemeClr val="lt1">
                <a:hueOff val="0"/>
                <a:satOff val="0"/>
                <a:lumOff val="0"/>
                <a:alphaOff val="0"/>
              </a:schemeClr>
            </a:lnRef>
            <a:fillRef idx="1">
              <a:schemeClr val="accent3">
                <a:tint val="50000"/>
                <a:hueOff val="12729983"/>
                <a:satOff val="-53157"/>
                <a:lumOff val="-5753"/>
                <a:alphaOff val="0"/>
              </a:schemeClr>
            </a:fillRef>
            <a:effectRef idx="0">
              <a:schemeClr val="accent3">
                <a:tint val="50000"/>
                <a:hueOff val="12729983"/>
                <a:satOff val="-53157"/>
                <a:lumOff val="-5753"/>
                <a:alphaOff val="0"/>
              </a:schemeClr>
            </a:effectRef>
            <a:fontRef idx="minor">
              <a:schemeClr val="lt1">
                <a:hueOff val="0"/>
                <a:satOff val="0"/>
                <a:lumOff val="0"/>
                <a:alphaOff val="0"/>
              </a:schemeClr>
            </a:fontRef>
          </p:style>
        </p:sp>
      </p:grpSp>
      <p:sp>
        <p:nvSpPr>
          <p:cNvPr id="248837" name="Прямоугольник 49"/>
          <p:cNvSpPr>
            <a:spLocks noChangeArrowheads="1"/>
          </p:cNvSpPr>
          <p:nvPr/>
        </p:nvSpPr>
        <p:spPr bwMode="auto">
          <a:xfrm>
            <a:off x="1258888" y="3284538"/>
            <a:ext cx="7392987" cy="708025"/>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cs typeface="Times New Roman" pitchFamily="18" charset="0"/>
              </a:rPr>
              <a:t>Совершенствование принципа формирования бюджетов на основе государственных и муниципальных программ</a:t>
            </a:r>
          </a:p>
        </p:txBody>
      </p:sp>
      <p:sp>
        <p:nvSpPr>
          <p:cNvPr id="248838" name="Прямоугольник 50"/>
          <p:cNvSpPr>
            <a:spLocks noChangeArrowheads="1"/>
          </p:cNvSpPr>
          <p:nvPr/>
        </p:nvSpPr>
        <p:spPr bwMode="auto">
          <a:xfrm>
            <a:off x="1331913" y="4292600"/>
            <a:ext cx="6715125" cy="708025"/>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cs typeface="Times New Roman" pitchFamily="18" charset="0"/>
              </a:rPr>
              <a:t>Обеспечение доступности и качества оказания государственных и муниципальных услуг</a:t>
            </a:r>
          </a:p>
        </p:txBody>
      </p:sp>
      <p:sp>
        <p:nvSpPr>
          <p:cNvPr id="248839" name="Прямоугольник 51"/>
          <p:cNvSpPr>
            <a:spLocks noChangeArrowheads="1"/>
          </p:cNvSpPr>
          <p:nvPr/>
        </p:nvSpPr>
        <p:spPr bwMode="auto">
          <a:xfrm>
            <a:off x="1403350" y="5589588"/>
            <a:ext cx="6786563" cy="708025"/>
          </a:xfrm>
          <a:prstGeom prst="rect">
            <a:avLst/>
          </a:prstGeom>
          <a:noFill/>
          <a:ln w="9525">
            <a:noFill/>
            <a:miter lim="800000"/>
            <a:headEnd/>
            <a:tailEnd/>
          </a:ln>
        </p:spPr>
        <p:txBody>
          <a:bodyPr>
            <a:spAutoFit/>
          </a:bodyPr>
          <a:lstStyle/>
          <a:p>
            <a:r>
              <a:rPr lang="ru-RU" sz="2000">
                <a:solidFill>
                  <a:srgbClr val="000000"/>
                </a:solidFill>
                <a:latin typeface="Times New Roman" pitchFamily="18" charset="0"/>
                <a:cs typeface="Times New Roman" pitchFamily="18" charset="0"/>
              </a:rPr>
              <a:t>Повышение эффективности государственных (муниципальных) закупок</a:t>
            </a:r>
          </a:p>
        </p:txBody>
      </p:sp>
      <p:pic>
        <p:nvPicPr>
          <p:cNvPr id="19" name="Рисунок 18"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18" name="Полилиния 17"/>
          <p:cNvSpPr/>
          <p:nvPr/>
        </p:nvSpPr>
        <p:spPr>
          <a:xfrm>
            <a:off x="899597" y="2204864"/>
            <a:ext cx="7920877" cy="720080"/>
          </a:xfrm>
          <a:custGeom>
            <a:avLst/>
            <a:gdLst>
              <a:gd name="connsiteX0" fmla="*/ 0 w 7648509"/>
              <a:gd name="connsiteY0" fmla="*/ 0 h 881413"/>
              <a:gd name="connsiteX1" fmla="*/ 7207803 w 7648509"/>
              <a:gd name="connsiteY1" fmla="*/ 0 h 881413"/>
              <a:gd name="connsiteX2" fmla="*/ 7648509 w 7648509"/>
              <a:gd name="connsiteY2" fmla="*/ 440707 h 881413"/>
              <a:gd name="connsiteX3" fmla="*/ 7207803 w 7648509"/>
              <a:gd name="connsiteY3" fmla="*/ 881413 h 881413"/>
              <a:gd name="connsiteX4" fmla="*/ 0 w 7648509"/>
              <a:gd name="connsiteY4" fmla="*/ 881413 h 881413"/>
              <a:gd name="connsiteX5" fmla="*/ 0 w 7648509"/>
              <a:gd name="connsiteY5" fmla="*/ 0 h 8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8509" h="881413">
                <a:moveTo>
                  <a:pt x="7648509" y="881412"/>
                </a:moveTo>
                <a:lnTo>
                  <a:pt x="440706" y="881412"/>
                </a:lnTo>
                <a:lnTo>
                  <a:pt x="0" y="440706"/>
                </a:lnTo>
                <a:lnTo>
                  <a:pt x="440706" y="1"/>
                </a:lnTo>
                <a:lnTo>
                  <a:pt x="7648509" y="1"/>
                </a:lnTo>
                <a:lnTo>
                  <a:pt x="7648509" y="881412"/>
                </a:lnTo>
                <a:close/>
              </a:path>
            </a:pathLst>
          </a:custGeom>
          <a:gradFill>
            <a:gsLst>
              <a:gs pos="0">
                <a:srgbClr val="FFFFFF">
                  <a:alpha val="0"/>
                </a:srgbClr>
              </a:gs>
              <a:gs pos="7001">
                <a:srgbClr val="E6E6E6"/>
              </a:gs>
              <a:gs pos="32001">
                <a:srgbClr val="7D8496"/>
              </a:gs>
              <a:gs pos="70000">
                <a:srgbClr val="E6E6E6"/>
              </a:gs>
              <a:gs pos="85001">
                <a:srgbClr val="7D8496"/>
              </a:gs>
              <a:gs pos="100000">
                <a:srgbClr val="E6E6E6"/>
              </a:gs>
            </a:gsLst>
            <a:path path="circle">
              <a:fillToRect l="100000" t="100000"/>
            </a:path>
          </a:gradFill>
        </p:spPr>
        <p:style>
          <a:lnRef idx="1">
            <a:schemeClr val="accent1"/>
          </a:lnRef>
          <a:fillRef idx="2">
            <a:schemeClr val="accent1"/>
          </a:fillRef>
          <a:effectRef idx="1">
            <a:schemeClr val="accent1"/>
          </a:effectRef>
          <a:fontRef idx="minor">
            <a:schemeClr val="dk1"/>
          </a:fontRef>
        </p:style>
        <p:txBody>
          <a:bodyPr lIns="609036" tIns="76201" rIns="142240" bIns="76201" spcCol="1270" anchor="ctr"/>
          <a:lstStyle/>
          <a:p>
            <a:pPr fontAlgn="auto">
              <a:spcBef>
                <a:spcPts val="0"/>
              </a:spcBef>
              <a:spcAft>
                <a:spcPts val="0"/>
              </a:spcAft>
              <a:defRPr/>
            </a:pPr>
            <a:r>
              <a:rPr lang="ru-RU" sz="2000" dirty="0">
                <a:solidFill>
                  <a:prstClr val="black"/>
                </a:solidFill>
                <a:latin typeface="Times New Roman" pitchFamily="18" charset="0"/>
                <a:cs typeface="Times New Roman" pitchFamily="18" charset="0"/>
              </a:rPr>
              <a:t>Повышение эффективности и результативности бюджетных расходов</a:t>
            </a:r>
          </a:p>
        </p:txBody>
      </p:sp>
      <p:sp>
        <p:nvSpPr>
          <p:cNvPr id="21" name="Ромб 20"/>
          <p:cNvSpPr/>
          <p:nvPr/>
        </p:nvSpPr>
        <p:spPr>
          <a:xfrm>
            <a:off x="395536" y="2132876"/>
            <a:ext cx="924122" cy="826507"/>
          </a:xfrm>
          <a:prstGeom prst="diamond">
            <a:avLst/>
          </a:prstGeom>
          <a:gradFill>
            <a:gsLst>
              <a:gs pos="0">
                <a:srgbClr val="FFFFFF">
                  <a:alpha val="0"/>
                </a:srgbClr>
              </a:gs>
              <a:gs pos="7001">
                <a:srgbClr val="E6E6E6"/>
              </a:gs>
              <a:gs pos="32001">
                <a:srgbClr val="7D8496"/>
              </a:gs>
              <a:gs pos="70000">
                <a:srgbClr val="E6E6E6"/>
              </a:gs>
              <a:gs pos="85001">
                <a:srgbClr val="7D8496"/>
              </a:gs>
              <a:gs pos="100000">
                <a:srgbClr val="E6E6E6"/>
              </a:gs>
            </a:gsLst>
            <a:path path="circle">
              <a:fillToRect l="100000" t="100000"/>
            </a:path>
          </a:grad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0" name="TextBox 19"/>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65</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blip>
          <a:srcRect/>
          <a:stretch>
            <a:fillRect l="-11000" r="-11000"/>
          </a:stretch>
        </a:blipFill>
        <a:effectLst/>
      </p:bgPr>
    </p:bg>
    <p:spTree>
      <p:nvGrpSpPr>
        <p:cNvPr id="1" name=""/>
        <p:cNvGrpSpPr/>
        <p:nvPr/>
      </p:nvGrpSpPr>
      <p:grpSpPr>
        <a:xfrm>
          <a:off x="0" y="0"/>
          <a:ext cx="0" cy="0"/>
          <a:chOff x="0" y="0"/>
          <a:chExt cx="0" cy="0"/>
        </a:xfrm>
      </p:grpSpPr>
      <p:sp>
        <p:nvSpPr>
          <p:cNvPr id="18" name="Прямоугольник 17"/>
          <p:cNvSpPr/>
          <p:nvPr/>
        </p:nvSpPr>
        <p:spPr>
          <a:xfrm>
            <a:off x="0" y="0"/>
            <a:ext cx="9144000" cy="836613"/>
          </a:xfrm>
          <a:prstGeom prst="rect">
            <a:avLst/>
          </a:prstGeom>
          <a:gradFill>
            <a:gsLst>
              <a:gs pos="0">
                <a:srgbClr val="8488C4"/>
              </a:gs>
              <a:gs pos="53000">
                <a:srgbClr val="D4DEFF"/>
              </a:gs>
              <a:gs pos="83000">
                <a:srgbClr val="D4DEFF"/>
              </a:gs>
              <a:gs pos="100000">
                <a:srgbClr val="96AB94"/>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20" name="TextBox 19"/>
          <p:cNvSpPr txBox="1"/>
          <p:nvPr/>
        </p:nvSpPr>
        <p:spPr>
          <a:xfrm>
            <a:off x="3203848" y="4149080"/>
            <a:ext cx="2808312" cy="2492990"/>
          </a:xfrm>
          <a:prstGeom prst="rect">
            <a:avLst/>
          </a:prstGeom>
          <a:gradFill>
            <a:gsLst>
              <a:gs pos="0">
                <a:srgbClr val="FFEFD1"/>
              </a:gs>
              <a:gs pos="64999">
                <a:srgbClr val="F0EBD5"/>
              </a:gs>
              <a:gs pos="100000">
                <a:srgbClr val="D1C39F"/>
              </a:gs>
            </a:gsLst>
            <a:lin ang="5400000" scaled="0"/>
          </a:gradFill>
          <a:ln w="22225">
            <a:gradFill>
              <a:gsLst>
                <a:gs pos="0">
                  <a:srgbClr val="D6B19C"/>
                </a:gs>
                <a:gs pos="30000">
                  <a:srgbClr val="D49E6C"/>
                </a:gs>
                <a:gs pos="70000">
                  <a:srgbClr val="A65528"/>
                </a:gs>
                <a:gs pos="100000">
                  <a:srgbClr val="663012"/>
                </a:gs>
              </a:gsLst>
              <a:lin ang="5400000" scaled="0"/>
            </a:gradFill>
          </a:ln>
        </p:spPr>
        <p:txBody>
          <a:bodyPr>
            <a:spAutoFit/>
          </a:bodyPr>
          <a:lstStyle/>
          <a:p>
            <a:pPr algn="ctr">
              <a:defRPr/>
            </a:pPr>
            <a:r>
              <a:rPr lang="ru-RU" sz="1200" cap="all" dirty="0">
                <a:ln w="9000" cmpd="sng">
                  <a:solidFill>
                    <a:prstClr val="black"/>
                  </a:solidFill>
                  <a:prstDash val="solid"/>
                </a:ln>
                <a:solidFill>
                  <a:prstClr val="black"/>
                </a:solidFill>
                <a:effectLst>
                  <a:reflection blurRad="12700" stA="28000" endPos="45000" dist="1000" dir="5400000" sy="-100000" algn="bl" rotWithShape="0"/>
                </a:effectLst>
                <a:latin typeface="Bookman Old Style" pitchFamily="18" charset="0"/>
              </a:rPr>
              <a:t>   </a:t>
            </a:r>
            <a:r>
              <a:rPr lang="ru-RU" sz="1200" cap="all" dirty="0">
                <a:ln w="9000" cmpd="sng">
                  <a:solidFill>
                    <a:prstClr val="black"/>
                  </a:solidFill>
                  <a:prstDash val="solid"/>
                </a:ln>
                <a:solidFill>
                  <a:prstClr val="black"/>
                </a:solidFill>
                <a:latin typeface="Bookman Old Style" pitchFamily="18" charset="0"/>
              </a:rPr>
              <a:t>В качестве </a:t>
            </a:r>
          </a:p>
          <a:p>
            <a:pPr algn="ctr">
              <a:defRPr/>
            </a:pPr>
            <a:r>
              <a:rPr lang="ru-RU" sz="1200" cap="all" dirty="0" err="1">
                <a:ln w="9000" cmpd="sng">
                  <a:solidFill>
                    <a:prstClr val="black"/>
                  </a:solidFill>
                  <a:prstDash val="solid"/>
                </a:ln>
                <a:solidFill>
                  <a:prstClr val="black"/>
                </a:solidFill>
                <a:latin typeface="Bookman Old Style" pitchFamily="18" charset="0"/>
              </a:rPr>
              <a:t>непрограммных</a:t>
            </a:r>
            <a:r>
              <a:rPr lang="ru-RU" sz="1200" cap="all" dirty="0">
                <a:ln w="9000" cmpd="sng">
                  <a:solidFill>
                    <a:prstClr val="black"/>
                  </a:solidFill>
                  <a:prstDash val="solid"/>
                </a:ln>
                <a:solidFill>
                  <a:prstClr val="black"/>
                </a:solidFill>
                <a:latin typeface="Bookman Old Style" pitchFamily="18" charset="0"/>
              </a:rPr>
              <a:t> расходов – </a:t>
            </a:r>
          </a:p>
          <a:p>
            <a:pPr algn="ctr">
              <a:defRPr/>
            </a:pPr>
            <a:r>
              <a:rPr lang="ru-RU" sz="1200" cap="all" dirty="0">
                <a:ln w="9000" cmpd="sng">
                  <a:solidFill>
                    <a:prstClr val="black"/>
                  </a:solidFill>
                  <a:prstDash val="solid"/>
                </a:ln>
                <a:solidFill>
                  <a:prstClr val="black"/>
                </a:solidFill>
                <a:latin typeface="Bookman Old Style" pitchFamily="18" charset="0"/>
              </a:rPr>
              <a:t>содержание ряда государственных органов и органов исполнительной власти области, расходы на обслуживание государственного долга, фонд финансовой поддержки муниципальных районов, субвенции поселениям, резервный фонд</a:t>
            </a:r>
          </a:p>
        </p:txBody>
      </p:sp>
      <p:sp>
        <p:nvSpPr>
          <p:cNvPr id="29" name="Прямоугольник 28"/>
          <p:cNvSpPr/>
          <p:nvPr/>
        </p:nvSpPr>
        <p:spPr>
          <a:xfrm>
            <a:off x="179512" y="1844824"/>
            <a:ext cx="2891720" cy="2286016"/>
          </a:xfrm>
          <a:prstGeom prst="rect">
            <a:avLst/>
          </a:prstGeom>
          <a:gradFill flip="none" rotWithShape="1">
            <a:gsLst>
              <a:gs pos="0">
                <a:srgbClr val="FFEFD1"/>
              </a:gs>
              <a:gs pos="64999">
                <a:srgbClr val="F0EBD5"/>
              </a:gs>
              <a:gs pos="100000">
                <a:srgbClr val="D1C39F"/>
              </a:gs>
            </a:gsLst>
            <a:lin ang="5400000" scaled="0"/>
            <a:tileRect/>
          </a:gradFill>
          <a:ln>
            <a:noFill/>
          </a:ln>
          <a:scene3d>
            <a:camera prst="orthographicFront"/>
            <a:lightRig rig="threePt" dir="t"/>
          </a:scene3d>
          <a:sp3d>
            <a:bevelT prst="angle"/>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defRPr/>
            </a:pPr>
            <a:endParaRPr lang="ru-RU" sz="1400" b="1" dirty="0">
              <a:solidFill>
                <a:srgbClr val="F79646">
                  <a:lumMod val="75000"/>
                </a:srgbClr>
              </a:solidFill>
            </a:endParaRPr>
          </a:p>
        </p:txBody>
      </p:sp>
      <p:sp>
        <p:nvSpPr>
          <p:cNvPr id="8" name="Прямоугольник 7"/>
          <p:cNvSpPr/>
          <p:nvPr/>
        </p:nvSpPr>
        <p:spPr>
          <a:xfrm>
            <a:off x="5580112" y="1772816"/>
            <a:ext cx="3456384" cy="2304256"/>
          </a:xfrm>
          <a:prstGeom prst="rect">
            <a:avLst/>
          </a:prstGeom>
          <a:gradFill flip="none" rotWithShape="1">
            <a:gsLst>
              <a:gs pos="0">
                <a:srgbClr val="FFEFD1"/>
              </a:gs>
              <a:gs pos="64999">
                <a:srgbClr val="F0EBD5"/>
              </a:gs>
              <a:gs pos="100000">
                <a:srgbClr val="D1C39F"/>
              </a:gs>
            </a:gsLst>
            <a:lin ang="5400000" scaled="0"/>
            <a:tileRect/>
          </a:gradFill>
          <a:ln>
            <a:noFill/>
          </a:ln>
          <a:scene3d>
            <a:camera prst="orthographicFront"/>
            <a:lightRig rig="threePt" dir="t"/>
          </a:scene3d>
          <a:sp3d>
            <a:bevelT prst="angle"/>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defRPr/>
            </a:pPr>
            <a:r>
              <a:rPr lang="ru-RU" sz="1400" b="1" dirty="0">
                <a:solidFill>
                  <a:srgbClr val="F79646">
                    <a:lumMod val="75000"/>
                  </a:srgbClr>
                </a:solidFill>
                <a:latin typeface="Times New Roman" pitchFamily="18" charset="0"/>
                <a:cs typeface="Times New Roman" pitchFamily="18" charset="0"/>
              </a:rPr>
              <a:t>2013 год20про</a:t>
            </a:r>
            <a:endParaRPr lang="ru-RU" sz="1400" b="1" dirty="0">
              <a:solidFill>
                <a:srgbClr val="F79646">
                  <a:lumMod val="75000"/>
                </a:srgbClr>
              </a:solidFill>
            </a:endParaRPr>
          </a:p>
        </p:txBody>
      </p:sp>
      <p:sp>
        <p:nvSpPr>
          <p:cNvPr id="27" name="Скругленный прямоугольник 26"/>
          <p:cNvSpPr/>
          <p:nvPr/>
        </p:nvSpPr>
        <p:spPr>
          <a:xfrm>
            <a:off x="323528" y="2348886"/>
            <a:ext cx="2577403" cy="1359193"/>
          </a:xfrm>
          <a:prstGeom prst="roundRect">
            <a:avLst/>
          </a:prstGeom>
          <a:gradFill>
            <a:gsLst>
              <a:gs pos="0">
                <a:srgbClr val="D6B19C">
                  <a:alpha val="31000"/>
                </a:srgbClr>
              </a:gs>
              <a:gs pos="30000">
                <a:srgbClr val="D49E6C"/>
              </a:gs>
              <a:gs pos="70000">
                <a:srgbClr val="A65528"/>
              </a:gs>
              <a:gs pos="100000">
                <a:srgbClr val="663012"/>
              </a:gs>
            </a:gsLst>
            <a:lin ang="5400000" scaled="0"/>
          </a:gradFill>
          <a:ln w="63500" cap="flat" cmpd="dbl" algn="ct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108000" indent="-180000" algn="ctr">
              <a:lnSpc>
                <a:spcPct val="85000"/>
              </a:lnSpc>
              <a:buSzPct val="100000"/>
              <a:defRPr/>
            </a:pPr>
            <a:r>
              <a:rPr lang="ru-RU" b="1" dirty="0">
                <a:solidFill>
                  <a:srgbClr val="464646">
                    <a:lumMod val="75000"/>
                  </a:srgbClr>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87 % в общем объеме расходов</a:t>
            </a:r>
          </a:p>
        </p:txBody>
      </p:sp>
      <p:sp>
        <p:nvSpPr>
          <p:cNvPr id="30" name="Прямоугольник 29"/>
          <p:cNvSpPr/>
          <p:nvPr/>
        </p:nvSpPr>
        <p:spPr>
          <a:xfrm>
            <a:off x="179388" y="1989138"/>
            <a:ext cx="2892425" cy="387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solidFill>
                  <a:prstClr val="black"/>
                </a:solidFill>
                <a:latin typeface="Bookman Old Style" pitchFamily="18" charset="0"/>
                <a:cs typeface="Times New Roman" pitchFamily="18" charset="0"/>
              </a:rPr>
              <a:t>2016 год</a:t>
            </a:r>
            <a:endParaRPr lang="ru-RU" sz="2000" b="1" dirty="0">
              <a:solidFill>
                <a:prstClr val="black"/>
              </a:solidFill>
              <a:latin typeface="Bookman Old Style" pitchFamily="18" charset="0"/>
            </a:endParaRPr>
          </a:p>
        </p:txBody>
      </p:sp>
      <p:sp>
        <p:nvSpPr>
          <p:cNvPr id="22" name="Скругленный прямоугольник 21"/>
          <p:cNvSpPr/>
          <p:nvPr/>
        </p:nvSpPr>
        <p:spPr>
          <a:xfrm>
            <a:off x="5652120" y="2492896"/>
            <a:ext cx="3312368" cy="1299912"/>
          </a:xfrm>
          <a:prstGeom prst="roundRect">
            <a:avLst/>
          </a:prstGeom>
          <a:gradFill>
            <a:gsLst>
              <a:gs pos="0">
                <a:srgbClr val="D6B19C"/>
              </a:gs>
              <a:gs pos="30000">
                <a:srgbClr val="D49E6C"/>
              </a:gs>
              <a:gs pos="70000">
                <a:srgbClr val="A65528"/>
              </a:gs>
              <a:gs pos="100000">
                <a:srgbClr val="663012"/>
              </a:gs>
            </a:gsLst>
            <a:lin ang="5400000" scaled="0"/>
          </a:gradFill>
          <a:ln w="63500" cap="flat" cmpd="dbl" algn="ct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108000" indent="-180000" algn="ctr">
              <a:lnSpc>
                <a:spcPct val="85000"/>
              </a:lnSpc>
              <a:buSzPct val="100000"/>
              <a:defRPr/>
            </a:pPr>
            <a:r>
              <a:rPr lang="ru-RU" b="1" dirty="0">
                <a:solidFill>
                  <a:prstClr val="black"/>
                </a:solidFill>
                <a:latin typeface="Times New Roman" panose="02020603050405020304" pitchFamily="18" charset="0"/>
                <a:cs typeface="Times New Roman" panose="02020603050405020304" pitchFamily="18" charset="0"/>
              </a:rPr>
              <a:t>87 % в общем </a:t>
            </a:r>
          </a:p>
          <a:p>
            <a:pPr marL="108000" indent="-180000" algn="ctr">
              <a:lnSpc>
                <a:spcPct val="85000"/>
              </a:lnSpc>
              <a:buSzPct val="100000"/>
              <a:defRPr/>
            </a:pPr>
            <a:r>
              <a:rPr lang="ru-RU" b="1" dirty="0">
                <a:solidFill>
                  <a:prstClr val="black"/>
                </a:solidFill>
                <a:latin typeface="Times New Roman" panose="02020603050405020304" pitchFamily="18" charset="0"/>
                <a:cs typeface="Times New Roman" panose="02020603050405020304" pitchFamily="18" charset="0"/>
              </a:rPr>
              <a:t>объеме расходов (2017 год);</a:t>
            </a:r>
          </a:p>
          <a:p>
            <a:pPr marL="108000" indent="-180000" algn="ctr">
              <a:lnSpc>
                <a:spcPct val="85000"/>
              </a:lnSpc>
              <a:buSzPct val="100000"/>
              <a:defRPr/>
            </a:pPr>
            <a:r>
              <a:rPr lang="ru-RU" b="1" dirty="0">
                <a:solidFill>
                  <a:prstClr val="black"/>
                </a:solidFill>
                <a:latin typeface="Times New Roman" panose="02020603050405020304" pitchFamily="18" charset="0"/>
                <a:cs typeface="Times New Roman" panose="02020603050405020304" pitchFamily="18" charset="0"/>
              </a:rPr>
              <a:t>81 %  - 2018 год;</a:t>
            </a:r>
          </a:p>
          <a:p>
            <a:pPr marL="108000" indent="-180000" algn="ctr">
              <a:lnSpc>
                <a:spcPct val="85000"/>
              </a:lnSpc>
              <a:buSzPct val="100000"/>
              <a:defRPr/>
            </a:pPr>
            <a:r>
              <a:rPr lang="ru-RU" b="1" dirty="0">
                <a:solidFill>
                  <a:prstClr val="black"/>
                </a:solidFill>
                <a:latin typeface="Times New Roman" panose="02020603050405020304" pitchFamily="18" charset="0"/>
                <a:cs typeface="Times New Roman" panose="02020603050405020304" pitchFamily="18" charset="0"/>
              </a:rPr>
              <a:t>80%  - 2019 год</a:t>
            </a:r>
          </a:p>
        </p:txBody>
      </p:sp>
      <p:sp>
        <p:nvSpPr>
          <p:cNvPr id="1771537" name="TextBox 32"/>
          <p:cNvSpPr txBox="1">
            <a:spLocks noChangeArrowheads="1"/>
          </p:cNvSpPr>
          <p:nvPr/>
        </p:nvSpPr>
        <p:spPr bwMode="auto">
          <a:xfrm>
            <a:off x="5867400" y="2060575"/>
            <a:ext cx="2919413" cy="400050"/>
          </a:xfrm>
          <a:prstGeom prst="rect">
            <a:avLst/>
          </a:prstGeom>
          <a:noFill/>
          <a:ln w="9525">
            <a:noFill/>
            <a:miter lim="800000"/>
            <a:headEnd/>
            <a:tailEnd/>
          </a:ln>
        </p:spPr>
        <p:txBody>
          <a:bodyPr>
            <a:spAutoFit/>
          </a:bodyPr>
          <a:lstStyle/>
          <a:p>
            <a:pPr algn="ctr"/>
            <a:r>
              <a:rPr lang="ru-RU" sz="1400" b="1">
                <a:solidFill>
                  <a:srgbClr val="0066FF"/>
                </a:solidFill>
                <a:latin typeface="Bookman Old Style" pitchFamily="18" charset="0"/>
                <a:cs typeface="Times New Roman" pitchFamily="18" charset="0"/>
              </a:rPr>
              <a:t>    </a:t>
            </a:r>
            <a:r>
              <a:rPr lang="ru-RU" sz="2000" b="1">
                <a:solidFill>
                  <a:srgbClr val="000000"/>
                </a:solidFill>
                <a:latin typeface="Bookman Old Style" pitchFamily="18" charset="0"/>
                <a:cs typeface="Times New Roman" pitchFamily="18" charset="0"/>
              </a:rPr>
              <a:t>2017-2019 годы</a:t>
            </a:r>
          </a:p>
        </p:txBody>
      </p:sp>
      <p:sp>
        <p:nvSpPr>
          <p:cNvPr id="1771538" name="Прямоугольник 14"/>
          <p:cNvSpPr>
            <a:spLocks noChangeArrowheads="1"/>
          </p:cNvSpPr>
          <p:nvPr/>
        </p:nvSpPr>
        <p:spPr bwMode="auto">
          <a:xfrm>
            <a:off x="0" y="0"/>
            <a:ext cx="9144000" cy="1169988"/>
          </a:xfrm>
          <a:prstGeom prst="rect">
            <a:avLst/>
          </a:prstGeom>
          <a:noFill/>
          <a:ln w="9525">
            <a:noFill/>
            <a:miter lim="800000"/>
            <a:headEnd/>
            <a:tailEnd/>
          </a:ln>
        </p:spPr>
        <p:txBody>
          <a:bodyPr>
            <a:spAutoFit/>
          </a:bodyPr>
          <a:lstStyle/>
          <a:p>
            <a:pPr algn="ctr"/>
            <a:r>
              <a:rPr lang="ru-RU" sz="2400" b="1">
                <a:solidFill>
                  <a:srgbClr val="000000"/>
                </a:solidFill>
                <a:latin typeface="Times New Roman" pitchFamily="18" charset="0"/>
                <a:cs typeface="Times New Roman" pitchFamily="18" charset="0"/>
              </a:rPr>
              <a:t> Программно-целевое планирование</a:t>
            </a:r>
          </a:p>
          <a:p>
            <a:pPr algn="ctr"/>
            <a:r>
              <a:rPr lang="ru-RU" sz="2400" b="1">
                <a:solidFill>
                  <a:srgbClr val="000000"/>
                </a:solidFill>
                <a:latin typeface="Times New Roman" pitchFamily="18" charset="0"/>
                <a:cs typeface="Times New Roman" pitchFamily="18" charset="0"/>
              </a:rPr>
              <a:t> областного бюджета</a:t>
            </a:r>
          </a:p>
          <a:p>
            <a:pPr algn="ctr"/>
            <a:endParaRPr lang="ru-RU" sz="2200" b="1" i="1">
              <a:solidFill>
                <a:srgbClr val="000000"/>
              </a:solidFill>
              <a:latin typeface="Times New Roman" pitchFamily="18" charset="0"/>
              <a:cs typeface="Times New Roman" pitchFamily="18" charset="0"/>
            </a:endParaRPr>
          </a:p>
        </p:txBody>
      </p:sp>
      <p:sp>
        <p:nvSpPr>
          <p:cNvPr id="32" name="Прямоугольник 31"/>
          <p:cNvSpPr/>
          <p:nvPr/>
        </p:nvSpPr>
        <p:spPr>
          <a:xfrm>
            <a:off x="2123729" y="764704"/>
            <a:ext cx="4801315" cy="892552"/>
          </a:xfrm>
          <a:prstGeom prst="rect">
            <a:avLst/>
          </a:prstGeom>
          <a:ln/>
        </p:spPr>
        <p:style>
          <a:lnRef idx="1">
            <a:schemeClr val="accent1"/>
          </a:lnRef>
          <a:fillRef idx="1002">
            <a:schemeClr val="lt2"/>
          </a:fillRef>
          <a:effectRef idx="1">
            <a:schemeClr val="accent1"/>
          </a:effectRef>
          <a:fontRef idx="minor">
            <a:schemeClr val="dk1"/>
          </a:fontRef>
        </p:style>
        <p:txBody>
          <a:bodyPr wrap="none">
            <a:spAutoFit/>
          </a:bodyPr>
          <a:lstStyle/>
          <a:p>
            <a:pPr algn="ctr" fontAlgn="auto">
              <a:spcBef>
                <a:spcPts val="0"/>
              </a:spcBef>
              <a:spcAft>
                <a:spcPts val="0"/>
              </a:spcAft>
              <a:defRPr/>
            </a:pPr>
            <a:r>
              <a:rPr lang="ru-RU" sz="3200" b="1" cap="all" dirty="0">
                <a:ln w="9000" cmpd="sng">
                  <a:solidFill>
                    <a:srgbClr val="39639D">
                      <a:shade val="50000"/>
                      <a:satMod val="120000"/>
                    </a:srgbClr>
                  </a:solidFill>
                  <a:prstDash val="solid"/>
                </a:ln>
                <a:gradFill>
                  <a:gsLst>
                    <a:gs pos="0">
                      <a:srgbClr val="39639D">
                        <a:shade val="20000"/>
                        <a:satMod val="245000"/>
                      </a:srgbClr>
                    </a:gs>
                    <a:gs pos="43000">
                      <a:srgbClr val="39639D">
                        <a:satMod val="255000"/>
                      </a:srgbClr>
                    </a:gs>
                    <a:gs pos="48000">
                      <a:srgbClr val="39639D">
                        <a:shade val="85000"/>
                        <a:satMod val="255000"/>
                      </a:srgbClr>
                    </a:gs>
                    <a:gs pos="100000">
                      <a:srgbClr val="39639D">
                        <a:shade val="20000"/>
                        <a:satMod val="245000"/>
                      </a:srgbClr>
                    </a:gs>
                  </a:gsLst>
                  <a:lin ang="5400000"/>
                </a:gradFill>
                <a:effectLst>
                  <a:reflection blurRad="12700" stA="28000" endPos="45000" dist="1000" dir="5400000" sy="-100000" algn="bl" rotWithShape="0"/>
                </a:effectLst>
                <a:latin typeface="Bookman Old Style" pitchFamily="18" charset="0"/>
                <a:cs typeface="Times New Roman" pitchFamily="18" charset="0"/>
              </a:rPr>
              <a:t>15</a:t>
            </a:r>
          </a:p>
          <a:p>
            <a:pPr algn="ctr" fontAlgn="auto">
              <a:spcBef>
                <a:spcPts val="0"/>
              </a:spcBef>
              <a:spcAft>
                <a:spcPts val="0"/>
              </a:spcAft>
              <a:defRPr/>
            </a:pPr>
            <a:r>
              <a:rPr lang="ru-RU" sz="2000" b="1" cap="all" dirty="0">
                <a:ln w="9000" cmpd="sng">
                  <a:solidFill>
                    <a:srgbClr val="39639D">
                      <a:shade val="50000"/>
                      <a:satMod val="120000"/>
                    </a:srgbClr>
                  </a:solidFill>
                  <a:prstDash val="solid"/>
                </a:ln>
                <a:gradFill>
                  <a:gsLst>
                    <a:gs pos="0">
                      <a:srgbClr val="39639D">
                        <a:shade val="20000"/>
                        <a:satMod val="245000"/>
                      </a:srgbClr>
                    </a:gs>
                    <a:gs pos="43000">
                      <a:srgbClr val="39639D">
                        <a:satMod val="255000"/>
                      </a:srgbClr>
                    </a:gs>
                    <a:gs pos="48000">
                      <a:srgbClr val="39639D">
                        <a:shade val="85000"/>
                        <a:satMod val="255000"/>
                      </a:srgbClr>
                    </a:gs>
                    <a:gs pos="100000">
                      <a:srgbClr val="39639D">
                        <a:shade val="20000"/>
                        <a:satMod val="245000"/>
                      </a:srgbClr>
                    </a:gs>
                  </a:gsLst>
                  <a:lin ang="5400000"/>
                </a:gradFill>
                <a:effectLst>
                  <a:reflection blurRad="12700" stA="28000" endPos="45000" dist="1000" dir="5400000" sy="-100000" algn="bl" rotWithShape="0"/>
                </a:effectLst>
                <a:latin typeface="Bookman Old Style" pitchFamily="18" charset="0"/>
                <a:cs typeface="Times New Roman" pitchFamily="18" charset="0"/>
              </a:rPr>
              <a:t>государственных программ</a:t>
            </a:r>
            <a:endParaRPr lang="ru-RU" sz="2000" b="1" cap="all" dirty="0">
              <a:ln w="9000" cmpd="sng">
                <a:solidFill>
                  <a:srgbClr val="39639D">
                    <a:shade val="50000"/>
                    <a:satMod val="120000"/>
                  </a:srgbClr>
                </a:solidFill>
                <a:prstDash val="solid"/>
              </a:ln>
              <a:gradFill>
                <a:gsLst>
                  <a:gs pos="0">
                    <a:srgbClr val="39639D">
                      <a:shade val="20000"/>
                      <a:satMod val="245000"/>
                    </a:srgbClr>
                  </a:gs>
                  <a:gs pos="43000">
                    <a:srgbClr val="39639D">
                      <a:satMod val="255000"/>
                    </a:srgbClr>
                  </a:gs>
                  <a:gs pos="48000">
                    <a:srgbClr val="39639D">
                      <a:shade val="85000"/>
                      <a:satMod val="255000"/>
                    </a:srgbClr>
                  </a:gs>
                  <a:gs pos="100000">
                    <a:srgbClr val="39639D">
                      <a:shade val="20000"/>
                      <a:satMod val="245000"/>
                    </a:srgbClr>
                  </a:gs>
                </a:gsLst>
                <a:lin ang="5400000"/>
              </a:gradFill>
              <a:effectLst>
                <a:reflection blurRad="12700" stA="28000" endPos="45000" dist="1000" dir="5400000" sy="-100000" algn="bl" rotWithShape="0"/>
              </a:effectLst>
            </a:endParaRPr>
          </a:p>
        </p:txBody>
      </p:sp>
      <p:pic>
        <p:nvPicPr>
          <p:cNvPr id="19" name="Рисунок 18" descr="Рисунок1.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13" name="TextBox 12"/>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66</a:t>
            </a:r>
            <a:endParaRPr lang="ru-RU" sz="16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602" y="214291"/>
            <a:ext cx="8062912" cy="1071570"/>
          </a:xfrm>
        </p:spPr>
        <p:txBody>
          <a:bodyPr/>
          <a:lstStyle/>
          <a:p>
            <a:pPr marL="484632" indent="0" algn="ctr" eaLnBrk="1" fontAlgn="auto" hangingPunct="1">
              <a:spcAft>
                <a:spcPts val="0"/>
              </a:spcAft>
              <a:defRPr/>
            </a:pPr>
            <a:r>
              <a:rPr lang="ru-RU" sz="3200" b="1" dirty="0" smtClean="0">
                <a:solidFill>
                  <a:srgbClr val="008000"/>
                </a:solidFill>
                <a:effectLst/>
                <a:latin typeface="Georgia" pitchFamily="18" charset="0"/>
              </a:rPr>
              <a:t>Перечень государственных программ Белгородской области</a:t>
            </a:r>
            <a:endParaRPr lang="ru-RU" sz="3200" b="1" dirty="0">
              <a:solidFill>
                <a:srgbClr val="008000"/>
              </a:solidFill>
              <a:effectLst/>
              <a:latin typeface="Georgia" pitchFamily="18" charset="0"/>
            </a:endParaRPr>
          </a:p>
        </p:txBody>
      </p:sp>
      <p:sp>
        <p:nvSpPr>
          <p:cNvPr id="4" name="Содержимое 3"/>
          <p:cNvSpPr>
            <a:spLocks noGrp="1"/>
          </p:cNvSpPr>
          <p:nvPr>
            <p:ph type="subTitle" idx="1"/>
          </p:nvPr>
        </p:nvSpPr>
        <p:spPr>
          <a:xfrm>
            <a:off x="214282" y="1285860"/>
            <a:ext cx="8786874" cy="5357850"/>
          </a:xfrm>
          <a:extLst/>
        </p:spPr>
        <p:txBody>
          <a:bodyPr>
            <a:normAutofit lnSpcReduction="10000"/>
          </a:bodyPr>
          <a:lstStyle/>
          <a:p>
            <a:pPr algn="l" eaLnBrk="1" fontAlgn="auto" hangingPunct="1">
              <a:spcAft>
                <a:spcPts val="0"/>
              </a:spcAft>
              <a:buFont typeface="Wingdings 2"/>
              <a:buBlip>
                <a:blip r:embed="rId3"/>
              </a:buBlip>
              <a:defRPr/>
            </a:pPr>
            <a:r>
              <a:rPr lang="ru-RU" sz="1800" b="1" dirty="0" smtClean="0">
                <a:solidFill>
                  <a:schemeClr val="accent1">
                    <a:lumMod val="75000"/>
                  </a:schemeClr>
                </a:solidFill>
                <a:latin typeface="Georgia" pitchFamily="18" charset="0"/>
              </a:rPr>
              <a:t>  </a:t>
            </a:r>
            <a:r>
              <a:rPr lang="ru-RU" sz="1700" b="1" dirty="0" smtClean="0">
                <a:solidFill>
                  <a:srgbClr val="A50021"/>
                </a:solidFill>
                <a:latin typeface="Times New Roman" pitchFamily="18" charset="0"/>
                <a:cs typeface="Times New Roman" pitchFamily="18" charset="0"/>
              </a:rPr>
              <a:t>Обеспечение безопасности  жизнедеятельности населения и территорий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образования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здравоохранения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Социальная поддержка граждан в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культуры и искусства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физической культуры и спорта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Обеспечение населения Белгородской области информацией о деятельности органов государственной власти и приоритетах региональной политики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экономического потенциала и формирование благоприятного  предпринимательского климата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Обеспечение доступным и комфортным жильем и коммунальными услугами жителей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Совершенствование и развитие транспортной системы и дорожной сети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сельского хозяйства и рыболовства в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водного и лесного хозяйства Белгородской области, охрана окружающей среды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Содействие занятости населения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  Развитие информационного общества в Белгородской области на 2014-2020 годы;</a:t>
            </a:r>
          </a:p>
          <a:p>
            <a:pPr algn="l" eaLnBrk="1" fontAlgn="auto" hangingPunct="1">
              <a:spcAft>
                <a:spcPts val="0"/>
              </a:spcAft>
              <a:buFont typeface="Wingdings 2"/>
              <a:buBlip>
                <a:blip r:embed="rId3"/>
              </a:buBlip>
              <a:defRPr/>
            </a:pPr>
            <a:r>
              <a:rPr lang="ru-RU" sz="1700" b="1" dirty="0" smtClean="0">
                <a:solidFill>
                  <a:srgbClr val="A50021"/>
                </a:solidFill>
                <a:latin typeface="Times New Roman" pitchFamily="18" charset="0"/>
                <a:cs typeface="Times New Roman" pitchFamily="18" charset="0"/>
              </a:rPr>
              <a:t>Развитие кадровой политики Белгородской области на 2014-2020 годы.</a:t>
            </a:r>
          </a:p>
          <a:p>
            <a:pPr algn="l" eaLnBrk="1" fontAlgn="auto" hangingPunct="1">
              <a:spcAft>
                <a:spcPts val="0"/>
              </a:spcAft>
              <a:defRPr/>
            </a:pPr>
            <a:endParaRPr lang="ru-RU" sz="1800" b="1" i="1" dirty="0">
              <a:solidFill>
                <a:srgbClr val="A50021"/>
              </a:solidFill>
              <a:latin typeface="Times New Roman" pitchFamily="18" charset="0"/>
              <a:cs typeface="Times New Roman" pitchFamily="18" charset="0"/>
            </a:endParaRPr>
          </a:p>
        </p:txBody>
      </p:sp>
      <p:sp>
        <p:nvSpPr>
          <p:cNvPr id="1772548" name="Прямоугольник 4"/>
          <p:cNvSpPr>
            <a:spLocks noChangeArrowheads="1"/>
          </p:cNvSpPr>
          <p:nvPr/>
        </p:nvSpPr>
        <p:spPr bwMode="auto">
          <a:xfrm>
            <a:off x="8604250" y="6381750"/>
            <a:ext cx="184150" cy="274638"/>
          </a:xfrm>
          <a:prstGeom prst="rect">
            <a:avLst/>
          </a:prstGeom>
          <a:noFill/>
          <a:ln w="9525">
            <a:noFill/>
            <a:miter lim="800000"/>
            <a:headEnd/>
            <a:tailEnd/>
          </a:ln>
        </p:spPr>
        <p:txBody>
          <a:bodyPr wrap="none">
            <a:spAutoFit/>
          </a:bodyPr>
          <a:lstStyle/>
          <a:p>
            <a:endParaRPr lang="ru-RU" sz="1200">
              <a:latin typeface="Century Gothic" pitchFamily="34" charset="0"/>
            </a:endParaRPr>
          </a:p>
        </p:txBody>
      </p:sp>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67</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alpha val="55000"/>
              </a:srgbClr>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1774594" name="TextBox 2"/>
          <p:cNvSpPr txBox="1">
            <a:spLocks noChangeArrowheads="1"/>
          </p:cNvSpPr>
          <p:nvPr/>
        </p:nvSpPr>
        <p:spPr bwMode="auto">
          <a:xfrm>
            <a:off x="323850" y="404813"/>
            <a:ext cx="8280400" cy="954087"/>
          </a:xfrm>
          <a:prstGeom prst="rect">
            <a:avLst/>
          </a:prstGeom>
          <a:noFill/>
          <a:ln w="9525">
            <a:noFill/>
            <a:miter lim="800000"/>
            <a:headEnd/>
            <a:tailEnd/>
          </a:ln>
        </p:spPr>
        <p:txBody>
          <a:bodyPr>
            <a:spAutoFit/>
          </a:bodyPr>
          <a:lstStyle/>
          <a:p>
            <a:pPr algn="just"/>
            <a:r>
              <a:rPr lang="ru-RU" sz="1400">
                <a:latin typeface="Times New Roman" pitchFamily="18" charset="0"/>
                <a:cs typeface="Times New Roman" pitchFamily="18" charset="0"/>
              </a:rPr>
              <a:t>В Белгородской области в настоящее время действует 477  дошкольных образовательных организаций. Кроме того, образовательные услуги оказывают 65 частных организации дошкольного образования. Всего услугами дошкольного образования, развития, присмотра и ухода охвачено 71 770 ребенка, что на 3 547 тысяч превышает показатель 2015 года.</a:t>
            </a:r>
          </a:p>
        </p:txBody>
      </p:sp>
      <p:sp>
        <p:nvSpPr>
          <p:cNvPr id="1774595" name="TextBox 5"/>
          <p:cNvSpPr txBox="1">
            <a:spLocks noChangeArrowheads="1"/>
          </p:cNvSpPr>
          <p:nvPr/>
        </p:nvSpPr>
        <p:spPr bwMode="auto">
          <a:xfrm>
            <a:off x="323850" y="1341438"/>
            <a:ext cx="4103688" cy="3108325"/>
          </a:xfrm>
          <a:prstGeom prst="rect">
            <a:avLst/>
          </a:prstGeom>
          <a:noFill/>
          <a:ln w="9525">
            <a:noFill/>
            <a:miter lim="800000"/>
            <a:headEnd/>
            <a:tailEnd/>
          </a:ln>
        </p:spPr>
        <p:txBody>
          <a:bodyPr>
            <a:spAutoFit/>
          </a:bodyPr>
          <a:lstStyle/>
          <a:p>
            <a:pPr algn="just"/>
            <a:r>
              <a:rPr lang="ru-RU" sz="1400">
                <a:latin typeface="Times New Roman" pitchFamily="18" charset="0"/>
                <a:cs typeface="Times New Roman" pitchFamily="18" charset="0"/>
              </a:rPr>
              <a:t>В целях реализации Указа Президента Российской Федерации от 7 мая 2012 года №599 «О мерах по реализации государственной политики в области образования и науки» по обеспечению к 2016 году 100% доступности дошкольного образования для детей в возрасте от 3 до 7 лет, наша область на протяжении 3 лет участвовала в федеральном проекте «Модернизация региональных систем дошкольного образования», в рамках которого за 2013-2015 годы создано 5358 дополнительных дошкольных мест, в 2015 году создано 1450 мест, к концу 2016 года запланировано ввести еще 1875 мест уже только за счет средств областного бюджета.</a:t>
            </a:r>
          </a:p>
        </p:txBody>
      </p:sp>
      <p:pic>
        <p:nvPicPr>
          <p:cNvPr id="1774596" name="Рисунок 1" descr="http://s012.radikal.ru/i319/1504/b5/02e1ffe4051d.jpg"/>
          <p:cNvPicPr>
            <a:picLocks noChangeAspect="1" noChangeArrowheads="1"/>
          </p:cNvPicPr>
          <p:nvPr/>
        </p:nvPicPr>
        <p:blipFill>
          <a:blip r:embed="rId2" cstate="print"/>
          <a:srcRect/>
          <a:stretch>
            <a:fillRect/>
          </a:stretch>
        </p:blipFill>
        <p:spPr bwMode="auto">
          <a:xfrm>
            <a:off x="4572000" y="1196975"/>
            <a:ext cx="3887788" cy="3024188"/>
          </a:xfrm>
          <a:prstGeom prst="rect">
            <a:avLst/>
          </a:prstGeom>
          <a:noFill/>
          <a:ln w="9525">
            <a:noFill/>
            <a:miter lim="800000"/>
            <a:headEnd/>
            <a:tailEnd/>
          </a:ln>
        </p:spPr>
      </p:pic>
      <p:sp>
        <p:nvSpPr>
          <p:cNvPr id="1774597" name="TextBox 8"/>
          <p:cNvSpPr txBox="1">
            <a:spLocks noChangeArrowheads="1"/>
          </p:cNvSpPr>
          <p:nvPr/>
        </p:nvSpPr>
        <p:spPr bwMode="auto">
          <a:xfrm>
            <a:off x="1476375" y="4437063"/>
            <a:ext cx="6119813" cy="338137"/>
          </a:xfrm>
          <a:prstGeom prst="rect">
            <a:avLst/>
          </a:prstGeom>
          <a:noFill/>
          <a:ln w="9525">
            <a:noFill/>
            <a:miter lim="800000"/>
            <a:headEnd/>
            <a:tailEnd/>
          </a:ln>
        </p:spPr>
        <p:txBody>
          <a:bodyPr>
            <a:spAutoFit/>
          </a:bodyPr>
          <a:lstStyle/>
          <a:p>
            <a:pPr indent="449263"/>
            <a:r>
              <a:rPr lang="ru-RU" sz="1600" b="1" i="1">
                <a:latin typeface="Times New Roman" pitchFamily="18" charset="0"/>
                <a:ea typeface="Calibri" pitchFamily="34" charset="0"/>
                <a:cs typeface="Times New Roman" pitchFamily="18" charset="0"/>
              </a:rPr>
              <a:t>Достигнута следующая положительная динамика </a:t>
            </a:r>
            <a:endParaRPr lang="ru-RU" sz="1600" i="1">
              <a:ea typeface="Calibri" pitchFamily="34" charset="0"/>
              <a:cs typeface="Arial" charset="0"/>
            </a:endParaRPr>
          </a:p>
        </p:txBody>
      </p:sp>
      <p:graphicFrame>
        <p:nvGraphicFramePr>
          <p:cNvPr id="13" name="Таблица 12"/>
          <p:cNvGraphicFramePr>
            <a:graphicFrameLocks noGrp="1"/>
          </p:cNvGraphicFramePr>
          <p:nvPr/>
        </p:nvGraphicFramePr>
        <p:xfrm>
          <a:off x="250825" y="5013325"/>
          <a:ext cx="8208963" cy="1451610"/>
        </p:xfrm>
        <a:graphic>
          <a:graphicData uri="http://schemas.openxmlformats.org/drawingml/2006/table">
            <a:tbl>
              <a:tblPr/>
              <a:tblGrid>
                <a:gridCol w="4105275"/>
                <a:gridCol w="792163"/>
                <a:gridCol w="792162"/>
                <a:gridCol w="760413"/>
                <a:gridCol w="879475"/>
                <a:gridCol w="879475"/>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1" u="none" strike="noStrike" cap="none" normalizeH="0" baseline="0" smtClean="0">
                          <a:ln>
                            <a:noFill/>
                          </a:ln>
                          <a:solidFill>
                            <a:srgbClr val="FFFFFF"/>
                          </a:solidFill>
                          <a:effectLst/>
                          <a:latin typeface="Times New Roman" pitchFamily="18" charset="0"/>
                          <a:cs typeface="Calibri" pitchFamily="34" charset="0"/>
                        </a:rPr>
                        <a:t>Показатель </a:t>
                      </a:r>
                      <a:endParaRPr kumimoji="0" lang="ru-RU"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2015 год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rPr>
                        <a:t>2016 год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2017 год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2018 год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FFFFFF"/>
                          </a:solidFill>
                          <a:effectLst/>
                          <a:latin typeface="Times New Roman" pitchFamily="18" charset="0"/>
                          <a:cs typeface="Times New Roman" pitchFamily="18" charset="0"/>
                        </a:rPr>
                        <a:t>2019 год</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r>
              <a:tr h="371475">
                <a:tc>
                  <a:txBody>
                    <a:bodyPr/>
                    <a:lstStyle/>
                    <a:p>
                      <a:pPr marL="0" marR="0" lvl="0" indent="0" algn="just" defTabSz="914400" rtl="0" eaLnBrk="1" fontAlgn="base" latinLnBrk="0" hangingPunct="1">
                        <a:lnSpc>
                          <a:spcPct val="107000"/>
                        </a:lnSpc>
                        <a:spcBef>
                          <a:spcPct val="0"/>
                        </a:spcBef>
                        <a:spcAft>
                          <a:spcPts val="800"/>
                        </a:spcAft>
                        <a:buClrTx/>
                        <a:buSzTx/>
                        <a:buFontTx/>
                        <a:buNone/>
                        <a:tabLst/>
                      </a:pPr>
                      <a:r>
                        <a:rPr kumimoji="0" lang="ru-RU" sz="1200" b="1" i="1" u="none" strike="noStrike" cap="none" normalizeH="0" baseline="0" smtClean="0">
                          <a:ln>
                            <a:noFill/>
                          </a:ln>
                          <a:solidFill>
                            <a:srgbClr val="000000"/>
                          </a:solidFill>
                          <a:effectLst/>
                          <a:latin typeface="Times New Roman" pitchFamily="18" charset="0"/>
                          <a:cs typeface="Calibri" pitchFamily="34" charset="0"/>
                        </a:rPr>
                        <a:t>Доступность дошкольного образования для детей в возрасте от 3 до 7 лет (доля детей, получающих дошкольное образование, в общей численности детей, находившихся в очереди на его получение),%</a:t>
                      </a:r>
                    </a:p>
                    <a:p>
                      <a:pPr marL="0" marR="0" lvl="0" indent="0" algn="just" defTabSz="914400" rtl="0" eaLnBrk="1" fontAlgn="base" latinLnBrk="0" hangingPunct="1">
                        <a:lnSpc>
                          <a:spcPct val="107000"/>
                        </a:lnSpc>
                        <a:spcBef>
                          <a:spcPct val="0"/>
                        </a:spcBef>
                        <a:spcAft>
                          <a:spcPts val="800"/>
                        </a:spcAft>
                        <a:buClrTx/>
                        <a:buSzTx/>
                        <a:buFontTx/>
                        <a:buNone/>
                        <a:tabLst/>
                      </a:pPr>
                      <a:endParaRPr kumimoji="0" lang="ru-RU" sz="1200" b="1" i="0" u="none" strike="noStrike" cap="none" normalizeH="0" baseline="0" smtClean="0">
                        <a:ln>
                          <a:noFill/>
                        </a:ln>
                        <a:solidFill>
                          <a:srgbClr val="000000"/>
                        </a:solidFill>
                        <a:effectLst/>
                        <a:latin typeface="Times New Roman" pitchFamily="18" charset="0"/>
                        <a:cs typeface="Calibri" pitchFamily="34" charset="0"/>
                      </a:endParaRPr>
                    </a:p>
                  </a:txBody>
                  <a:tcPr marL="114300" marR="1143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97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100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100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100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1" u="none" strike="noStrike" cap="none" normalizeH="0" baseline="0" smtClean="0">
                          <a:ln>
                            <a:noFill/>
                          </a:ln>
                          <a:solidFill>
                            <a:srgbClr val="000000"/>
                          </a:solidFill>
                          <a:effectLst/>
                          <a:latin typeface="Times New Roman" pitchFamily="18" charset="0"/>
                          <a:cs typeface="Times New Roman" pitchFamily="18" charset="0"/>
                        </a:rPr>
                        <a:t>100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alpha val="23921"/>
                      </a:schemeClr>
                    </a:solidFill>
                  </a:tcPr>
                </a:tc>
              </a:tr>
            </a:tbl>
          </a:graphicData>
        </a:graphic>
      </p:graphicFrame>
      <p:sp>
        <p:nvSpPr>
          <p:cNvPr id="7" name="TextBox 6"/>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68</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825" y="981075"/>
            <a:ext cx="5113338" cy="5472113"/>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ru-RU" sz="1200" b="1" dirty="0">
                <a:latin typeface="Times New Roman" panose="02020603050405020304" pitchFamily="18" charset="0"/>
                <a:cs typeface="Times New Roman" panose="02020603050405020304" pitchFamily="18" charset="0"/>
              </a:rPr>
              <a:t>Приоритетными направлениями в области здравоохранения являются обеспечение и повышение качества и доступности медицинской помощи и лекарственного обеспечения, обеспечение санитарно-эпидемиологического благополучия, развитие высокотехнологичных видов медицинской помощи, предупреждение болезней и снижение смертности. </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В учреждениях здравоохранения работают врачи, получившие образование в ведущих медицинских ВУЗах страны, имеющие ученые степени, врачи высшей квалификационной категории, отличники здравоохранения. Многие из них ведут активную научную деятельность.</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 Область гордится квалифицированным средним медицинским персоналом, отбор которого осуществляется не менее строго, чем врачей.</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 Опыт оказания высококачественных медицинских услуг служит залогом уверенного роста авторитета среди пациентов и коллег профессионалов.</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
            </a:r>
            <a:br>
              <a:rPr lang="ru-RU" sz="1200" b="1" dirty="0">
                <a:latin typeface="Times New Roman" panose="02020603050405020304" pitchFamily="18" charset="0"/>
                <a:cs typeface="Times New Roman" panose="02020603050405020304" pitchFamily="18" charset="0"/>
              </a:rPr>
            </a:br>
            <a:r>
              <a:rPr lang="ru-RU" sz="1600" b="1" i="1" u="sng" dirty="0">
                <a:solidFill>
                  <a:srgbClr val="FF0000"/>
                </a:solidFill>
                <a:latin typeface="Times New Roman" panose="02020603050405020304" pitchFamily="18" charset="0"/>
                <a:cs typeface="Times New Roman" panose="02020603050405020304" pitchFamily="18" charset="0"/>
              </a:rPr>
              <a:t>Достигнута следующая положительная </a:t>
            </a:r>
            <a:r>
              <a:rPr lang="ru-RU" sz="1600" b="1" i="1" u="sng" dirty="0" smtClean="0">
                <a:solidFill>
                  <a:srgbClr val="FF0000"/>
                </a:solidFill>
                <a:latin typeface="Times New Roman" panose="02020603050405020304" pitchFamily="18" charset="0"/>
                <a:cs typeface="Times New Roman" panose="02020603050405020304" pitchFamily="18" charset="0"/>
              </a:rPr>
              <a:t>динамика</a:t>
            </a:r>
            <a:r>
              <a:rPr lang="ru-RU" sz="1600" b="1" i="1" dirty="0" smtClean="0">
                <a:solidFill>
                  <a:srgbClr val="FF0000"/>
                </a:solidFill>
                <a:latin typeface="Times New Roman" panose="02020603050405020304" pitchFamily="18" charset="0"/>
                <a:cs typeface="Times New Roman" panose="02020603050405020304" pitchFamily="18" charset="0"/>
              </a:rPr>
              <a:t>:</a:t>
            </a:r>
            <a:r>
              <a:rPr lang="ru-RU" sz="1200" b="1" dirty="0">
                <a:latin typeface="Times New Roman" panose="02020603050405020304" pitchFamily="18" charset="0"/>
                <a:cs typeface="Times New Roman" panose="02020603050405020304" pitchFamily="18" charset="0"/>
              </a:rPr>
              <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
            </a:r>
            <a:br>
              <a:rPr lang="ru-RU" sz="1200" b="1"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Смертность от всех причин, случаев на 1 000 человек населения  </a:t>
            </a:r>
            <a:br>
              <a:rPr lang="ru-RU" sz="1200" b="1" dirty="0">
                <a:latin typeface="Times New Roman" panose="02020603050405020304" pitchFamily="18" charset="0"/>
                <a:cs typeface="Times New Roman" panose="02020603050405020304" pitchFamily="18" charset="0"/>
              </a:rPr>
            </a:br>
            <a:r>
              <a:rPr lang="ru-RU" sz="1200" b="1" dirty="0" smtClean="0">
                <a:latin typeface="Times New Roman" panose="02020603050405020304" pitchFamily="18" charset="0"/>
                <a:cs typeface="Times New Roman" panose="02020603050405020304" pitchFamily="18" charset="0"/>
              </a:rPr>
              <a:t>за </a:t>
            </a:r>
            <a:r>
              <a:rPr lang="ru-RU" sz="1200" b="1" dirty="0">
                <a:latin typeface="Times New Roman" panose="02020603050405020304" pitchFamily="18" charset="0"/>
                <a:cs typeface="Times New Roman" panose="02020603050405020304" pitchFamily="18" charset="0"/>
              </a:rPr>
              <a:t>2015 </a:t>
            </a:r>
            <a:r>
              <a:rPr lang="ru-RU" sz="1200" b="1" dirty="0" smtClean="0">
                <a:latin typeface="Times New Roman" panose="02020603050405020304" pitchFamily="18" charset="0"/>
                <a:cs typeface="Times New Roman" panose="02020603050405020304" pitchFamily="18" charset="0"/>
              </a:rPr>
              <a:t>год 13,9 </a:t>
            </a:r>
            <a:r>
              <a:rPr lang="ru-RU" sz="1200" b="1" dirty="0">
                <a:latin typeface="Times New Roman" panose="02020603050405020304" pitchFamily="18" charset="0"/>
                <a:cs typeface="Times New Roman" panose="02020603050405020304" pitchFamily="18" charset="0"/>
              </a:rPr>
              <a:t>%, в 2016 </a:t>
            </a:r>
            <a:r>
              <a:rPr lang="ru-RU" sz="1200" b="1" dirty="0" smtClean="0">
                <a:latin typeface="Times New Roman" panose="02020603050405020304" pitchFamily="18" charset="0"/>
                <a:cs typeface="Times New Roman" panose="02020603050405020304" pitchFamily="18" charset="0"/>
              </a:rPr>
              <a:t>году 13,8 </a:t>
            </a:r>
            <a:r>
              <a:rPr lang="ru-RU" sz="1200" b="1" dirty="0">
                <a:latin typeface="Times New Roman" panose="02020603050405020304" pitchFamily="18" charset="0"/>
                <a:cs typeface="Times New Roman" panose="02020603050405020304" pitchFamily="18" charset="0"/>
              </a:rPr>
              <a:t>%</a:t>
            </a:r>
            <a:br>
              <a:rPr lang="ru-RU" sz="1200" b="1" dirty="0">
                <a:latin typeface="Times New Roman" panose="02020603050405020304" pitchFamily="18" charset="0"/>
                <a:cs typeface="Times New Roman" panose="02020603050405020304" pitchFamily="18" charset="0"/>
              </a:rPr>
            </a:br>
            <a:endParaRPr lang="ru-RU" sz="11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79388" y="188913"/>
            <a:ext cx="8785225" cy="6477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ru-RU" b="1" i="1" dirty="0" smtClean="0">
                <a:solidFill>
                  <a:schemeClr val="tx1"/>
                </a:solidFill>
                <a:latin typeface="Times New Roman" panose="02020603050405020304" pitchFamily="18" charset="0"/>
                <a:cs typeface="Times New Roman" panose="02020603050405020304" pitchFamily="18" charset="0"/>
              </a:rPr>
              <a:t>Здравоохранение</a:t>
            </a:r>
            <a:endParaRPr lang="ru-RU" b="1" i="1" dirty="0">
              <a:solidFill>
                <a:schemeClr val="tx1"/>
              </a:solidFill>
              <a:latin typeface="Times New Roman" panose="02020603050405020304" pitchFamily="18" charset="0"/>
              <a:cs typeface="Times New Roman" panose="02020603050405020304" pitchFamily="18" charset="0"/>
            </a:endParaRPr>
          </a:p>
        </p:txBody>
      </p:sp>
      <p:pic>
        <p:nvPicPr>
          <p:cNvPr id="1775619" name="Рисунок 3"/>
          <p:cNvPicPr>
            <a:picLocks noChangeAspect="1"/>
          </p:cNvPicPr>
          <p:nvPr/>
        </p:nvPicPr>
        <p:blipFill>
          <a:blip r:embed="rId2" cstate="print"/>
          <a:srcRect/>
          <a:stretch>
            <a:fillRect/>
          </a:stretch>
        </p:blipFill>
        <p:spPr bwMode="auto">
          <a:xfrm>
            <a:off x="5724525" y="981075"/>
            <a:ext cx="3165475" cy="3598863"/>
          </a:xfrm>
          <a:prstGeom prst="rect">
            <a:avLst/>
          </a:prstGeom>
          <a:noFill/>
          <a:ln w="9525">
            <a:noFill/>
            <a:miter lim="800000"/>
            <a:headEnd/>
            <a:tailEnd/>
          </a:ln>
        </p:spPr>
      </p:pic>
      <p:sp>
        <p:nvSpPr>
          <p:cNvPr id="5" name="TextBox 4"/>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69</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357158" y="-142900"/>
            <a:ext cx="8229600" cy="571500"/>
          </a:xfrm>
        </p:spPr>
        <p:txBody>
          <a:bodyPr/>
          <a:lstStyle/>
          <a:p>
            <a:r>
              <a:rPr lang="ru-RU" sz="2400" b="1" i="1" u="sng" dirty="0" smtClean="0">
                <a:solidFill>
                  <a:srgbClr val="0070C0"/>
                </a:solidFill>
              </a:rPr>
              <a:t>Основные понятия и термины по бюджету</a:t>
            </a:r>
          </a:p>
        </p:txBody>
      </p:sp>
      <p:graphicFrame>
        <p:nvGraphicFramePr>
          <p:cNvPr id="4" name="Таблица 3"/>
          <p:cNvGraphicFramePr>
            <a:graphicFrameLocks noGrp="1"/>
          </p:cNvGraphicFramePr>
          <p:nvPr/>
        </p:nvGraphicFramePr>
        <p:xfrm>
          <a:off x="0" y="357166"/>
          <a:ext cx="9144000" cy="587502"/>
        </p:xfrm>
        <a:graphic>
          <a:graphicData uri="http://schemas.openxmlformats.org/drawingml/2006/table">
            <a:tbl>
              <a:tblPr/>
              <a:tblGrid>
                <a:gridCol w="4572000"/>
                <a:gridCol w="4572000"/>
              </a:tblGrid>
              <a:tr h="15414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27448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Превышение доходов бюджета над его расходами.</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Сумма, на которую доходы бюджета превышают расходы бюджета в определенный период.</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6743" name="Rectangle 1"/>
          <p:cNvSpPr>
            <a:spLocks noChangeArrowheads="1"/>
          </p:cNvSpPr>
          <p:nvPr/>
        </p:nvSpPr>
        <p:spPr bwMode="auto">
          <a:xfrm>
            <a:off x="0" y="214290"/>
            <a:ext cx="9144000" cy="457200"/>
          </a:xfrm>
          <a:prstGeom prst="rect">
            <a:avLst/>
          </a:prstGeom>
          <a:noFill/>
          <a:ln w="9525">
            <a:noFill/>
            <a:miter lim="800000"/>
            <a:headEnd/>
            <a:tailEnd/>
          </a:ln>
        </p:spPr>
        <p:txBody>
          <a:bodyPr wrap="none" anchor="ctr">
            <a:spAutoFit/>
          </a:bodyPr>
          <a:lstStyle/>
          <a:p>
            <a:r>
              <a:rPr lang="ru-RU" sz="900" dirty="0">
                <a:solidFill>
                  <a:srgbClr val="000000"/>
                </a:solidFill>
                <a:latin typeface="inherit"/>
                <a:ea typeface="Times New Roman" pitchFamily="18" charset="0"/>
                <a:cs typeface="Segoe UI" pitchFamily="34" charset="0"/>
                <a:hlinkClick r:id="rId2"/>
              </a:rPr>
              <a:t>Профицит бюджета</a:t>
            </a:r>
            <a:endParaRPr lang="ru-RU" dirty="0">
              <a:ea typeface="Times New Roman" pitchFamily="18" charset="0"/>
              <a:cs typeface="Arial" charset="0"/>
            </a:endParaRPr>
          </a:p>
        </p:txBody>
      </p:sp>
      <p:graphicFrame>
        <p:nvGraphicFramePr>
          <p:cNvPr id="6" name="Таблица 5"/>
          <p:cNvGraphicFramePr>
            <a:graphicFrameLocks noGrp="1"/>
          </p:cNvGraphicFramePr>
          <p:nvPr/>
        </p:nvGraphicFramePr>
        <p:xfrm>
          <a:off x="0" y="1214422"/>
          <a:ext cx="9144000" cy="2007108"/>
        </p:xfrm>
        <a:graphic>
          <a:graphicData uri="http://schemas.openxmlformats.org/drawingml/2006/table">
            <a:tbl>
              <a:tblPr/>
              <a:tblGrid>
                <a:gridCol w="4572000"/>
                <a:gridCol w="4572000"/>
              </a:tblGrid>
              <a:tr h="16755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horzOverflow="overflow">
                    <a:lnL>
                      <a:noFill/>
                    </a:lnL>
                    <a:lnR>
                      <a:noFill/>
                    </a:lnR>
                    <a:lnT>
                      <a:noFill/>
                    </a:lnT>
                    <a:lnB>
                      <a:noFill/>
                    </a:lnB>
                    <a:lnTlToBr>
                      <a:noFill/>
                    </a:lnTlToBr>
                    <a:lnBlToTr>
                      <a:noFill/>
                    </a:lnBlToTr>
                    <a:solidFill>
                      <a:srgbClr val="1188CC"/>
                    </a:solidFill>
                  </a:tcPr>
                </a:tc>
              </a:tr>
              <a:tr h="147552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государственных (муниципальных) служащих, а также лиц, замещающих государственные должности Российской Федерации, государственные должности субъектов Российской Федерации, муниципальные должности, работников казенных учреждений, военнослужащих, проходящих военную службу по призыву (обладающих статусом военнослужащих, проходящих военную службу по призыву), лиц, обучающихся (воспитанников) в государственных (муниципальных) образовательных учреждениях.</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Публичные обязательства — это обязательства государственных органов и органов местного самоуправления перед физическим лицом, подлежащие исполнению в денежной форме в размере, установленном соответствующим законом или иным нормативным правовым актом.</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horzOverflow="overflow">
                    <a:lnL>
                      <a:noFill/>
                    </a:lnL>
                    <a:lnR>
                      <a:noFill/>
                    </a:lnR>
                    <a:lnT>
                      <a:noFill/>
                    </a:lnT>
                    <a:lnB>
                      <a:noFill/>
                    </a:lnB>
                    <a:lnTlToBr>
                      <a:noFill/>
                    </a:lnTlToBr>
                    <a:lnBlToTr>
                      <a:noFill/>
                    </a:lnBlToTr>
                    <a:noFill/>
                  </a:tcPr>
                </a:tc>
              </a:tr>
            </a:tbl>
          </a:graphicData>
        </a:graphic>
      </p:graphicFrame>
      <p:sp>
        <p:nvSpPr>
          <p:cNvPr id="116749" name="Rectangle 2"/>
          <p:cNvSpPr>
            <a:spLocks noChangeArrowheads="1"/>
          </p:cNvSpPr>
          <p:nvPr/>
        </p:nvSpPr>
        <p:spPr bwMode="auto">
          <a:xfrm>
            <a:off x="0" y="928670"/>
            <a:ext cx="9144000" cy="457200"/>
          </a:xfrm>
          <a:prstGeom prst="rect">
            <a:avLst/>
          </a:prstGeom>
          <a:noFill/>
          <a:ln w="9525">
            <a:noFill/>
            <a:miter lim="800000"/>
            <a:headEnd/>
            <a:tailEnd/>
          </a:ln>
        </p:spPr>
        <p:txBody>
          <a:bodyPr wrap="none" anchor="ctr">
            <a:spAutoFit/>
          </a:bodyPr>
          <a:lstStyle/>
          <a:p>
            <a:r>
              <a:rPr lang="ru-RU" sz="900" dirty="0">
                <a:solidFill>
                  <a:srgbClr val="000000"/>
                </a:solidFill>
                <a:latin typeface="inherit"/>
                <a:ea typeface="Times New Roman" pitchFamily="18" charset="0"/>
                <a:cs typeface="Segoe UI" pitchFamily="34" charset="0"/>
                <a:hlinkClick r:id="rId2"/>
              </a:rPr>
              <a:t>Публичные нормативные обязательства</a:t>
            </a:r>
            <a:endParaRPr lang="ru-RU" dirty="0">
              <a:ea typeface="Times New Roman" pitchFamily="18" charset="0"/>
              <a:cs typeface="Arial" charset="0"/>
            </a:endParaRPr>
          </a:p>
        </p:txBody>
      </p:sp>
      <p:graphicFrame>
        <p:nvGraphicFramePr>
          <p:cNvPr id="8" name="Таблица 7"/>
          <p:cNvGraphicFramePr>
            <a:graphicFrameLocks noGrp="1"/>
          </p:cNvGraphicFramePr>
          <p:nvPr/>
        </p:nvGraphicFramePr>
        <p:xfrm>
          <a:off x="0" y="3143248"/>
          <a:ext cx="9001125" cy="745236"/>
        </p:xfrm>
        <a:graphic>
          <a:graphicData uri="http://schemas.openxmlformats.org/drawingml/2006/table">
            <a:tbl>
              <a:tblPr/>
              <a:tblGrid>
                <a:gridCol w="4500562"/>
                <a:gridCol w="4500563"/>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Денежные средства, выплачиваемые из бюджета в целях обеспечения задач и функций государства и местного самоуправления.</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6755" name="Rectangle 3"/>
          <p:cNvSpPr>
            <a:spLocks noChangeArrowheads="1"/>
          </p:cNvSpPr>
          <p:nvPr/>
        </p:nvSpPr>
        <p:spPr bwMode="auto">
          <a:xfrm>
            <a:off x="0" y="3000372"/>
            <a:ext cx="9144000" cy="457200"/>
          </a:xfrm>
          <a:prstGeom prst="rect">
            <a:avLst/>
          </a:prstGeom>
          <a:noFill/>
          <a:ln w="9525">
            <a:noFill/>
            <a:miter lim="800000"/>
            <a:headEnd/>
            <a:tailEnd/>
          </a:ln>
        </p:spPr>
        <p:txBody>
          <a:bodyPr wrap="none" anchor="ctr">
            <a:spAutoFit/>
          </a:bodyPr>
          <a:lstStyle/>
          <a:p>
            <a:r>
              <a:rPr lang="ru-RU" sz="900" dirty="0">
                <a:solidFill>
                  <a:srgbClr val="000000"/>
                </a:solidFill>
                <a:latin typeface="inherit"/>
                <a:ea typeface="Times New Roman" pitchFamily="18" charset="0"/>
                <a:cs typeface="Segoe UI" pitchFamily="34" charset="0"/>
                <a:hlinkClick r:id="rId2"/>
              </a:rPr>
              <a:t>Расходы бюджета</a:t>
            </a:r>
            <a:endParaRPr lang="ru-RU" dirty="0">
              <a:ea typeface="Times New Roman" pitchFamily="18" charset="0"/>
              <a:cs typeface="Arial" charset="0"/>
            </a:endParaRPr>
          </a:p>
        </p:txBody>
      </p:sp>
      <p:sp>
        <p:nvSpPr>
          <p:cNvPr id="11" name="Rectangle 1"/>
          <p:cNvSpPr>
            <a:spLocks noChangeArrowheads="1"/>
          </p:cNvSpPr>
          <p:nvPr/>
        </p:nvSpPr>
        <p:spPr bwMode="auto">
          <a:xfrm>
            <a:off x="0" y="3857628"/>
            <a:ext cx="9144000" cy="457200"/>
          </a:xfrm>
          <a:prstGeom prst="rect">
            <a:avLst/>
          </a:prstGeom>
          <a:noFill/>
          <a:ln w="9525">
            <a:noFill/>
            <a:miter lim="800000"/>
            <a:headEnd/>
            <a:tailEnd/>
          </a:ln>
        </p:spPr>
        <p:txBody>
          <a:bodyPr wrap="none" anchor="ctr">
            <a:spAutoFit/>
          </a:bodyPr>
          <a:lstStyle/>
          <a:p>
            <a:r>
              <a:rPr lang="ru-RU" sz="900" dirty="0">
                <a:solidFill>
                  <a:srgbClr val="000000"/>
                </a:solidFill>
                <a:latin typeface="inherit"/>
                <a:ea typeface="Times New Roman" pitchFamily="18" charset="0"/>
                <a:cs typeface="Segoe UI" pitchFamily="34" charset="0"/>
                <a:hlinkClick r:id="rId2"/>
              </a:rPr>
              <a:t>Субвенции</a:t>
            </a:r>
            <a:endParaRPr lang="ru-RU" dirty="0">
              <a:ea typeface="Times New Roman" pitchFamily="18" charset="0"/>
              <a:cs typeface="Arial" charset="0"/>
            </a:endParaRPr>
          </a:p>
        </p:txBody>
      </p:sp>
      <p:graphicFrame>
        <p:nvGraphicFramePr>
          <p:cNvPr id="12" name="Таблица 11"/>
          <p:cNvGraphicFramePr>
            <a:graphicFrameLocks noGrp="1"/>
          </p:cNvGraphicFramePr>
          <p:nvPr/>
        </p:nvGraphicFramePr>
        <p:xfrm>
          <a:off x="0" y="4214818"/>
          <a:ext cx="9144000" cy="1376172"/>
        </p:xfrm>
        <a:graphic>
          <a:graphicData uri="http://schemas.openxmlformats.org/drawingml/2006/table">
            <a:tbl>
              <a:tblPr/>
              <a:tblGrid>
                <a:gridCol w="4572000"/>
                <a:gridCol w="4572000"/>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Межбюджетные трансферты, предоставляемые бюджетам субъектов Российской Федерации, местным бюджетам в целях финансового обеспечения расходных обязательств субъектов Российской Федерации и (или) муниципальных образований, возникающих при выполнении полномочий Российской Федерации, субъектов Российской Федерации, переданных на осуществление органам государственной власти субъектов Российской Федерации и (или) органам местного самоуправления в установленном порядке.</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Средства, предоставляемые из вышестоящего бюджета нижестоящему бюджету в целях финансирования расходов, возникающих при выполнении отдельных полномочий, переданных на осуществление органам государственной власти субъектов Российской Федерации и (или) органам местного самоуправления.</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4" name="TextBox 13"/>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7</a:t>
            </a:r>
            <a:endParaRPr lang="ru-RU" sz="1600" b="1" dirty="0">
              <a:latin typeface="Times New Roman" pitchFamily="18" charset="0"/>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9144000" cy="714375"/>
          </a:xfrm>
          <a:prstGeom prst="rect">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ru-RU" b="1" dirty="0">
              <a:solidFill>
                <a:srgbClr val="FFFFFF"/>
              </a:solidFill>
            </a:endParaRPr>
          </a:p>
          <a:p>
            <a:pPr algn="ctr">
              <a:defRPr/>
            </a:pPr>
            <a:r>
              <a:rPr lang="ru-RU" b="1" dirty="0">
                <a:solidFill>
                  <a:prstClr val="black"/>
                </a:solidFill>
                <a:latin typeface="Times New Roman" pitchFamily="18" charset="0"/>
                <a:cs typeface="Times New Roman" pitchFamily="18" charset="0"/>
              </a:rPr>
              <a:t>Информация о  расходах на реализацию государственных </a:t>
            </a:r>
            <a:r>
              <a:rPr lang="ru-RU" b="1" dirty="0" smtClean="0">
                <a:solidFill>
                  <a:prstClr val="black"/>
                </a:solidFill>
                <a:latin typeface="Times New Roman" pitchFamily="18" charset="0"/>
                <a:cs typeface="Times New Roman" pitchFamily="18" charset="0"/>
              </a:rPr>
              <a:t>программ и </a:t>
            </a:r>
            <a:r>
              <a:rPr lang="ru-RU" b="1" dirty="0" err="1" smtClean="0">
                <a:solidFill>
                  <a:prstClr val="black"/>
                </a:solidFill>
                <a:latin typeface="Times New Roman" pitchFamily="18" charset="0"/>
                <a:cs typeface="Times New Roman" pitchFamily="18" charset="0"/>
              </a:rPr>
              <a:t>непрограммной</a:t>
            </a:r>
            <a:r>
              <a:rPr lang="ru-RU" b="1" dirty="0" smtClean="0">
                <a:solidFill>
                  <a:prstClr val="black"/>
                </a:solidFill>
                <a:latin typeface="Times New Roman" pitchFamily="18" charset="0"/>
                <a:cs typeface="Times New Roman" pitchFamily="18" charset="0"/>
              </a:rPr>
              <a:t> части бюджета Белгородской </a:t>
            </a:r>
            <a:r>
              <a:rPr lang="ru-RU" b="1" dirty="0">
                <a:solidFill>
                  <a:prstClr val="black"/>
                </a:solidFill>
                <a:latin typeface="Times New Roman" pitchFamily="18" charset="0"/>
                <a:cs typeface="Times New Roman" pitchFamily="18" charset="0"/>
              </a:rPr>
              <a:t>области за 2015-2016 годы (тыс. рублей)</a:t>
            </a:r>
            <a:endParaRPr lang="ru-RU" dirty="0">
              <a:solidFill>
                <a:prstClr val="black"/>
              </a:solidFill>
            </a:endParaRPr>
          </a:p>
        </p:txBody>
      </p:sp>
      <p:graphicFrame>
        <p:nvGraphicFramePr>
          <p:cNvPr id="8" name="Таблица 7"/>
          <p:cNvGraphicFramePr>
            <a:graphicFrameLocks noGrp="1"/>
          </p:cNvGraphicFramePr>
          <p:nvPr/>
        </p:nvGraphicFramePr>
        <p:xfrm>
          <a:off x="179388" y="692151"/>
          <a:ext cx="8785099" cy="6192031"/>
        </p:xfrm>
        <a:graphic>
          <a:graphicData uri="http://schemas.openxmlformats.org/drawingml/2006/table">
            <a:tbl>
              <a:tblPr/>
              <a:tblGrid>
                <a:gridCol w="361162"/>
                <a:gridCol w="3815485"/>
                <a:gridCol w="936117"/>
                <a:gridCol w="936117"/>
                <a:gridCol w="932136"/>
                <a:gridCol w="941260"/>
                <a:gridCol w="862822"/>
              </a:tblGrid>
              <a:tr h="216659">
                <a:tc rowSpan="2">
                  <a:txBody>
                    <a:bodyPr/>
                    <a:lstStyle/>
                    <a:p>
                      <a:pPr algn="ctr" fontAlgn="t"/>
                      <a:endParaRPr lang="ru-RU" sz="10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dirty="0">
                          <a:latin typeface="Times New Roman"/>
                        </a:rPr>
                        <a:t>Наименование </a:t>
                      </a:r>
                      <a:r>
                        <a:rPr lang="ru-RU" sz="900" b="1" i="0" u="none" strike="noStrike" dirty="0" smtClean="0">
                          <a:latin typeface="Times New Roman"/>
                        </a:rPr>
                        <a:t>государственных</a:t>
                      </a:r>
                      <a:r>
                        <a:rPr lang="ru-RU" sz="900" b="1" i="0" u="none" strike="noStrike" baseline="0" dirty="0" smtClean="0">
                          <a:latin typeface="Times New Roman"/>
                        </a:rPr>
                        <a:t> программ</a:t>
                      </a:r>
                      <a:endParaRPr lang="ru-RU" sz="9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dirty="0" smtClean="0">
                          <a:latin typeface="Times New Roman"/>
                        </a:rPr>
                        <a:t>Исполнено за 2015 год</a:t>
                      </a:r>
                      <a:endParaRPr lang="ru-RU" sz="9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dirty="0" smtClean="0">
                          <a:latin typeface="Times New Roman"/>
                        </a:rPr>
                        <a:t>План на 2016 </a:t>
                      </a:r>
                      <a:r>
                        <a:rPr lang="ru-RU" sz="900" b="1" i="0" u="none" strike="noStrike" dirty="0">
                          <a:latin typeface="Times New Roman"/>
                        </a:rPr>
                        <a:t>год</a:t>
                      </a: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dirty="0">
                          <a:latin typeface="Times New Roman"/>
                        </a:rPr>
                        <a:t>Ожидаемое исполнение за 2016 год</a:t>
                      </a: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t"/>
                      <a:r>
                        <a:rPr lang="ru-RU" sz="900" b="1" i="0" u="none" strike="noStrike" dirty="0" smtClean="0">
                          <a:latin typeface="Times New Roman"/>
                        </a:rPr>
                        <a:t>Темп</a:t>
                      </a:r>
                      <a:r>
                        <a:rPr lang="ru-RU" sz="900" b="1" i="0" u="none" strike="noStrike" baseline="0" dirty="0" smtClean="0">
                          <a:latin typeface="Times New Roman"/>
                        </a:rPr>
                        <a:t> роста, %</a:t>
                      </a:r>
                      <a:endParaRPr lang="ru-RU" sz="9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2092">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t"/>
                      <a:r>
                        <a:rPr lang="ru-RU" sz="800" b="1" i="0" u="none" strike="noStrike" dirty="0" smtClean="0">
                          <a:latin typeface="Times New Roman"/>
                        </a:rPr>
                        <a:t>ожидаемого</a:t>
                      </a:r>
                      <a:r>
                        <a:rPr lang="ru-RU" sz="800" b="1" i="0" u="none" strike="noStrike" baseline="0" dirty="0" smtClean="0">
                          <a:latin typeface="Times New Roman"/>
                        </a:rPr>
                        <a:t> исполнения за 2016 г к исполнению за 2015 г</a:t>
                      </a:r>
                      <a:endParaRPr lang="ru-RU" sz="8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800" b="1" i="0" u="none" strike="noStrike" dirty="0" smtClean="0">
                          <a:latin typeface="Times New Roman"/>
                        </a:rPr>
                        <a:t>ожидаемого</a:t>
                      </a:r>
                      <a:r>
                        <a:rPr lang="ru-RU" sz="800" b="1" i="0" u="none" strike="noStrike" baseline="0" dirty="0" smtClean="0">
                          <a:latin typeface="Times New Roman"/>
                        </a:rPr>
                        <a:t> исполнения за 2016 г к плану на 2016 г</a:t>
                      </a:r>
                      <a:endParaRPr lang="ru-RU" sz="800" b="1" i="0" u="none" strike="noStrike" dirty="0" smtClean="0">
                        <a:latin typeface="Times New Roman"/>
                      </a:endParaRPr>
                    </a:p>
                    <a:p>
                      <a:pPr algn="ctr" fontAlgn="t"/>
                      <a:endParaRPr lang="ru-RU" sz="8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852">
                <a:tc>
                  <a:txBody>
                    <a:bodyPr/>
                    <a:lstStyle/>
                    <a:p>
                      <a:pPr algn="ctr" fontAlgn="ctr"/>
                      <a:endParaRPr lang="ru-RU" sz="850" b="1" i="0" u="none" strike="noStrike">
                        <a:latin typeface="Times New Roman"/>
                      </a:endParaRPr>
                    </a:p>
                  </a:txBody>
                  <a:tcPr marL="3990" marR="3990" marT="39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50" b="1" i="0" u="none" strike="noStrike">
                          <a:latin typeface="Times New Roman"/>
                        </a:rPr>
                        <a:t>1</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2</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a:latin typeface="Times New Roman"/>
                        </a:rPr>
                        <a:t>3</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a:latin typeface="Times New Roman"/>
                        </a:rPr>
                        <a:t>4</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5</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6</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84963">
                <a:tc>
                  <a:txBody>
                    <a:bodyPr/>
                    <a:lstStyle/>
                    <a:p>
                      <a:pPr algn="l" fontAlgn="ctr"/>
                      <a:r>
                        <a:rPr lang="ru-RU" sz="850" b="1" i="0" u="none" strike="noStrike" dirty="0" smtClean="0">
                          <a:latin typeface="Times New Roman"/>
                        </a:rPr>
                        <a:t>1</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ru-RU" sz="800" b="1" i="0" u="none" strike="noStrike" dirty="0" smtClean="0">
                          <a:latin typeface="Times New Roman"/>
                        </a:rPr>
                        <a:t>«</a:t>
                      </a:r>
                      <a:r>
                        <a:rPr lang="ru-RU" sz="800" b="1" i="0" u="none" strike="noStrike" dirty="0">
                          <a:latin typeface="Times New Roman"/>
                        </a:rPr>
                        <a:t>Обеспечение безопасности жизнедеятельности населения и территорий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538 </a:t>
                      </a:r>
                      <a:r>
                        <a:rPr lang="ru-RU" sz="800" b="0" i="0" u="none" strike="noStrike" dirty="0">
                          <a:solidFill>
                            <a:srgbClr val="000000"/>
                          </a:solidFill>
                          <a:latin typeface="Times New Roman" pitchFamily="18" charset="0"/>
                          <a:cs typeface="Times New Roman" pitchFamily="18"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570 630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562 160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104,47</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98,52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latin typeface="Times New Roman"/>
                        </a:rPr>
                        <a:t>2</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«Развитие </a:t>
                      </a:r>
                      <a:r>
                        <a:rPr lang="ru-RU" sz="800" b="1" i="0" u="none" strike="noStrike" dirty="0">
                          <a:latin typeface="Times New Roman"/>
                        </a:rPr>
                        <a:t>образования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13 </a:t>
                      </a:r>
                      <a:r>
                        <a:rPr lang="ru-RU" sz="800" b="0" i="0" u="none" strike="noStrike" dirty="0">
                          <a:solidFill>
                            <a:srgbClr val="000000"/>
                          </a:solidFill>
                          <a:latin typeface="Times New Roman" pitchFamily="18" charset="0"/>
                          <a:cs typeface="Times New Roman" pitchFamily="18" charset="0"/>
                        </a:rPr>
                        <a:t>279 978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14 457 976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14 149 860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106,55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97,87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solidFill>
                            <a:srgbClr val="000000"/>
                          </a:solidFill>
                          <a:latin typeface="Times New Roman"/>
                        </a:rPr>
                        <a:t>3</a:t>
                      </a:r>
                      <a:endParaRPr lang="ru-RU" sz="850" b="1" i="0" u="none" strike="noStrike" dirty="0">
                        <a:solidFill>
                          <a:srgbClr val="000000"/>
                        </a:solidFill>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solidFill>
                            <a:srgbClr val="000000"/>
                          </a:solidFill>
                          <a:latin typeface="Times New Roman"/>
                        </a:rPr>
                        <a:t>«</a:t>
                      </a:r>
                      <a:r>
                        <a:rPr lang="ru-RU" sz="800" b="1" i="0" u="none" strike="noStrike" dirty="0">
                          <a:solidFill>
                            <a:srgbClr val="000000"/>
                          </a:solidFill>
                          <a:latin typeface="Times New Roman"/>
                        </a:rPr>
                        <a:t>Развитие здравоохранения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10 </a:t>
                      </a:r>
                      <a:r>
                        <a:rPr lang="ru-RU" sz="800" b="0" i="0" u="none" strike="noStrike" dirty="0">
                          <a:solidFill>
                            <a:srgbClr val="000000"/>
                          </a:solidFill>
                          <a:latin typeface="Times New Roman" pitchFamily="18" charset="0"/>
                          <a:cs typeface="Times New Roman" pitchFamily="18" charset="0"/>
                        </a:rPr>
                        <a:t>592 343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10 502 749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10 469 166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98,84</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99,68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latin typeface="Times New Roman"/>
                        </a:rPr>
                        <a:t>4</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Социальная поддержка граждан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8 </a:t>
                      </a:r>
                      <a:r>
                        <a:rPr lang="ru-RU" sz="800" b="0" i="0" u="none" strike="noStrike" dirty="0">
                          <a:solidFill>
                            <a:srgbClr val="000000"/>
                          </a:solidFill>
                          <a:latin typeface="Times New Roman" pitchFamily="18" charset="0"/>
                          <a:cs typeface="Times New Roman" pitchFamily="18" charset="0"/>
                        </a:rPr>
                        <a:t>100 647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9 131 167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9 105 674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112,41</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99,72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latin typeface="Times New Roman"/>
                        </a:rPr>
                        <a:t>5</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 </a:t>
                      </a:r>
                      <a:r>
                        <a:rPr lang="ru-RU" sz="800" b="1" i="0" u="none" strike="noStrike" dirty="0">
                          <a:latin typeface="Times New Roman"/>
                        </a:rPr>
                        <a:t>«Развитие культуры и искусства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849 </a:t>
                      </a:r>
                      <a:r>
                        <a:rPr lang="ru-RU" sz="800" b="0" i="0" u="none" strike="noStrike" dirty="0">
                          <a:solidFill>
                            <a:srgbClr val="000000"/>
                          </a:solidFill>
                          <a:latin typeface="Times New Roman" pitchFamily="18" charset="0"/>
                          <a:cs typeface="Times New Roman" pitchFamily="18" charset="0"/>
                        </a:rPr>
                        <a:t>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985 297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1 006 183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118,46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latin typeface="Times New Roman"/>
                        </a:rPr>
                        <a:t>6</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Развитие физической культуры и спорта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488 </a:t>
                      </a:r>
                      <a:r>
                        <a:rPr lang="ru-RU" sz="800" b="0" i="0" u="none" strike="noStrike" dirty="0">
                          <a:solidFill>
                            <a:srgbClr val="000000"/>
                          </a:solidFill>
                          <a:latin typeface="Times New Roman" pitchFamily="18" charset="0"/>
                          <a:cs typeface="Times New Roman" pitchFamily="18" charset="0"/>
                        </a:rPr>
                        <a:t>043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377 640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383 243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78,53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127">
                <a:tc>
                  <a:txBody>
                    <a:bodyPr/>
                    <a:lstStyle/>
                    <a:p>
                      <a:pPr algn="l" fontAlgn="ctr"/>
                      <a:r>
                        <a:rPr lang="ru-RU" sz="850" b="1" i="0" u="none" strike="noStrike" dirty="0" smtClean="0">
                          <a:latin typeface="Times New Roman"/>
                        </a:rPr>
                        <a:t>7</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Обеспечение населения Белгородской области информацией о деятельности органов государственной власти и приоритетах региональной политики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164 </a:t>
                      </a:r>
                      <a:r>
                        <a:rPr lang="ru-RU" sz="800" b="0" i="0" u="none" strike="noStrike" dirty="0">
                          <a:solidFill>
                            <a:srgbClr val="000000"/>
                          </a:solidFill>
                          <a:latin typeface="Times New Roman" pitchFamily="18" charset="0"/>
                          <a:cs typeface="Times New Roman" pitchFamily="18" charset="0"/>
                        </a:rPr>
                        <a:t>210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178 470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178 470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108,68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127">
                <a:tc>
                  <a:txBody>
                    <a:bodyPr/>
                    <a:lstStyle/>
                    <a:p>
                      <a:pPr algn="l" fontAlgn="ctr"/>
                      <a:r>
                        <a:rPr lang="ru-RU" sz="850" b="1" i="0" u="none" strike="noStrike" dirty="0" smtClean="0">
                          <a:latin typeface="Times New Roman"/>
                        </a:rPr>
                        <a:t>8</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Развитие экономического потенциала и формирование благоприятного предпринимательского климата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393 </a:t>
                      </a:r>
                      <a:r>
                        <a:rPr lang="ru-RU" sz="800" b="0" i="0" u="none" strike="noStrike" dirty="0">
                          <a:solidFill>
                            <a:srgbClr val="000000"/>
                          </a:solidFill>
                          <a:latin typeface="Times New Roman" pitchFamily="18" charset="0"/>
                          <a:cs typeface="Times New Roman" pitchFamily="18" charset="0"/>
                        </a:rPr>
                        <a:t>518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431 172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428 350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108,85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99,35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127">
                <a:tc>
                  <a:txBody>
                    <a:bodyPr/>
                    <a:lstStyle/>
                    <a:p>
                      <a:pPr algn="l" fontAlgn="ctr"/>
                      <a:r>
                        <a:rPr lang="ru-RU" sz="850" b="1" i="0" u="none" strike="noStrike" dirty="0" smtClean="0">
                          <a:latin typeface="Times New Roman"/>
                        </a:rPr>
                        <a:t>9</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Обеспечение доступным  и комфортным жильем и коммунальными услугами жителей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1 </a:t>
                      </a:r>
                      <a:r>
                        <a:rPr lang="ru-RU" sz="800" b="0" i="0" u="none" strike="noStrike" dirty="0">
                          <a:solidFill>
                            <a:srgbClr val="000000"/>
                          </a:solidFill>
                          <a:latin typeface="Times New Roman" pitchFamily="18" charset="0"/>
                          <a:cs typeface="Times New Roman" pitchFamily="18" charset="0"/>
                        </a:rPr>
                        <a:t>489 265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1 412 665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1 381 500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92,76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803">
                <a:tc>
                  <a:txBody>
                    <a:bodyPr/>
                    <a:lstStyle/>
                    <a:p>
                      <a:pPr algn="l" fontAlgn="ctr"/>
                      <a:r>
                        <a:rPr lang="ru-RU" sz="850" b="1" i="0" u="none" strike="noStrike" dirty="0" smtClean="0">
                          <a:latin typeface="Times New Roman"/>
                        </a:rPr>
                        <a:t>10</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Совершенствование  и развитие транспортной системы  и дорожной сети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6 </a:t>
                      </a:r>
                      <a:r>
                        <a:rPr lang="ru-RU" sz="800" b="0" i="0" u="none" strike="noStrike" dirty="0">
                          <a:solidFill>
                            <a:srgbClr val="000000"/>
                          </a:solidFill>
                          <a:latin typeface="Times New Roman" pitchFamily="18" charset="0"/>
                          <a:cs typeface="Times New Roman" pitchFamily="18" charset="0"/>
                        </a:rPr>
                        <a:t>582 418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9 113 949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9 041 121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137,35</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latin typeface="Times New Roman"/>
                        </a:rPr>
                        <a:t>11</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 </a:t>
                      </a:r>
                      <a:r>
                        <a:rPr lang="ru-RU" sz="800" b="1" i="0" u="none" strike="noStrike" dirty="0">
                          <a:latin typeface="Times New Roman"/>
                        </a:rPr>
                        <a:t>«Развитие сельского хозяйства и рыбоводства в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13 </a:t>
                      </a:r>
                      <a:r>
                        <a:rPr lang="ru-RU" sz="800" b="0" i="0" u="none" strike="noStrike" dirty="0">
                          <a:solidFill>
                            <a:srgbClr val="000000"/>
                          </a:solidFill>
                          <a:latin typeface="Times New Roman" pitchFamily="18" charset="0"/>
                          <a:cs typeface="Times New Roman" pitchFamily="18" charset="0"/>
                        </a:rPr>
                        <a:t>355 138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11 947 889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11 496 232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86,08</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96,22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803">
                <a:tc>
                  <a:txBody>
                    <a:bodyPr/>
                    <a:lstStyle/>
                    <a:p>
                      <a:pPr algn="l" fontAlgn="ctr"/>
                      <a:r>
                        <a:rPr lang="ru-RU" sz="850" b="1" i="0" u="none" strike="noStrike" dirty="0" smtClean="0">
                          <a:latin typeface="Times New Roman"/>
                        </a:rPr>
                        <a:t>12</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Развитие водного и лесного хозяйства Белгородской области, охрана окружающей среды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330 </a:t>
                      </a:r>
                      <a:r>
                        <a:rPr lang="ru-RU" sz="800" b="0" i="0" u="none" strike="noStrike" dirty="0">
                          <a:solidFill>
                            <a:srgbClr val="000000"/>
                          </a:solidFill>
                          <a:latin typeface="Times New Roman" pitchFamily="18" charset="0"/>
                          <a:cs typeface="Times New Roman" pitchFamily="18" charset="0"/>
                        </a:rPr>
                        <a:t>333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341 327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339 017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102,63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99,32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latin typeface="Times New Roman"/>
                        </a:rPr>
                        <a:t>13</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a:t>
                      </a:r>
                      <a:r>
                        <a:rPr lang="ru-RU" sz="800" b="1" i="0" u="none" strike="noStrike" dirty="0">
                          <a:latin typeface="Times New Roman"/>
                        </a:rPr>
                        <a:t>Содействие занятости  населения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612 </a:t>
                      </a:r>
                      <a:r>
                        <a:rPr lang="ru-RU" sz="800" b="0" i="0" u="none" strike="noStrike" dirty="0">
                          <a:solidFill>
                            <a:srgbClr val="000000"/>
                          </a:solidFill>
                          <a:latin typeface="Times New Roman" pitchFamily="18" charset="0"/>
                          <a:cs typeface="Times New Roman" pitchFamily="18" charset="0"/>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580 257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547 572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89,33</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94,37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solidFill>
                            <a:srgbClr val="000000"/>
                          </a:solidFill>
                          <a:latin typeface="Times New Roman"/>
                        </a:rPr>
                        <a:t>14</a:t>
                      </a:r>
                      <a:endParaRPr lang="ru-RU" sz="850" b="1" i="0" u="none" strike="noStrike" dirty="0">
                        <a:solidFill>
                          <a:srgbClr val="000000"/>
                        </a:solidFill>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solidFill>
                            <a:srgbClr val="000000"/>
                          </a:solidFill>
                          <a:latin typeface="Times New Roman"/>
                        </a:rPr>
                        <a:t>«</a:t>
                      </a:r>
                      <a:r>
                        <a:rPr lang="ru-RU" sz="800" b="1" i="0" u="none" strike="noStrike" dirty="0">
                          <a:solidFill>
                            <a:srgbClr val="000000"/>
                          </a:solidFill>
                          <a:latin typeface="Times New Roman"/>
                        </a:rPr>
                        <a:t>Развитие информационного общества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490 </a:t>
                      </a:r>
                      <a:r>
                        <a:rPr lang="ru-RU" sz="800" b="0" i="0" u="none" strike="noStrike" dirty="0">
                          <a:solidFill>
                            <a:srgbClr val="000000"/>
                          </a:solidFill>
                          <a:latin typeface="Times New Roman" pitchFamily="18" charset="0"/>
                          <a:cs typeface="Times New Roman" pitchFamily="18" charset="0"/>
                        </a:rPr>
                        <a:t>781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452 454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445 934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90,86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98,56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r>
                        <a:rPr lang="ru-RU" sz="850" b="1" i="0" u="none" strike="noStrike" dirty="0" smtClean="0">
                          <a:latin typeface="Times New Roman"/>
                        </a:rPr>
                        <a:t>15</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smtClean="0">
                          <a:latin typeface="Times New Roman"/>
                        </a:rPr>
                        <a:t> </a:t>
                      </a:r>
                      <a:r>
                        <a:rPr lang="ru-RU" sz="800" b="1" i="0" u="none" strike="noStrike" dirty="0">
                          <a:latin typeface="Times New Roman"/>
                        </a:rPr>
                        <a:t>«Развитие кадровой политики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ru-RU" sz="800" b="0" i="0" u="none" strike="noStrike" dirty="0" smtClean="0">
                        <a:solidFill>
                          <a:srgbClr val="000000"/>
                        </a:solidFill>
                        <a:latin typeface="Times New Roman" pitchFamily="18" charset="0"/>
                        <a:cs typeface="Times New Roman" pitchFamily="18" charset="0"/>
                      </a:endParaRPr>
                    </a:p>
                    <a:p>
                      <a:pPr algn="r" fontAlgn="ctr"/>
                      <a:r>
                        <a:rPr lang="ru-RU" sz="800" b="0" i="0" u="none" strike="noStrike" dirty="0" smtClean="0">
                          <a:solidFill>
                            <a:srgbClr val="000000"/>
                          </a:solidFill>
                          <a:latin typeface="Times New Roman" pitchFamily="18" charset="0"/>
                          <a:cs typeface="Times New Roman" pitchFamily="18" charset="0"/>
                        </a:rPr>
                        <a:t>2 </a:t>
                      </a:r>
                      <a:r>
                        <a:rPr lang="ru-RU" sz="800" b="0" i="0" u="none" strike="noStrike" dirty="0">
                          <a:solidFill>
                            <a:srgbClr val="000000"/>
                          </a:solidFill>
                          <a:latin typeface="Times New Roman" pitchFamily="18" charset="0"/>
                          <a:cs typeface="Times New Roman" pitchFamily="18" charset="0"/>
                        </a:rPr>
                        <a:t>143 530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2 231 865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2 234 906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Times New Roman" pitchFamily="18" charset="0"/>
                          <a:cs typeface="Times New Roman" pitchFamily="18" charset="0"/>
                        </a:rPr>
                        <a:t>104,26</a:t>
                      </a: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a:solidFill>
                            <a:srgbClr val="000000"/>
                          </a:solidFill>
                          <a:latin typeface="Times New Roman" pitchFamily="18" charset="0"/>
                          <a:cs typeface="Times New Roman" pitchFamily="18" charset="0"/>
                        </a:rPr>
                        <a:t>100,14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963">
                <a:tc>
                  <a:txBody>
                    <a:bodyPr/>
                    <a:lstStyle/>
                    <a:p>
                      <a:pPr algn="l" fontAlgn="ct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00" b="1" i="0" u="none" strike="noStrike" dirty="0" err="1" smtClean="0">
                          <a:latin typeface="Times New Roman"/>
                        </a:rPr>
                        <a:t>Непрограммная</a:t>
                      </a:r>
                      <a:r>
                        <a:rPr lang="ru-RU" sz="800" b="1" i="0" u="none" strike="noStrike" dirty="0" smtClean="0">
                          <a:latin typeface="Times New Roman"/>
                        </a:rPr>
                        <a:t> часть</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800" b="0" i="0" u="none" strike="noStrike" dirty="0" smtClean="0">
                          <a:solidFill>
                            <a:srgbClr val="000000"/>
                          </a:solidFill>
                          <a:latin typeface="Times New Roman" pitchFamily="18" charset="0"/>
                          <a:cs typeface="Times New Roman" pitchFamily="18" charset="0"/>
                        </a:rPr>
                        <a:t>7 110 503</a:t>
                      </a:r>
                      <a:endParaRPr lang="ru-RU" sz="8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smtClean="0">
                          <a:solidFill>
                            <a:srgbClr val="000000"/>
                          </a:solidFill>
                          <a:latin typeface="Times New Roman" pitchFamily="18" charset="0"/>
                          <a:cs typeface="Times New Roman" pitchFamily="18" charset="0"/>
                        </a:rPr>
                        <a:t>8</a:t>
                      </a:r>
                      <a:r>
                        <a:rPr lang="ru-RU" sz="800" b="0" i="0" u="none" strike="noStrike" baseline="0" dirty="0" smtClean="0">
                          <a:solidFill>
                            <a:srgbClr val="000000"/>
                          </a:solidFill>
                          <a:latin typeface="Times New Roman" pitchFamily="18" charset="0"/>
                          <a:cs typeface="Times New Roman" pitchFamily="18" charset="0"/>
                        </a:rPr>
                        <a:t> 588 113</a:t>
                      </a:r>
                      <a:endParaRPr lang="ru-RU" sz="8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smtClean="0">
                          <a:solidFill>
                            <a:srgbClr val="000000"/>
                          </a:solidFill>
                          <a:latin typeface="Times New Roman" pitchFamily="18" charset="0"/>
                          <a:cs typeface="Times New Roman" pitchFamily="18" charset="0"/>
                        </a:rPr>
                        <a:t>8</a:t>
                      </a:r>
                      <a:r>
                        <a:rPr lang="ru-RU" sz="800" b="0" i="0" u="none" strike="noStrike" baseline="0" dirty="0" smtClean="0">
                          <a:solidFill>
                            <a:srgbClr val="000000"/>
                          </a:solidFill>
                          <a:latin typeface="Times New Roman" pitchFamily="18" charset="0"/>
                          <a:cs typeface="Times New Roman" pitchFamily="18" charset="0"/>
                        </a:rPr>
                        <a:t> 588 113</a:t>
                      </a:r>
                      <a:endParaRPr lang="ru-RU" sz="8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smtClean="0">
                          <a:solidFill>
                            <a:srgbClr val="000000"/>
                          </a:solidFill>
                          <a:latin typeface="Times New Roman" pitchFamily="18" charset="0"/>
                          <a:cs typeface="Times New Roman" pitchFamily="18" charset="0"/>
                        </a:rPr>
                        <a:t>120,78</a:t>
                      </a:r>
                      <a:endParaRPr lang="ru-RU" sz="800" b="0" i="0" u="none" strike="noStrike" dirty="0">
                        <a:solidFill>
                          <a:srgbClr val="000000"/>
                        </a:solidFill>
                        <a:latin typeface="Times New Roman" pitchFamily="18" charset="0"/>
                        <a:cs typeface="Times New Roman" pitchFamily="18" charset="0"/>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dirty="0" smtClean="0">
                          <a:solidFill>
                            <a:srgbClr val="000000"/>
                          </a:solidFill>
                          <a:latin typeface="Times New Roman" pitchFamily="18" charset="0"/>
                          <a:cs typeface="Times New Roman" pitchFamily="18" charset="0"/>
                        </a:rPr>
                        <a:t>100,00</a:t>
                      </a:r>
                      <a:endParaRPr lang="ru-RU" sz="8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72">
                <a:tc>
                  <a:txBody>
                    <a:bodyPr/>
                    <a:lstStyle/>
                    <a:p>
                      <a:pPr algn="just" fontAlgn="ctr"/>
                      <a:endParaRPr lang="ru-RU" sz="8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just" fontAlgn="ctr"/>
                      <a:r>
                        <a:rPr lang="ru-RU" sz="800" b="1" i="0" u="none" strike="noStrike" dirty="0">
                          <a:latin typeface="Times New Roman"/>
                        </a:rPr>
                        <a:t>ВСЕГО</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latin typeface="Times New Roman" pitchFamily="18" charset="0"/>
                          <a:cs typeface="Times New Roman" pitchFamily="18" charset="0"/>
                        </a:rPr>
                        <a:t>66 521 212</a:t>
                      </a:r>
                      <a:endParaRPr lang="ru-RU" sz="1000" b="1" i="0" u="none" strike="noStrike" dirty="0">
                        <a:latin typeface="Times New Roman" pitchFamily="18" charset="0"/>
                        <a:cs typeface="Times New Roman" pitchFamily="18" charset="0"/>
                      </a:endParaRPr>
                    </a:p>
                  </a:txBody>
                  <a:tcPr marL="3990" marR="3990" marT="3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71 303 620</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70 357 501</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105,77</a:t>
                      </a:r>
                      <a:endParaRPr lang="ru-RU" sz="1000" b="1" i="0" u="none" strike="noStrike" dirty="0">
                        <a:solidFill>
                          <a:srgbClr val="000000"/>
                        </a:solidFill>
                        <a:latin typeface="Times New Roman" pitchFamily="18" charset="0"/>
                        <a:cs typeface="Times New Roman" pitchFamily="18" charset="0"/>
                      </a:endParaRPr>
                    </a:p>
                  </a:txBody>
                  <a:tcPr marL="857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98,68</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pic>
        <p:nvPicPr>
          <p:cNvPr id="5" name="Рисунок 4"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0" y="1"/>
            <a:ext cx="1043608" cy="1340767"/>
          </a:xfrm>
          <a:prstGeom prst="rect">
            <a:avLst/>
          </a:prstGeom>
          <a:ln>
            <a:noFill/>
          </a:ln>
          <a:effectLst>
            <a:softEdge rad="112500"/>
          </a:effectLst>
        </p:spPr>
      </p:pic>
      <p:sp>
        <p:nvSpPr>
          <p:cNvPr id="6" name="TextBox 5"/>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70</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714375"/>
          </a:xfrm>
          <a:prstGeom prst="rect">
            <a:avLst/>
          </a:prstGeom>
          <a:gradFill>
            <a:gsLst>
              <a:gs pos="0">
                <a:srgbClr val="8488C4"/>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ru-RU" b="1" dirty="0">
              <a:solidFill>
                <a:srgbClr val="FFFFFF"/>
              </a:solidFill>
            </a:endParaRPr>
          </a:p>
          <a:p>
            <a:pPr algn="ctr">
              <a:defRPr/>
            </a:pPr>
            <a:r>
              <a:rPr lang="ru-RU" b="1" dirty="0">
                <a:solidFill>
                  <a:prstClr val="black"/>
                </a:solidFill>
                <a:latin typeface="Times New Roman" pitchFamily="18" charset="0"/>
                <a:cs typeface="Times New Roman" pitchFamily="18" charset="0"/>
              </a:rPr>
              <a:t>Информация о  расходах на реализацию государственных </a:t>
            </a:r>
            <a:r>
              <a:rPr lang="ru-RU" b="1" dirty="0" smtClean="0">
                <a:solidFill>
                  <a:prstClr val="black"/>
                </a:solidFill>
                <a:latin typeface="Times New Roman" pitchFamily="18" charset="0"/>
                <a:cs typeface="Times New Roman" pitchFamily="18" charset="0"/>
              </a:rPr>
              <a:t>программ и </a:t>
            </a:r>
            <a:r>
              <a:rPr lang="ru-RU" b="1" dirty="0" err="1" smtClean="0">
                <a:solidFill>
                  <a:prstClr val="black"/>
                </a:solidFill>
                <a:latin typeface="Times New Roman" pitchFamily="18" charset="0"/>
                <a:cs typeface="Times New Roman" pitchFamily="18" charset="0"/>
              </a:rPr>
              <a:t>непрограммной</a:t>
            </a:r>
            <a:r>
              <a:rPr lang="ru-RU" b="1" dirty="0" smtClean="0">
                <a:solidFill>
                  <a:prstClr val="black"/>
                </a:solidFill>
                <a:latin typeface="Times New Roman" pitchFamily="18" charset="0"/>
                <a:cs typeface="Times New Roman" pitchFamily="18" charset="0"/>
              </a:rPr>
              <a:t> части бюджета</a:t>
            </a:r>
            <a:r>
              <a:rPr lang="ru-RU" b="1" dirty="0">
                <a:solidFill>
                  <a:prstClr val="black"/>
                </a:solidFill>
                <a:latin typeface="Times New Roman" pitchFamily="18" charset="0"/>
                <a:cs typeface="Times New Roman" pitchFamily="18" charset="0"/>
              </a:rPr>
              <a:t> </a:t>
            </a:r>
            <a:r>
              <a:rPr lang="ru-RU" b="1" dirty="0" smtClean="0">
                <a:solidFill>
                  <a:prstClr val="black"/>
                </a:solidFill>
                <a:latin typeface="Times New Roman" pitchFamily="18" charset="0"/>
                <a:cs typeface="Times New Roman" pitchFamily="18" charset="0"/>
              </a:rPr>
              <a:t>Белгородской </a:t>
            </a:r>
            <a:r>
              <a:rPr lang="ru-RU" b="1" dirty="0">
                <a:solidFill>
                  <a:prstClr val="black"/>
                </a:solidFill>
                <a:latin typeface="Times New Roman" pitchFamily="18" charset="0"/>
                <a:cs typeface="Times New Roman" pitchFamily="18" charset="0"/>
              </a:rPr>
              <a:t>области на 2017 – 2019  годы (тыс. рублей)</a:t>
            </a:r>
            <a:endParaRPr lang="ru-RU" dirty="0">
              <a:solidFill>
                <a:prstClr val="black"/>
              </a:solidFill>
            </a:endParaRPr>
          </a:p>
        </p:txBody>
      </p:sp>
      <p:pic>
        <p:nvPicPr>
          <p:cNvPr id="2" name="Рисунок 1"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0" y="0"/>
            <a:ext cx="1043608" cy="1340767"/>
          </a:xfrm>
          <a:prstGeom prst="rect">
            <a:avLst/>
          </a:prstGeom>
          <a:ln>
            <a:noFill/>
          </a:ln>
          <a:effectLst>
            <a:softEdge rad="112500"/>
          </a:effectLst>
        </p:spPr>
      </p:pic>
      <p:graphicFrame>
        <p:nvGraphicFramePr>
          <p:cNvPr id="4" name="Таблица 3"/>
          <p:cNvGraphicFramePr>
            <a:graphicFrameLocks noGrp="1"/>
          </p:cNvGraphicFramePr>
          <p:nvPr/>
        </p:nvGraphicFramePr>
        <p:xfrm>
          <a:off x="179388" y="692151"/>
          <a:ext cx="8856984" cy="6175381"/>
        </p:xfrm>
        <a:graphic>
          <a:graphicData uri="http://schemas.openxmlformats.org/drawingml/2006/table">
            <a:tbl>
              <a:tblPr/>
              <a:tblGrid>
                <a:gridCol w="413288"/>
                <a:gridCol w="3033742"/>
                <a:gridCol w="901659"/>
                <a:gridCol w="901659"/>
                <a:gridCol w="901659"/>
                <a:gridCol w="901659"/>
                <a:gridCol w="901659"/>
                <a:gridCol w="901659"/>
              </a:tblGrid>
              <a:tr h="225054">
                <a:tc rowSpan="2">
                  <a:txBody>
                    <a:bodyPr/>
                    <a:lstStyle/>
                    <a:p>
                      <a:pPr algn="ctr" fontAlgn="t"/>
                      <a:endParaRPr lang="ru-RU" sz="10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dirty="0">
                          <a:latin typeface="Times New Roman"/>
                        </a:rPr>
                        <a:t>Наименование </a:t>
                      </a:r>
                      <a:r>
                        <a:rPr lang="ru-RU" sz="900" b="1" i="0" u="none" strike="noStrike" dirty="0" smtClean="0">
                          <a:latin typeface="Times New Roman"/>
                        </a:rPr>
                        <a:t>государственных</a:t>
                      </a:r>
                      <a:r>
                        <a:rPr lang="ru-RU" sz="900" b="1" i="0" u="none" strike="noStrike" baseline="0" dirty="0" smtClean="0">
                          <a:latin typeface="Times New Roman"/>
                        </a:rPr>
                        <a:t> программ</a:t>
                      </a:r>
                      <a:endParaRPr lang="ru-RU" sz="9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dirty="0" smtClean="0">
                          <a:latin typeface="Times New Roman"/>
                        </a:rPr>
                        <a:t>Утверждено на 2017 год</a:t>
                      </a:r>
                      <a:endParaRPr lang="ru-RU" sz="9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baseline="0" dirty="0" smtClean="0">
                          <a:latin typeface="Times New Roman"/>
                        </a:rPr>
                        <a:t>Утверждено на 2018 год </a:t>
                      </a:r>
                      <a:endParaRPr lang="ru-RU" sz="9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t"/>
                      <a:r>
                        <a:rPr lang="ru-RU" sz="900" b="1" i="0" u="none" strike="noStrike" dirty="0" smtClean="0">
                          <a:latin typeface="Times New Roman"/>
                        </a:rPr>
                        <a:t>Утверждено на 2019 год</a:t>
                      </a:r>
                      <a:endParaRPr lang="ru-RU" sz="9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t"/>
                      <a:r>
                        <a:rPr lang="ru-RU" sz="900" b="1" i="0" u="none" strike="noStrike" dirty="0" smtClean="0">
                          <a:latin typeface="Times New Roman"/>
                        </a:rPr>
                        <a:t>Темп</a:t>
                      </a:r>
                      <a:r>
                        <a:rPr lang="ru-RU" sz="900" b="1" i="0" u="none" strike="noStrike" baseline="0" dirty="0" smtClean="0">
                          <a:latin typeface="Times New Roman"/>
                        </a:rPr>
                        <a:t> роста, %</a:t>
                      </a:r>
                      <a:endParaRPr lang="ru-RU" sz="9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fontAlgn="t"/>
                      <a:endParaRPr lang="ru-RU" sz="1000" b="1" i="0" u="none" strike="noStrike" dirty="0">
                        <a:latin typeface="Times New Roman"/>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48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r>
                        <a:rPr lang="ru-RU" sz="850" b="1" dirty="0" smtClean="0">
                          <a:latin typeface="Times New Roman" pitchFamily="18" charset="0"/>
                          <a:cs typeface="Times New Roman" pitchFamily="18" charset="0"/>
                        </a:rPr>
                        <a:t>2017/2016 гг.</a:t>
                      </a:r>
                      <a:endParaRPr lang="ru-RU" sz="850" b="1" dirty="0">
                        <a:latin typeface="Times New Roman" pitchFamily="18" charset="0"/>
                        <a:cs typeface="Times New Roman" pitchFamily="18" charset="0"/>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850" b="1" dirty="0" smtClean="0">
                          <a:latin typeface="Times New Roman" pitchFamily="18" charset="0"/>
                          <a:cs typeface="Times New Roman" pitchFamily="18" charset="0"/>
                        </a:rPr>
                        <a:t>2018/2017</a:t>
                      </a:r>
                      <a:r>
                        <a:rPr lang="ru-RU" sz="850" b="1" baseline="0" dirty="0" smtClean="0">
                          <a:latin typeface="Times New Roman" pitchFamily="18" charset="0"/>
                          <a:cs typeface="Times New Roman" pitchFamily="18" charset="0"/>
                        </a:rPr>
                        <a:t> гг.</a:t>
                      </a:r>
                      <a:endParaRPr lang="ru-RU" sz="850" b="1" dirty="0">
                        <a:latin typeface="Times New Roman" pitchFamily="18" charset="0"/>
                        <a:cs typeface="Times New Roman" pitchFamily="18" charset="0"/>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850" b="1" dirty="0" smtClean="0">
                          <a:latin typeface="Times New Roman" pitchFamily="18" charset="0"/>
                          <a:cs typeface="Times New Roman" pitchFamily="18" charset="0"/>
                        </a:rPr>
                        <a:t>2019/2018 гг.</a:t>
                      </a:r>
                      <a:endParaRPr lang="ru-RU" sz="850" b="1" dirty="0">
                        <a:latin typeface="Times New Roman" pitchFamily="18" charset="0"/>
                        <a:cs typeface="Times New Roman" pitchFamily="18" charset="0"/>
                      </a:endParaRPr>
                    </a:p>
                  </a:txBody>
                  <a:tcPr marL="3990" marR="3990" marT="39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706">
                <a:tc>
                  <a:txBody>
                    <a:bodyPr/>
                    <a:lstStyle/>
                    <a:p>
                      <a:pPr algn="ctr" fontAlgn="ctr"/>
                      <a:endParaRPr lang="ru-RU" sz="850" b="1" i="0" u="none" strike="noStrike">
                        <a:latin typeface="Times New Roman"/>
                      </a:endParaRPr>
                    </a:p>
                  </a:txBody>
                  <a:tcPr marL="3990" marR="3990" marT="39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50" b="1" i="0" u="none" strike="noStrike">
                          <a:latin typeface="Times New Roman"/>
                        </a:rPr>
                        <a:t>1</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2</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3</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4</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5</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6</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ru-RU" sz="800" b="1" i="0" u="none" strike="noStrike" dirty="0" smtClean="0">
                          <a:latin typeface="Times New Roman"/>
                        </a:rPr>
                        <a:t>7</a:t>
                      </a:r>
                      <a:endParaRPr lang="ru-RU" sz="80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83174">
                <a:tc>
                  <a:txBody>
                    <a:bodyPr/>
                    <a:lstStyle/>
                    <a:p>
                      <a:pPr algn="l" fontAlgn="ctr"/>
                      <a:r>
                        <a:rPr lang="ru-RU" sz="850" b="1" i="0" u="none" strike="noStrike" dirty="0" smtClean="0">
                          <a:latin typeface="Times New Roman"/>
                        </a:rPr>
                        <a:t>1</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ru-RU" sz="850" b="1" i="0" u="none" strike="noStrike" dirty="0" smtClean="0">
                          <a:latin typeface="Times New Roman"/>
                        </a:rPr>
                        <a:t>«</a:t>
                      </a:r>
                      <a:r>
                        <a:rPr lang="ru-RU" sz="850" b="1" i="0" u="none" strike="noStrike" dirty="0">
                          <a:latin typeface="Times New Roman"/>
                        </a:rPr>
                        <a:t>Обеспечение безопасности жизнедеятельности населения и территорий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ru-RU" sz="1000" b="0" i="0" u="none" strike="noStrike" dirty="0">
                          <a:solidFill>
                            <a:srgbClr val="000000"/>
                          </a:solidFill>
                          <a:latin typeface="Times New Roman" pitchFamily="18" charset="0"/>
                          <a:cs typeface="Times New Roman" pitchFamily="18" charset="0"/>
                        </a:rPr>
                        <a:t>588 464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543 465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551 673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92,35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655">
                <a:tc>
                  <a:txBody>
                    <a:bodyPr/>
                    <a:lstStyle/>
                    <a:p>
                      <a:pPr algn="l" fontAlgn="ctr"/>
                      <a:r>
                        <a:rPr lang="ru-RU" sz="850" b="1" i="0" u="none" strike="noStrike" dirty="0" smtClean="0">
                          <a:latin typeface="Times New Roman"/>
                        </a:rPr>
                        <a:t>2</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«Развитие </a:t>
                      </a:r>
                      <a:r>
                        <a:rPr lang="ru-RU" sz="850" b="1" i="0" u="none" strike="noStrike" dirty="0">
                          <a:latin typeface="Times New Roman"/>
                        </a:rPr>
                        <a:t>образования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13 473 931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14 025 339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14 658 161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95,22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85">
                <a:tc>
                  <a:txBody>
                    <a:bodyPr/>
                    <a:lstStyle/>
                    <a:p>
                      <a:pPr algn="l" fontAlgn="ctr"/>
                      <a:r>
                        <a:rPr lang="ru-RU" sz="850" b="1" i="0" u="none" strike="noStrike" dirty="0" smtClean="0">
                          <a:solidFill>
                            <a:srgbClr val="000000"/>
                          </a:solidFill>
                          <a:latin typeface="Times New Roman"/>
                        </a:rPr>
                        <a:t>3</a:t>
                      </a:r>
                      <a:endParaRPr lang="ru-RU" sz="850" b="1" i="0" u="none" strike="noStrike" dirty="0">
                        <a:solidFill>
                          <a:srgbClr val="000000"/>
                        </a:solidFill>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solidFill>
                            <a:srgbClr val="000000"/>
                          </a:solidFill>
                          <a:latin typeface="Times New Roman"/>
                        </a:rPr>
                        <a:t>«</a:t>
                      </a:r>
                      <a:r>
                        <a:rPr lang="ru-RU" sz="850" b="1" i="0" u="none" strike="noStrike" dirty="0">
                          <a:solidFill>
                            <a:srgbClr val="000000"/>
                          </a:solidFill>
                          <a:latin typeface="Times New Roman"/>
                        </a:rPr>
                        <a:t>Развитие здравоохранения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10 243 928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10 520 407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10 994 624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97,85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85">
                <a:tc>
                  <a:txBody>
                    <a:bodyPr/>
                    <a:lstStyle/>
                    <a:p>
                      <a:pPr algn="l" fontAlgn="ctr"/>
                      <a:r>
                        <a:rPr lang="ru-RU" sz="850" b="1" i="0" u="none" strike="noStrike" dirty="0" smtClean="0">
                          <a:latin typeface="Times New Roman"/>
                        </a:rPr>
                        <a:t>4</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Социальная поддержка граждан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9 587 714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9 667 854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10 005 183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105,29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85">
                <a:tc>
                  <a:txBody>
                    <a:bodyPr/>
                    <a:lstStyle/>
                    <a:p>
                      <a:pPr algn="l" fontAlgn="ctr"/>
                      <a:r>
                        <a:rPr lang="ru-RU" sz="850" b="1" i="0" u="none" strike="noStrike" dirty="0" smtClean="0">
                          <a:latin typeface="Times New Roman"/>
                        </a:rPr>
                        <a:t>5</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 </a:t>
                      </a:r>
                      <a:r>
                        <a:rPr lang="ru-RU" sz="850" b="1" i="0" u="none" strike="noStrike" dirty="0">
                          <a:latin typeface="Times New Roman"/>
                        </a:rPr>
                        <a:t>«Развитие культуры и искусства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885 804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903 160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999 188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88,04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110,63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85">
                <a:tc>
                  <a:txBody>
                    <a:bodyPr/>
                    <a:lstStyle/>
                    <a:p>
                      <a:pPr algn="l" fontAlgn="ctr"/>
                      <a:r>
                        <a:rPr lang="ru-RU" sz="850" b="1" i="0" u="none" strike="noStrike" dirty="0" smtClean="0">
                          <a:latin typeface="Times New Roman"/>
                        </a:rPr>
                        <a:t>6</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Развитие физической культуры и спорта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285 227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242 232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244 942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74,42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84,93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2732">
                <a:tc>
                  <a:txBody>
                    <a:bodyPr/>
                    <a:lstStyle/>
                    <a:p>
                      <a:pPr algn="l" fontAlgn="ctr"/>
                      <a:r>
                        <a:rPr lang="ru-RU" sz="850" b="1" i="0" u="none" strike="noStrike" dirty="0" smtClean="0">
                          <a:latin typeface="Times New Roman"/>
                        </a:rPr>
                        <a:t>7</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Обеспечение населения Белгородской области информацией о деятельности органов государственной власти и приоритетах региональной политики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191 170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179 806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183 508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94,06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3">
                <a:tc>
                  <a:txBody>
                    <a:bodyPr/>
                    <a:lstStyle/>
                    <a:p>
                      <a:pPr algn="l" fontAlgn="ctr"/>
                      <a:r>
                        <a:rPr lang="ru-RU" sz="850" b="1" i="0" u="none" strike="noStrike" dirty="0" smtClean="0">
                          <a:latin typeface="Times New Roman"/>
                        </a:rPr>
                        <a:t>8</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Развитие экономического потенциала и формирование благоприятного предпринимательского климата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147 897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146 621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149 027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34,53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99,14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5861">
                <a:tc>
                  <a:txBody>
                    <a:bodyPr/>
                    <a:lstStyle/>
                    <a:p>
                      <a:pPr algn="l" fontAlgn="ctr"/>
                      <a:r>
                        <a:rPr lang="ru-RU" sz="850" b="1" i="0" u="none" strike="noStrike" dirty="0" smtClean="0">
                          <a:latin typeface="Times New Roman"/>
                        </a:rPr>
                        <a:t>9</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Обеспечение доступным  и комфортным жильем и коммунальными услугами жителей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1 930 334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844 118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860 837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139,73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43,73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174">
                <a:tc>
                  <a:txBody>
                    <a:bodyPr/>
                    <a:lstStyle/>
                    <a:p>
                      <a:pPr algn="l" fontAlgn="ctr"/>
                      <a:r>
                        <a:rPr lang="ru-RU" sz="850" b="1" i="0" u="none" strike="noStrike" dirty="0" smtClean="0">
                          <a:latin typeface="Times New Roman"/>
                        </a:rPr>
                        <a:t>10</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Совершенствование  и развитие транспортной системы  и дорожной сети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6 636 910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5 127 979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5 315 567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73,41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77,26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9946">
                <a:tc>
                  <a:txBody>
                    <a:bodyPr/>
                    <a:lstStyle/>
                    <a:p>
                      <a:pPr algn="l" fontAlgn="ctr"/>
                      <a:r>
                        <a:rPr lang="ru-RU" sz="850" b="1" i="0" u="none" strike="noStrike" dirty="0" smtClean="0">
                          <a:latin typeface="Times New Roman"/>
                        </a:rPr>
                        <a:t>11</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 </a:t>
                      </a:r>
                      <a:r>
                        <a:rPr lang="ru-RU" sz="850" b="1" i="0" u="none" strike="noStrike" dirty="0">
                          <a:latin typeface="Times New Roman"/>
                        </a:rPr>
                        <a:t>«Развитие сельского хозяйства и рыбоводства в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3 674 183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3 316 571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3 280 813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31,96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90,27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98,92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174">
                <a:tc>
                  <a:txBody>
                    <a:bodyPr/>
                    <a:lstStyle/>
                    <a:p>
                      <a:pPr algn="l" fontAlgn="ctr"/>
                      <a:r>
                        <a:rPr lang="ru-RU" sz="850" b="1" i="0" u="none" strike="noStrike" dirty="0" smtClean="0">
                          <a:latin typeface="Times New Roman"/>
                        </a:rPr>
                        <a:t>12</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Развитие водного и лесного хозяйства Белгородской области, охрана окружающей среды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321 482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336 328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327 519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97,38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108">
                <a:tc>
                  <a:txBody>
                    <a:bodyPr/>
                    <a:lstStyle/>
                    <a:p>
                      <a:pPr algn="l" fontAlgn="ctr"/>
                      <a:r>
                        <a:rPr lang="ru-RU" sz="850" b="1" i="0" u="none" strike="noStrike" dirty="0" smtClean="0">
                          <a:latin typeface="Times New Roman"/>
                        </a:rPr>
                        <a:t>13</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a:t>
                      </a:r>
                      <a:r>
                        <a:rPr lang="ru-RU" sz="850" b="1" i="0" u="none" strike="noStrike" dirty="0">
                          <a:latin typeface="Times New Roman"/>
                        </a:rPr>
                        <a:t>Содействие занятости  населения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607 950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609 046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615 860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111,03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035">
                <a:tc>
                  <a:txBody>
                    <a:bodyPr/>
                    <a:lstStyle/>
                    <a:p>
                      <a:pPr algn="l" fontAlgn="ctr"/>
                      <a:r>
                        <a:rPr lang="ru-RU" sz="850" b="1" i="0" u="none" strike="noStrike" dirty="0" smtClean="0">
                          <a:solidFill>
                            <a:srgbClr val="000000"/>
                          </a:solidFill>
                          <a:latin typeface="Times New Roman"/>
                        </a:rPr>
                        <a:t>14</a:t>
                      </a:r>
                      <a:endParaRPr lang="ru-RU" sz="850" b="1" i="0" u="none" strike="noStrike" dirty="0">
                        <a:solidFill>
                          <a:srgbClr val="000000"/>
                        </a:solidFill>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solidFill>
                            <a:srgbClr val="000000"/>
                          </a:solidFill>
                          <a:latin typeface="Times New Roman"/>
                        </a:rPr>
                        <a:t>«</a:t>
                      </a:r>
                      <a:r>
                        <a:rPr lang="ru-RU" sz="850" b="1" i="0" u="none" strike="noStrike" dirty="0">
                          <a:solidFill>
                            <a:srgbClr val="000000"/>
                          </a:solidFill>
                          <a:latin typeface="Times New Roman"/>
                        </a:rPr>
                        <a:t>Развитие информационного общества в Белгородской области на 2014-2020 годы»</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450 218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403 785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404 081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89,69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268">
                <a:tc>
                  <a:txBody>
                    <a:bodyPr/>
                    <a:lstStyle/>
                    <a:p>
                      <a:pPr algn="l" fontAlgn="ctr"/>
                      <a:r>
                        <a:rPr lang="ru-RU" sz="850" b="1" i="0" u="none" strike="noStrike" dirty="0" smtClean="0">
                          <a:latin typeface="Times New Roman"/>
                        </a:rPr>
                        <a:t>15</a:t>
                      </a: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850" b="1" i="0" u="none" strike="noStrike" dirty="0" smtClean="0">
                          <a:latin typeface="Times New Roman"/>
                        </a:rPr>
                        <a:t> </a:t>
                      </a:r>
                      <a:r>
                        <a:rPr lang="ru-RU" sz="850" b="1" i="0" u="none" strike="noStrike" dirty="0">
                          <a:latin typeface="Times New Roman"/>
                        </a:rPr>
                        <a:t>«Развитие кадровой политики Белгородской области на 2014-2020 годы» </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2 218 613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2 269 270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2 361 660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99,27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Times New Roman" pitchFamily="18" charset="0"/>
                          <a:cs typeface="Times New Roman" pitchFamily="18" charset="0"/>
                        </a:rPr>
                        <a:t>102,28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Times New Roman" pitchFamily="18" charset="0"/>
                          <a:cs typeface="Times New Roman" pitchFamily="18" charset="0"/>
                        </a:rPr>
                        <a:t>104,07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268">
                <a:tc>
                  <a:txBody>
                    <a:bodyPr/>
                    <a:lstStyle/>
                    <a:p>
                      <a:pPr algn="l" fontAlgn="ct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900" b="1" i="0" u="none" strike="noStrike" dirty="0" err="1" smtClean="0">
                          <a:latin typeface="Times New Roman"/>
                        </a:rPr>
                        <a:t>Непрограммная</a:t>
                      </a:r>
                      <a:r>
                        <a:rPr lang="ru-RU" sz="900" b="1" i="0" u="none" strike="noStrike" dirty="0" smtClean="0">
                          <a:latin typeface="Times New Roman"/>
                        </a:rPr>
                        <a:t> часть</a:t>
                      </a:r>
                    </a:p>
                    <a:p>
                      <a:pPr algn="l" fontAlgn="ctr"/>
                      <a:endParaRPr lang="ru-RU" sz="850" b="1" i="0" u="none" strike="noStrike" dirty="0">
                        <a:latin typeface="Times New Roman"/>
                      </a:endParaRP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Times New Roman" pitchFamily="18" charset="0"/>
                          <a:cs typeface="Times New Roman" pitchFamily="18" charset="0"/>
                        </a:rPr>
                        <a:t>9 143 240</a:t>
                      </a:r>
                      <a:endParaRPr lang="ru-RU" sz="10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Times New Roman" pitchFamily="18" charset="0"/>
                          <a:cs typeface="Times New Roman" pitchFamily="18" charset="0"/>
                        </a:rPr>
                        <a:t>14 305 386</a:t>
                      </a:r>
                      <a:endParaRPr lang="ru-RU" sz="10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Times New Roman" pitchFamily="18" charset="0"/>
                          <a:cs typeface="Times New Roman" pitchFamily="18" charset="0"/>
                        </a:rPr>
                        <a:t>16 431 447</a:t>
                      </a:r>
                      <a:endParaRPr lang="ru-RU" sz="10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Times New Roman" pitchFamily="18" charset="0"/>
                          <a:cs typeface="Times New Roman" pitchFamily="18" charset="0"/>
                        </a:rPr>
                        <a:t>106,47</a:t>
                      </a:r>
                      <a:endParaRPr lang="ru-RU" sz="10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Times New Roman" pitchFamily="18" charset="0"/>
                          <a:cs typeface="Times New Roman" pitchFamily="18" charset="0"/>
                        </a:rPr>
                        <a:t>156,46</a:t>
                      </a:r>
                      <a:endParaRPr lang="ru-RU" sz="10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Times New Roman" pitchFamily="18" charset="0"/>
                          <a:cs typeface="Times New Roman" pitchFamily="18" charset="0"/>
                        </a:rPr>
                        <a:t>114,87</a:t>
                      </a:r>
                      <a:endParaRPr lang="ru-RU" sz="1000" b="0"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142">
                <a:tc>
                  <a:txBody>
                    <a:bodyPr/>
                    <a:lstStyle/>
                    <a:p>
                      <a:pPr algn="just" fontAlgn="ctr"/>
                      <a:endParaRPr lang="ru-RU" sz="800" b="1" i="0" u="none" strike="noStrike" dirty="0">
                        <a:latin typeface="Times New Roman"/>
                      </a:endParaRPr>
                    </a:p>
                  </a:txBody>
                  <a:tcPr marL="3990" marR="3990" marT="39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just" fontAlgn="ctr"/>
                      <a:r>
                        <a:rPr lang="ru-RU" sz="800" b="1" i="0" u="none" strike="noStrike" dirty="0">
                          <a:latin typeface="Times New Roman"/>
                        </a:rPr>
                        <a:t>ВСЕГО</a:t>
                      </a:r>
                    </a:p>
                  </a:txBody>
                  <a:tcPr marL="3990" marR="3990" marT="3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60 387 065</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63 441 367</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67 384 090</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85,83</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105,05</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ru-RU" sz="1000" b="1" i="0" u="none" strike="noStrike" dirty="0" smtClean="0">
                          <a:solidFill>
                            <a:srgbClr val="000000"/>
                          </a:solidFill>
                          <a:latin typeface="Times New Roman" pitchFamily="18" charset="0"/>
                          <a:cs typeface="Times New Roman" pitchFamily="18" charset="0"/>
                        </a:rPr>
                        <a:t>106,22</a:t>
                      </a:r>
                      <a:endParaRPr lang="ru-RU" sz="1000" b="1" i="0" u="none" strike="noStrike" dirty="0">
                        <a:solidFill>
                          <a:srgbClr val="000000"/>
                        </a:solidFill>
                        <a:latin typeface="Times New Roman" pitchFamily="18" charset="0"/>
                        <a:cs typeface="Times New Roman"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5" name="TextBox 4"/>
          <p:cNvSpPr txBox="1"/>
          <p:nvPr/>
        </p:nvSpPr>
        <p:spPr>
          <a:xfrm>
            <a:off x="8676456" y="6519446"/>
            <a:ext cx="467544"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71</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88641"/>
            <a:ext cx="7772400" cy="648071"/>
          </a:xfrm>
        </p:spPr>
        <p:txBody>
          <a:bodyPr/>
          <a:lstStyle/>
          <a:p>
            <a:pPr>
              <a:defRPr/>
            </a:pPr>
            <a:r>
              <a:rPr lang="ru-RU" sz="1600" b="1" dirty="0" smtClean="0">
                <a:solidFill>
                  <a:schemeClr val="accent5">
                    <a:lumMod val="50000"/>
                  </a:schemeClr>
                </a:solidFill>
                <a:latin typeface="Times New Roman" pitchFamily="18" charset="0"/>
                <a:cs typeface="Times New Roman" pitchFamily="18" charset="0"/>
              </a:rPr>
              <a:t>Государственная программа Белгородской области «Обеспечение безопасности жизнедеятельности населения и территорий Белгородской области»</a:t>
            </a:r>
            <a:endParaRPr lang="ru-RU" sz="1600" b="1" dirty="0">
              <a:solidFill>
                <a:schemeClr val="accent5">
                  <a:lumMod val="50000"/>
                </a:schemeClr>
              </a:solidFill>
              <a:latin typeface="Times New Roman" pitchFamily="18" charset="0"/>
              <a:cs typeface="Times New Roman" pitchFamily="18" charset="0"/>
            </a:endParaRPr>
          </a:p>
        </p:txBody>
      </p:sp>
      <p:sp>
        <p:nvSpPr>
          <p:cNvPr id="4" name="Скругленный прямоугольник 3"/>
          <p:cNvSpPr/>
          <p:nvPr/>
        </p:nvSpPr>
        <p:spPr>
          <a:xfrm>
            <a:off x="683568" y="908720"/>
            <a:ext cx="7992888" cy="732656"/>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Администрация Губернатора области (управление по взаимодействию с правоохранительными, судебными и контрольно-надзорными органами)</a:t>
            </a:r>
          </a:p>
        </p:txBody>
      </p:sp>
      <p:sp>
        <p:nvSpPr>
          <p:cNvPr id="5" name="Скругленный прямоугольник 4"/>
          <p:cNvSpPr/>
          <p:nvPr/>
        </p:nvSpPr>
        <p:spPr>
          <a:xfrm>
            <a:off x="467544" y="1772816"/>
            <a:ext cx="8424936" cy="457200"/>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6" name="Прямоугольник 5"/>
          <p:cNvSpPr/>
          <p:nvPr/>
        </p:nvSpPr>
        <p:spPr>
          <a:xfrm>
            <a:off x="899592" y="2230016"/>
            <a:ext cx="7704856" cy="622920"/>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dirty="0">
                <a:solidFill>
                  <a:srgbClr val="4BACC6">
                    <a:lumMod val="50000"/>
                  </a:srgbClr>
                </a:solidFill>
                <a:latin typeface="Times New Roman" pitchFamily="18" charset="0"/>
                <a:cs typeface="Times New Roman" pitchFamily="18" charset="0"/>
              </a:rPr>
              <a:t>Повышение уровня безопасности жизнедеятельности населения и территорий Белгородской области</a:t>
            </a:r>
          </a:p>
        </p:txBody>
      </p:sp>
      <p:sp>
        <p:nvSpPr>
          <p:cNvPr id="7" name="Скругленный прямоугольник 6"/>
          <p:cNvSpPr/>
          <p:nvPr/>
        </p:nvSpPr>
        <p:spPr>
          <a:xfrm>
            <a:off x="657073" y="3208857"/>
            <a:ext cx="3168352"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8" name="Скругленный прямоугольник 7"/>
          <p:cNvSpPr/>
          <p:nvPr/>
        </p:nvSpPr>
        <p:spPr>
          <a:xfrm>
            <a:off x="5796136" y="3208857"/>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cxnSp>
        <p:nvCxnSpPr>
          <p:cNvPr id="10" name="Прямая соединительная линия 9"/>
          <p:cNvCxnSpPr/>
          <p:nvPr/>
        </p:nvCxnSpPr>
        <p:spPr>
          <a:xfrm>
            <a:off x="2124075" y="3019425"/>
            <a:ext cx="50403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500563" y="2852738"/>
            <a:ext cx="0" cy="166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2124075" y="3006725"/>
            <a:ext cx="0" cy="201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7164388" y="3006725"/>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00563" y="1641475"/>
            <a:ext cx="0" cy="131763"/>
          </a:xfrm>
          <a:prstGeom prst="line">
            <a:avLst/>
          </a:prstGeom>
        </p:spPr>
        <p:style>
          <a:lnRef idx="1">
            <a:schemeClr val="accent1"/>
          </a:lnRef>
          <a:fillRef idx="0">
            <a:schemeClr val="accent1"/>
          </a:fillRef>
          <a:effectRef idx="0">
            <a:schemeClr val="accent1"/>
          </a:effectRef>
          <a:fontRef idx="minor">
            <a:schemeClr val="tx1"/>
          </a:fontRef>
        </p:style>
      </p:cxnSp>
      <p:sp>
        <p:nvSpPr>
          <p:cNvPr id="30" name="Скругленный прямоугольник 29"/>
          <p:cNvSpPr/>
          <p:nvPr/>
        </p:nvSpPr>
        <p:spPr>
          <a:xfrm>
            <a:off x="5004048" y="3666057"/>
            <a:ext cx="4032448" cy="62703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подростков и молодежи в возрасте от 14 до 30 лет, вовлеченных в профилактические мероприятия, по отношению к общему числу молодежи, процент</a:t>
            </a:r>
          </a:p>
        </p:txBody>
      </p:sp>
      <p:sp>
        <p:nvSpPr>
          <p:cNvPr id="32" name="Скругленный прямоугольник 31"/>
          <p:cNvSpPr/>
          <p:nvPr/>
        </p:nvSpPr>
        <p:spPr>
          <a:xfrm>
            <a:off x="5004048" y="4304506"/>
            <a:ext cx="4032448" cy="52314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Количество несовершеннолетних, совершивших преступления повторно (человек) </a:t>
            </a:r>
          </a:p>
        </p:txBody>
      </p:sp>
      <p:sp>
        <p:nvSpPr>
          <p:cNvPr id="33" name="Скругленный прямоугольник 32"/>
          <p:cNvSpPr/>
          <p:nvPr/>
        </p:nvSpPr>
        <p:spPr>
          <a:xfrm>
            <a:off x="5004048" y="4842230"/>
            <a:ext cx="4032448" cy="47678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Количество пожаров, единиц</a:t>
            </a:r>
          </a:p>
        </p:txBody>
      </p:sp>
      <p:sp>
        <p:nvSpPr>
          <p:cNvPr id="34" name="Скругленный прямоугольник 33"/>
          <p:cNvSpPr/>
          <p:nvPr/>
        </p:nvSpPr>
        <p:spPr>
          <a:xfrm>
            <a:off x="5004048" y="5331202"/>
            <a:ext cx="4032448" cy="628986"/>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Социальный риск (число погибших в ДТП на 100 тыс. населения) / снижение в процентах по отношению к 2012 году</a:t>
            </a:r>
          </a:p>
        </p:txBody>
      </p:sp>
      <p:sp>
        <p:nvSpPr>
          <p:cNvPr id="35" name="Скругленный прямоугольник 34"/>
          <p:cNvSpPr/>
          <p:nvPr/>
        </p:nvSpPr>
        <p:spPr>
          <a:xfrm>
            <a:off x="107504" y="3768561"/>
            <a:ext cx="4392488" cy="740559"/>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подростков и молодежи в возрасте от 14 до 30 лет, вовлеченных в мероприятия по профилактике наркомании, о отношению к общей численности молодежи до 79,5 процента.</a:t>
            </a:r>
          </a:p>
        </p:txBody>
      </p:sp>
      <p:sp>
        <p:nvSpPr>
          <p:cNvPr id="36" name="Скругленный прямоугольник 35"/>
          <p:cNvSpPr/>
          <p:nvPr/>
        </p:nvSpPr>
        <p:spPr>
          <a:xfrm>
            <a:off x="104718" y="4522921"/>
            <a:ext cx="4392488" cy="49025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Сокращение количества несовершеннолетних, совершивших преступления повторно, до 40 человек.</a:t>
            </a:r>
          </a:p>
        </p:txBody>
      </p:sp>
      <p:sp>
        <p:nvSpPr>
          <p:cNvPr id="37" name="Скругленный прямоугольник 36"/>
          <p:cNvSpPr/>
          <p:nvPr/>
        </p:nvSpPr>
        <p:spPr>
          <a:xfrm>
            <a:off x="112286" y="5013176"/>
            <a:ext cx="4392488" cy="47022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Снижение количества пожаров до 961 единицы.</a:t>
            </a:r>
          </a:p>
        </p:txBody>
      </p:sp>
      <p:sp>
        <p:nvSpPr>
          <p:cNvPr id="40" name="Скругленный прямоугольник 39"/>
          <p:cNvSpPr/>
          <p:nvPr/>
        </p:nvSpPr>
        <p:spPr>
          <a:xfrm>
            <a:off x="117730" y="5483398"/>
            <a:ext cx="4392488" cy="47679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Сокращение социального риска (число погибших в ДТП) до 12,9 на 100 тыс. населения.</a:t>
            </a:r>
          </a:p>
        </p:txBody>
      </p:sp>
      <p:sp>
        <p:nvSpPr>
          <p:cNvPr id="41" name="Скругленный прямоугольник 40"/>
          <p:cNvSpPr/>
          <p:nvPr/>
        </p:nvSpPr>
        <p:spPr>
          <a:xfrm>
            <a:off x="117730" y="5960188"/>
            <a:ext cx="4392488" cy="70917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судебных участков, оснащенных материально-технической базой, соответствующей нормативно-правовыми требованиями, до 100 процентов</a:t>
            </a:r>
          </a:p>
        </p:txBody>
      </p:sp>
      <p:sp>
        <p:nvSpPr>
          <p:cNvPr id="42" name="Скругленный прямоугольник 41"/>
          <p:cNvSpPr/>
          <p:nvPr/>
        </p:nvSpPr>
        <p:spPr>
          <a:xfrm>
            <a:off x="4993368" y="5952956"/>
            <a:ext cx="4032448" cy="71640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судебных участков, оснащенных материально-технической базой, соответствующей нормативно-правовыми требованиями – 95 процентов</a:t>
            </a:r>
          </a:p>
        </p:txBody>
      </p:sp>
      <p:sp>
        <p:nvSpPr>
          <p:cNvPr id="23" name="TextBox 22"/>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72</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88641"/>
            <a:ext cx="7772400" cy="648071"/>
          </a:xfrm>
        </p:spPr>
        <p:txBody>
          <a:bodyPr/>
          <a:lstStyle/>
          <a:p>
            <a:pPr algn="ctr">
              <a:defRPr/>
            </a:pPr>
            <a:r>
              <a:rPr lang="ru-RU" sz="1600" b="1" dirty="0" smtClean="0">
                <a:solidFill>
                  <a:srgbClr val="215968"/>
                </a:solidFill>
                <a:effectLst/>
                <a:latin typeface="Times New Roman" pitchFamily="18" charset="0"/>
                <a:cs typeface="Times New Roman" pitchFamily="18" charset="0"/>
              </a:rPr>
              <a:t>Государственная программа Белгородской области «Развитие образования Белгородской области»</a:t>
            </a:r>
            <a:endParaRPr lang="ru-RU" sz="1600" b="1" dirty="0">
              <a:solidFill>
                <a:srgbClr val="215968"/>
              </a:solidFill>
              <a:effectLst/>
              <a:latin typeface="Times New Roman" pitchFamily="18" charset="0"/>
              <a:cs typeface="Times New Roman" pitchFamily="18" charset="0"/>
            </a:endParaRPr>
          </a:p>
        </p:txBody>
      </p:sp>
      <p:sp>
        <p:nvSpPr>
          <p:cNvPr id="4" name="Скругленный прямоугольник 3"/>
          <p:cNvSpPr/>
          <p:nvPr/>
        </p:nvSpPr>
        <p:spPr>
          <a:xfrm>
            <a:off x="683568" y="908720"/>
            <a:ext cx="7992888" cy="576064"/>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Департамент образования Белгородской области</a:t>
            </a:r>
          </a:p>
        </p:txBody>
      </p:sp>
      <p:sp>
        <p:nvSpPr>
          <p:cNvPr id="5" name="Скругленный прямоугольник 4"/>
          <p:cNvSpPr/>
          <p:nvPr/>
        </p:nvSpPr>
        <p:spPr>
          <a:xfrm>
            <a:off x="472997" y="1616225"/>
            <a:ext cx="8424936" cy="457200"/>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6" name="Прямоугольник 5"/>
          <p:cNvSpPr/>
          <p:nvPr/>
        </p:nvSpPr>
        <p:spPr>
          <a:xfrm>
            <a:off x="899592" y="1989729"/>
            <a:ext cx="7704856" cy="862426"/>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dirty="0">
                <a:solidFill>
                  <a:srgbClr val="4BACC6">
                    <a:lumMod val="50000"/>
                  </a:srgbClr>
                </a:solidFill>
                <a:latin typeface="Times New Roman" pitchFamily="18" charset="0"/>
                <a:cs typeface="Times New Roman" pitchFamily="18" charset="0"/>
              </a:rPr>
              <a:t>Создание условий для комплексного развития системы образования в соответствии с меняющимися запросами  населения и перспективными задачами развития Белгородской области</a:t>
            </a:r>
          </a:p>
        </p:txBody>
      </p:sp>
      <p:sp>
        <p:nvSpPr>
          <p:cNvPr id="7" name="Скругленный прямоугольник 6"/>
          <p:cNvSpPr/>
          <p:nvPr/>
        </p:nvSpPr>
        <p:spPr>
          <a:xfrm>
            <a:off x="657073" y="3208857"/>
            <a:ext cx="3168352"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8" name="Скругленный прямоугольник 7"/>
          <p:cNvSpPr/>
          <p:nvPr/>
        </p:nvSpPr>
        <p:spPr>
          <a:xfrm>
            <a:off x="5796136" y="3208857"/>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cxnSp>
        <p:nvCxnSpPr>
          <p:cNvPr id="10" name="Прямая соединительная линия 9"/>
          <p:cNvCxnSpPr/>
          <p:nvPr/>
        </p:nvCxnSpPr>
        <p:spPr>
          <a:xfrm>
            <a:off x="2124075" y="3019425"/>
            <a:ext cx="50403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500563" y="2852738"/>
            <a:ext cx="0" cy="166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2124075" y="3006725"/>
            <a:ext cx="0" cy="201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7164388" y="3006725"/>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10088" y="1484313"/>
            <a:ext cx="0" cy="1317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Скругленный прямоугольник 29"/>
          <p:cNvSpPr/>
          <p:nvPr/>
        </p:nvSpPr>
        <p:spPr>
          <a:xfrm>
            <a:off x="4860032" y="3666057"/>
            <a:ext cx="4176464" cy="77105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детей, зарегистрированных на получение услуг дошкольного образования и не обеспеченных данными услугами, в общей численности детей дошкольного возраста, проценты</a:t>
            </a:r>
          </a:p>
        </p:txBody>
      </p:sp>
      <p:sp>
        <p:nvSpPr>
          <p:cNvPr id="32" name="Скругленный прямоугольник 31"/>
          <p:cNvSpPr/>
          <p:nvPr/>
        </p:nvSpPr>
        <p:spPr>
          <a:xfrm>
            <a:off x="4860032" y="4437112"/>
            <a:ext cx="4176464" cy="1046286"/>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150" dirty="0">
                <a:solidFill>
                  <a:prstClr val="black"/>
                </a:solidFill>
                <a:latin typeface="Times New Roman" pitchFamily="18" charset="0"/>
                <a:cs typeface="Times New Roman" pitchFamily="18" charset="0"/>
              </a:rPr>
              <a:t>Удельный вес воспитанников дошкольных образовательных организаций, обучающихся по программам, соответствующим федеральным государственным образовательным стандартам дошкольного образования, в общей численности, воспитанников, дошкольных образовательных организаций, проценты </a:t>
            </a:r>
          </a:p>
        </p:txBody>
      </p:sp>
      <p:sp>
        <p:nvSpPr>
          <p:cNvPr id="34" name="Скругленный прямоугольник 33"/>
          <p:cNvSpPr/>
          <p:nvPr/>
        </p:nvSpPr>
        <p:spPr>
          <a:xfrm>
            <a:off x="4860032" y="5483398"/>
            <a:ext cx="4176464" cy="628987"/>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детей, охваченных дополнительными образовательными программами, в общей численности детей и молодежи от 5 до 18 лет </a:t>
            </a:r>
          </a:p>
        </p:txBody>
      </p:sp>
      <p:sp>
        <p:nvSpPr>
          <p:cNvPr id="35" name="Скругленный прямоугольник 34"/>
          <p:cNvSpPr/>
          <p:nvPr/>
        </p:nvSpPr>
        <p:spPr>
          <a:xfrm>
            <a:off x="107504" y="3768561"/>
            <a:ext cx="4644516" cy="59654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Уменьшение доли детей, зарегистрированных на получение услуг дошкольного образования и не обеспеченных данными услугами, в общей численности детей дошкольного возраста – 0 % в 2020 году</a:t>
            </a:r>
          </a:p>
        </p:txBody>
      </p:sp>
      <p:sp>
        <p:nvSpPr>
          <p:cNvPr id="36" name="Скругленный прямоугольник 35"/>
          <p:cNvSpPr/>
          <p:nvPr/>
        </p:nvSpPr>
        <p:spPr>
          <a:xfrm>
            <a:off x="104718" y="4365104"/>
            <a:ext cx="4647302" cy="111829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удельного веса воспитанников дошкольных образовательных организаций, обучающихся по программам, соответствующим федеральным государственным образовательным стандартам дошкольного образования, в общей численности воспитанников, дошкольных образовательных организаций  до 100% в 2020 году</a:t>
            </a:r>
          </a:p>
        </p:txBody>
      </p:sp>
      <p:sp>
        <p:nvSpPr>
          <p:cNvPr id="40" name="Скругленный прямоугольник 39"/>
          <p:cNvSpPr/>
          <p:nvPr/>
        </p:nvSpPr>
        <p:spPr>
          <a:xfrm>
            <a:off x="117730" y="5483398"/>
            <a:ext cx="4634290" cy="60989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детей, охваченных дополнительными образовательными программами, в общей численности детей и молодежи от 5 до 18 лет до 80% в 2020 году</a:t>
            </a:r>
          </a:p>
        </p:txBody>
      </p:sp>
      <p:sp>
        <p:nvSpPr>
          <p:cNvPr id="41" name="Скругленный прямоугольник 40"/>
          <p:cNvSpPr/>
          <p:nvPr/>
        </p:nvSpPr>
        <p:spPr>
          <a:xfrm>
            <a:off x="117730" y="6093296"/>
            <a:ext cx="4634290" cy="64807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удельного веса обучающихся в современных условиях (создано от 80% до 100% современных условий) до 100% в 2020 году</a:t>
            </a:r>
          </a:p>
        </p:txBody>
      </p:sp>
      <p:sp>
        <p:nvSpPr>
          <p:cNvPr id="42" name="Скругленный прямоугольник 41"/>
          <p:cNvSpPr/>
          <p:nvPr/>
        </p:nvSpPr>
        <p:spPr>
          <a:xfrm>
            <a:off x="4860032" y="6112385"/>
            <a:ext cx="4176464" cy="62898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Удельный вес обучающихся в современных условиях (создано от 80% до 100% современных условий) </a:t>
            </a:r>
          </a:p>
        </p:txBody>
      </p:sp>
      <p:sp>
        <p:nvSpPr>
          <p:cNvPr id="1779759" name="Прямоугольник 20"/>
          <p:cNvSpPr>
            <a:spLocks noChangeArrowheads="1"/>
          </p:cNvSpPr>
          <p:nvPr/>
        </p:nvSpPr>
        <p:spPr bwMode="auto">
          <a:xfrm>
            <a:off x="8675688" y="6581775"/>
            <a:ext cx="184150" cy="274638"/>
          </a:xfrm>
          <a:prstGeom prst="rect">
            <a:avLst/>
          </a:prstGeom>
          <a:noFill/>
          <a:ln w="9525">
            <a:noFill/>
            <a:miter lim="800000"/>
            <a:headEnd/>
            <a:tailEnd/>
          </a:ln>
        </p:spPr>
        <p:txBody>
          <a:bodyPr wrap="none">
            <a:spAutoFit/>
          </a:bodyPr>
          <a:lstStyle/>
          <a:p>
            <a:endParaRPr lang="ru-RU" sz="1200">
              <a:latin typeface="Century Gothic" pitchFamily="34" charset="0"/>
            </a:endParaRPr>
          </a:p>
        </p:txBody>
      </p:sp>
      <p:sp>
        <p:nvSpPr>
          <p:cNvPr id="23" name="TextBox 22"/>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73</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1780738" name="Заголовок 1"/>
          <p:cNvSpPr txBox="1">
            <a:spLocks/>
          </p:cNvSpPr>
          <p:nvPr/>
        </p:nvSpPr>
        <p:spPr bwMode="auto">
          <a:xfrm>
            <a:off x="771525" y="115888"/>
            <a:ext cx="7772400" cy="649287"/>
          </a:xfrm>
          <a:prstGeom prst="rect">
            <a:avLst/>
          </a:prstGeom>
          <a:noFill/>
          <a:ln w="9525">
            <a:noFill/>
            <a:miter lim="800000"/>
            <a:headEnd/>
            <a:tailEnd/>
          </a:ln>
        </p:spPr>
        <p:txBody>
          <a:bodyPr anchor="ctr"/>
          <a:lstStyle/>
          <a:p>
            <a:pPr algn="ctr"/>
            <a:r>
              <a:rPr lang="ru-RU" sz="1600" b="1">
                <a:solidFill>
                  <a:srgbClr val="215968"/>
                </a:solidFill>
                <a:latin typeface="Times New Roman" pitchFamily="18" charset="0"/>
                <a:cs typeface="Times New Roman" pitchFamily="18" charset="0"/>
              </a:rPr>
              <a:t>Государственная программа Белгородской области «Социальная поддержка граждан в Белгородской области»</a:t>
            </a:r>
          </a:p>
        </p:txBody>
      </p:sp>
      <p:sp>
        <p:nvSpPr>
          <p:cNvPr id="5" name="Скругленный прямоугольник 4"/>
          <p:cNvSpPr/>
          <p:nvPr/>
        </p:nvSpPr>
        <p:spPr>
          <a:xfrm>
            <a:off x="683568" y="764703"/>
            <a:ext cx="7992888" cy="504056"/>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Управление социальной защиты населения Белгородской области</a:t>
            </a:r>
          </a:p>
        </p:txBody>
      </p:sp>
      <p:sp>
        <p:nvSpPr>
          <p:cNvPr id="6" name="Скругленный прямоугольник 5"/>
          <p:cNvSpPr/>
          <p:nvPr/>
        </p:nvSpPr>
        <p:spPr>
          <a:xfrm>
            <a:off x="467544" y="1408212"/>
            <a:ext cx="8424936" cy="457200"/>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7" name="Прямоугольник 6"/>
          <p:cNvSpPr/>
          <p:nvPr/>
        </p:nvSpPr>
        <p:spPr>
          <a:xfrm>
            <a:off x="683568" y="1870974"/>
            <a:ext cx="7992888" cy="549914"/>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600" dirty="0">
                <a:solidFill>
                  <a:srgbClr val="4BACC6">
                    <a:lumMod val="50000"/>
                  </a:srgbClr>
                </a:solidFill>
                <a:latin typeface="Times New Roman" pitchFamily="18" charset="0"/>
                <a:cs typeface="Times New Roman" pitchFamily="18" charset="0"/>
              </a:rPr>
              <a:t>Создание условий для роста благосостояния граждан – получателей мер социальной поддержки; повышение доступности и качества социального обслуживания населения</a:t>
            </a:r>
          </a:p>
        </p:txBody>
      </p:sp>
      <p:sp>
        <p:nvSpPr>
          <p:cNvPr id="8" name="Скругленный прямоугольник 7"/>
          <p:cNvSpPr/>
          <p:nvPr/>
        </p:nvSpPr>
        <p:spPr>
          <a:xfrm>
            <a:off x="637131" y="2812821"/>
            <a:ext cx="3440034"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9" name="Скругленный прямоугольник 8"/>
          <p:cNvSpPr/>
          <p:nvPr/>
        </p:nvSpPr>
        <p:spPr>
          <a:xfrm>
            <a:off x="5767074" y="2812821"/>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sp>
        <p:nvSpPr>
          <p:cNvPr id="10" name="Скругленный прямоугольник 9"/>
          <p:cNvSpPr/>
          <p:nvPr/>
        </p:nvSpPr>
        <p:spPr>
          <a:xfrm>
            <a:off x="157731" y="3388885"/>
            <a:ext cx="4342384" cy="96039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Обеспечение доли граждан, получающих меры социальной поддержки, от общей численности граждан, обратившихся за получением мер социальной поддержки в соответствии с нормативными правовыми актами Российской Федерации и Белгородской области, на уровне 100 процентов ежегодно. </a:t>
            </a:r>
          </a:p>
        </p:txBody>
      </p:sp>
      <p:sp>
        <p:nvSpPr>
          <p:cNvPr id="13" name="Скругленный прямоугольник 12"/>
          <p:cNvSpPr/>
          <p:nvPr/>
        </p:nvSpPr>
        <p:spPr>
          <a:xfrm>
            <a:off x="157731" y="4358290"/>
            <a:ext cx="4344943" cy="79890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переданных  на воспитание в семьи детей-сирот, детей, оставшихся без попечения родителей, в общей численности детей-сирот, детей, оставшихся без попечения родителей, в 2020 году до 83 процентов</a:t>
            </a:r>
          </a:p>
        </p:txBody>
      </p:sp>
      <p:cxnSp>
        <p:nvCxnSpPr>
          <p:cNvPr id="14" name="Прямая соединительная линия 13"/>
          <p:cNvCxnSpPr/>
          <p:nvPr/>
        </p:nvCxnSpPr>
        <p:spPr>
          <a:xfrm>
            <a:off x="2093913" y="2614613"/>
            <a:ext cx="4984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600575" y="2449513"/>
            <a:ext cx="0" cy="165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94225" y="1268413"/>
            <a:ext cx="0" cy="12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100263" y="2616200"/>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7078663" y="2616200"/>
            <a:ext cx="0" cy="1651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p:cNvSpPr/>
          <p:nvPr/>
        </p:nvSpPr>
        <p:spPr>
          <a:xfrm>
            <a:off x="4860032" y="3270022"/>
            <a:ext cx="4177589" cy="107925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граждан, получающих меры социальной поддержки, от общей численности граждан, обратившихся за получением мер социальной поддержки в соответствии с нормативными правовыми актами Российской Федерации и Белгородской области, процентов</a:t>
            </a:r>
          </a:p>
        </p:txBody>
      </p:sp>
      <p:sp>
        <p:nvSpPr>
          <p:cNvPr id="30" name="Скругленный прямоугольник 29"/>
          <p:cNvSpPr/>
          <p:nvPr/>
        </p:nvSpPr>
        <p:spPr>
          <a:xfrm>
            <a:off x="4860032" y="4358290"/>
            <a:ext cx="4162672" cy="798901"/>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детей-сирот, детей, оставшихся без попечения родителей, переданных на воспитание в семьи, в общей численности детей-сирот, детей, оставшихся без попечения родителей, процентов</a:t>
            </a:r>
          </a:p>
        </p:txBody>
      </p:sp>
      <p:sp>
        <p:nvSpPr>
          <p:cNvPr id="31" name="Скругленный прямоугольник 30"/>
          <p:cNvSpPr/>
          <p:nvPr/>
        </p:nvSpPr>
        <p:spPr>
          <a:xfrm>
            <a:off x="4860032" y="5157191"/>
            <a:ext cx="4162672" cy="59451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Количество социально ориентированных некоммерческих организаций, оказывающих социальные услуги, единиц</a:t>
            </a:r>
          </a:p>
        </p:txBody>
      </p:sp>
      <p:sp>
        <p:nvSpPr>
          <p:cNvPr id="32" name="Скругленный прямоугольник 31"/>
          <p:cNvSpPr/>
          <p:nvPr/>
        </p:nvSpPr>
        <p:spPr>
          <a:xfrm>
            <a:off x="148040" y="5840377"/>
            <a:ext cx="4352073" cy="79951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доступных для инвалидов и других маломобильных групп населения приоритетных  объектов социальной, транспортной, инженерной инфраструктуры в общем количестве приоритетных объектов</a:t>
            </a:r>
          </a:p>
        </p:txBody>
      </p:sp>
      <p:sp>
        <p:nvSpPr>
          <p:cNvPr id="34" name="Скругленный прямоугольник 33"/>
          <p:cNvSpPr/>
          <p:nvPr/>
        </p:nvSpPr>
        <p:spPr>
          <a:xfrm>
            <a:off x="157731" y="5157191"/>
            <a:ext cx="4352073" cy="68318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количества социально ориентированных некоммерческих организаций, оказывающих социальные услуги, до 15 организаций в 2020 году.</a:t>
            </a:r>
          </a:p>
        </p:txBody>
      </p:sp>
      <p:sp>
        <p:nvSpPr>
          <p:cNvPr id="35" name="Скругленный прямоугольник 34"/>
          <p:cNvSpPr/>
          <p:nvPr/>
        </p:nvSpPr>
        <p:spPr>
          <a:xfrm>
            <a:off x="4860032" y="5751704"/>
            <a:ext cx="4162672" cy="88818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доступных для инвалидов и других маломобильных групп населения приоритетных объектов социальной, транспортной, инженерной инфраструктуры в общем количестве приоритетных объектов, процентов</a:t>
            </a:r>
          </a:p>
        </p:txBody>
      </p:sp>
      <p:sp>
        <p:nvSpPr>
          <p:cNvPr id="21" name="TextBox 20"/>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74</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71525" y="115888"/>
            <a:ext cx="7772400" cy="649287"/>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1600" b="1" dirty="0" smtClean="0">
                <a:solidFill>
                  <a:srgbClr val="4BACC6">
                    <a:lumMod val="50000"/>
                  </a:srgbClr>
                </a:solidFill>
                <a:latin typeface="Times New Roman" pitchFamily="18" charset="0"/>
                <a:cs typeface="Times New Roman" pitchFamily="18" charset="0"/>
              </a:rPr>
              <a:t>Государственная программа Белгородской области «Обеспечение населения Белгородской области информацией о деятельности органов государственной власти и приоритетах региональной политики»</a:t>
            </a:r>
            <a:endParaRPr lang="ru-RU" sz="1600" b="1" dirty="0">
              <a:solidFill>
                <a:srgbClr val="4BACC6">
                  <a:lumMod val="50000"/>
                </a:srgbClr>
              </a:solidFill>
              <a:latin typeface="Times New Roman" pitchFamily="18" charset="0"/>
              <a:cs typeface="Times New Roman" pitchFamily="18" charset="0"/>
            </a:endParaRPr>
          </a:p>
        </p:txBody>
      </p:sp>
      <p:sp>
        <p:nvSpPr>
          <p:cNvPr id="5" name="Скругленный прямоугольник 4"/>
          <p:cNvSpPr/>
          <p:nvPr/>
        </p:nvSpPr>
        <p:spPr>
          <a:xfrm>
            <a:off x="683568" y="764703"/>
            <a:ext cx="7992888" cy="504056"/>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Управление печати и телерадиовещания Белгородской области</a:t>
            </a:r>
          </a:p>
        </p:txBody>
      </p:sp>
      <p:sp>
        <p:nvSpPr>
          <p:cNvPr id="6" name="Скругленный прямоугольник 5"/>
          <p:cNvSpPr/>
          <p:nvPr/>
        </p:nvSpPr>
        <p:spPr>
          <a:xfrm>
            <a:off x="323528" y="1408212"/>
            <a:ext cx="8568952" cy="364604"/>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7" name="Прямоугольник 6"/>
          <p:cNvSpPr/>
          <p:nvPr/>
        </p:nvSpPr>
        <p:spPr>
          <a:xfrm>
            <a:off x="395536" y="1772815"/>
            <a:ext cx="8352928" cy="676109"/>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500" dirty="0">
                <a:solidFill>
                  <a:srgbClr val="4BACC6">
                    <a:lumMod val="50000"/>
                  </a:srgbClr>
                </a:solidFill>
                <a:latin typeface="Times New Roman" pitchFamily="18" charset="0"/>
                <a:cs typeface="Times New Roman" pitchFamily="18" charset="0"/>
              </a:rPr>
              <a:t>Повышение уровня информированности населения о деятельности органов государственной власти области и реализации приоритетных направлений социально-экономического развития Белгородской области</a:t>
            </a:r>
          </a:p>
        </p:txBody>
      </p:sp>
      <p:sp>
        <p:nvSpPr>
          <p:cNvPr id="8" name="Скругленный прямоугольник 7"/>
          <p:cNvSpPr/>
          <p:nvPr/>
        </p:nvSpPr>
        <p:spPr>
          <a:xfrm>
            <a:off x="637131" y="2812821"/>
            <a:ext cx="3440034"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9" name="Скругленный прямоугольник 8"/>
          <p:cNvSpPr/>
          <p:nvPr/>
        </p:nvSpPr>
        <p:spPr>
          <a:xfrm>
            <a:off x="5767074" y="2812821"/>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sp>
        <p:nvSpPr>
          <p:cNvPr id="10" name="Скругленный прямоугольник 9"/>
          <p:cNvSpPr/>
          <p:nvPr/>
        </p:nvSpPr>
        <p:spPr>
          <a:xfrm>
            <a:off x="107503" y="3388886"/>
            <a:ext cx="4680519" cy="61617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газетных площадей с информацией о деятельности органов государственной власти к общему объему тиража до 25% в 2020 году</a:t>
            </a:r>
          </a:p>
        </p:txBody>
      </p:sp>
      <p:cxnSp>
        <p:nvCxnSpPr>
          <p:cNvPr id="14" name="Прямая соединительная линия 13"/>
          <p:cNvCxnSpPr/>
          <p:nvPr/>
        </p:nvCxnSpPr>
        <p:spPr>
          <a:xfrm>
            <a:off x="2093913" y="2614613"/>
            <a:ext cx="4984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600575" y="2449513"/>
            <a:ext cx="0" cy="165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94225" y="1268413"/>
            <a:ext cx="0" cy="12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100263" y="2616200"/>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7078663" y="2616200"/>
            <a:ext cx="0" cy="1651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p:cNvSpPr/>
          <p:nvPr/>
        </p:nvSpPr>
        <p:spPr>
          <a:xfrm>
            <a:off x="4932040" y="3270022"/>
            <a:ext cx="4090546" cy="66303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газетных площадей с информацией о деятельности органов государственной власти в общем объеме тиража, проценты</a:t>
            </a:r>
          </a:p>
        </p:txBody>
      </p:sp>
      <p:sp>
        <p:nvSpPr>
          <p:cNvPr id="31" name="Скругленный прямоугольник 30"/>
          <p:cNvSpPr/>
          <p:nvPr/>
        </p:nvSpPr>
        <p:spPr>
          <a:xfrm>
            <a:off x="4932040" y="3912913"/>
            <a:ext cx="4098122" cy="66821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телевизионного времени, отводимого для освещения деятельности органов государственной власти, в общем объеме  времени телевещания, проценты </a:t>
            </a:r>
          </a:p>
        </p:txBody>
      </p:sp>
      <p:sp>
        <p:nvSpPr>
          <p:cNvPr id="32" name="Скругленный прямоугольник 31"/>
          <p:cNvSpPr/>
          <p:nvPr/>
        </p:nvSpPr>
        <p:spPr>
          <a:xfrm>
            <a:off x="107505" y="4653136"/>
            <a:ext cx="4680519" cy="67078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радиовещательного времени, отводимого для освещения деятельности органов государственной власти, в общем объеме  времени радиовещания до 30% в 2020 году</a:t>
            </a:r>
          </a:p>
        </p:txBody>
      </p:sp>
      <p:sp>
        <p:nvSpPr>
          <p:cNvPr id="34" name="Скругленный прямоугольник 33"/>
          <p:cNvSpPr/>
          <p:nvPr/>
        </p:nvSpPr>
        <p:spPr>
          <a:xfrm>
            <a:off x="107505" y="4025120"/>
            <a:ext cx="4680519" cy="62801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телевизионного времени, отводимого для освещения деятельности органов государственной власти, в общем объеме  времени телевещания до 50% в 2020 году</a:t>
            </a:r>
          </a:p>
        </p:txBody>
      </p:sp>
      <p:sp>
        <p:nvSpPr>
          <p:cNvPr id="35" name="Скругленный прямоугольник 34"/>
          <p:cNvSpPr/>
          <p:nvPr/>
        </p:nvSpPr>
        <p:spPr>
          <a:xfrm>
            <a:off x="4932040" y="4586472"/>
            <a:ext cx="4098122" cy="64272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телевизионного времени, отводимого для освещения деятельности органов государственной власти, в общем объеме  времени телевещания, проценты </a:t>
            </a:r>
          </a:p>
        </p:txBody>
      </p:sp>
      <p:sp>
        <p:nvSpPr>
          <p:cNvPr id="21" name="Скругленный прямоугольник 20"/>
          <p:cNvSpPr/>
          <p:nvPr/>
        </p:nvSpPr>
        <p:spPr>
          <a:xfrm>
            <a:off x="107504" y="6021287"/>
            <a:ext cx="4680520" cy="71794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числа граждан, вовлеченных в деятельность некоммерческих общественных организаций патриотической и творческой направленности, до 21200 человек в 2020 году</a:t>
            </a:r>
          </a:p>
        </p:txBody>
      </p:sp>
      <p:sp>
        <p:nvSpPr>
          <p:cNvPr id="25" name="Скругленный прямоугольник 24"/>
          <p:cNvSpPr/>
          <p:nvPr/>
        </p:nvSpPr>
        <p:spPr>
          <a:xfrm>
            <a:off x="4939616" y="5226532"/>
            <a:ext cx="4090546" cy="72008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Уровень удовлетворенности  населения информационной открытостью органов государственной власти и органов местного самоуправления, проценты</a:t>
            </a:r>
          </a:p>
        </p:txBody>
      </p:sp>
      <p:sp>
        <p:nvSpPr>
          <p:cNvPr id="26" name="Скругленный прямоугольник 25"/>
          <p:cNvSpPr/>
          <p:nvPr/>
        </p:nvSpPr>
        <p:spPr>
          <a:xfrm>
            <a:off x="107502" y="5323920"/>
            <a:ext cx="4680520" cy="71794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Повышение уровня удовлетворенности  населения информационной открытостью органов государственной власти и органов местного самоуправления до 57 % в 2020 году</a:t>
            </a:r>
          </a:p>
        </p:txBody>
      </p:sp>
      <p:sp>
        <p:nvSpPr>
          <p:cNvPr id="28" name="Скругленный прямоугольник 27"/>
          <p:cNvSpPr/>
          <p:nvPr/>
        </p:nvSpPr>
        <p:spPr>
          <a:xfrm>
            <a:off x="4932040" y="5939364"/>
            <a:ext cx="4090546" cy="79986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Число граждан, вовлеченных в деятельность некоммерческих общественных организаций патриотической и творческой направленности, тыс. человек</a:t>
            </a:r>
          </a:p>
        </p:txBody>
      </p:sp>
      <p:sp>
        <p:nvSpPr>
          <p:cNvPr id="29" name="TextBox 28"/>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75</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14375" y="9525"/>
            <a:ext cx="7772400" cy="530225"/>
          </a:xfrm>
          <a:prstGeom prst="rect">
            <a:avLst/>
          </a:prstGeom>
        </p:spPr>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1600" b="1" dirty="0" smtClean="0">
                <a:solidFill>
                  <a:srgbClr val="4BACC6">
                    <a:lumMod val="50000"/>
                  </a:srgbClr>
                </a:solidFill>
                <a:latin typeface="Times New Roman" pitchFamily="18" charset="0"/>
                <a:cs typeface="Times New Roman" pitchFamily="18" charset="0"/>
              </a:rPr>
              <a:t>Государственная программа Белгородской области «Обеспечение доступным и комфортным жильем и коммунальными услугами жителей Белгородской области »</a:t>
            </a:r>
            <a:endParaRPr lang="ru-RU" sz="1600" b="1" dirty="0">
              <a:solidFill>
                <a:srgbClr val="4BACC6">
                  <a:lumMod val="50000"/>
                </a:srgbClr>
              </a:solidFill>
              <a:latin typeface="Times New Roman" pitchFamily="18" charset="0"/>
              <a:cs typeface="Times New Roman" pitchFamily="18" charset="0"/>
            </a:endParaRPr>
          </a:p>
        </p:txBody>
      </p:sp>
      <p:sp>
        <p:nvSpPr>
          <p:cNvPr id="5" name="Скругленный прямоугольник 4"/>
          <p:cNvSpPr/>
          <p:nvPr/>
        </p:nvSpPr>
        <p:spPr>
          <a:xfrm>
            <a:off x="387439" y="630148"/>
            <a:ext cx="8424936" cy="638611"/>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Департамент строительства, транспорта и жилищно-коммунального хозяйства Белгородской области</a:t>
            </a:r>
          </a:p>
        </p:txBody>
      </p:sp>
      <p:sp>
        <p:nvSpPr>
          <p:cNvPr id="6" name="Скругленный прямоугольник 5"/>
          <p:cNvSpPr/>
          <p:nvPr/>
        </p:nvSpPr>
        <p:spPr>
          <a:xfrm>
            <a:off x="323528" y="1408212"/>
            <a:ext cx="8568952" cy="364604"/>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7" name="Прямоугольник 6"/>
          <p:cNvSpPr/>
          <p:nvPr/>
        </p:nvSpPr>
        <p:spPr>
          <a:xfrm>
            <a:off x="395536" y="1772815"/>
            <a:ext cx="8424936" cy="676109"/>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600" dirty="0">
                <a:solidFill>
                  <a:srgbClr val="4BACC6">
                    <a:lumMod val="50000"/>
                  </a:srgbClr>
                </a:solidFill>
                <a:latin typeface="Times New Roman" pitchFamily="18" charset="0"/>
                <a:cs typeface="Times New Roman" pitchFamily="18" charset="0"/>
              </a:rPr>
              <a:t>Создание условий для комплексного развития жилищной сферы, повышения доступности жилья и обеспечения качественными жилищно-коммунальными услугами в области </a:t>
            </a:r>
          </a:p>
        </p:txBody>
      </p:sp>
      <p:sp>
        <p:nvSpPr>
          <p:cNvPr id="8" name="Скругленный прямоугольник 7"/>
          <p:cNvSpPr/>
          <p:nvPr/>
        </p:nvSpPr>
        <p:spPr>
          <a:xfrm>
            <a:off x="637131" y="2812821"/>
            <a:ext cx="3440034"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9" name="Скругленный прямоугольник 8"/>
          <p:cNvSpPr/>
          <p:nvPr/>
        </p:nvSpPr>
        <p:spPr>
          <a:xfrm>
            <a:off x="5767074" y="2812821"/>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sp>
        <p:nvSpPr>
          <p:cNvPr id="10" name="Скругленный прямоугольник 9"/>
          <p:cNvSpPr/>
          <p:nvPr/>
        </p:nvSpPr>
        <p:spPr>
          <a:xfrm>
            <a:off x="107503" y="3388886"/>
            <a:ext cx="4680519" cy="61617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объема ввода жилья  за 2014-2020 годы – 11 512 тыс. кв. метров общей площади</a:t>
            </a:r>
          </a:p>
        </p:txBody>
      </p:sp>
      <p:cxnSp>
        <p:nvCxnSpPr>
          <p:cNvPr id="14" name="Прямая соединительная линия 13"/>
          <p:cNvCxnSpPr/>
          <p:nvPr/>
        </p:nvCxnSpPr>
        <p:spPr>
          <a:xfrm>
            <a:off x="2093913" y="2614613"/>
            <a:ext cx="4984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600575" y="2449513"/>
            <a:ext cx="0" cy="165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94225" y="1268413"/>
            <a:ext cx="0" cy="12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100263" y="2616200"/>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7078663" y="2616200"/>
            <a:ext cx="0" cy="1651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p:cNvSpPr/>
          <p:nvPr/>
        </p:nvSpPr>
        <p:spPr>
          <a:xfrm>
            <a:off x="5076056" y="3270022"/>
            <a:ext cx="3816424" cy="51901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Общий объем ввода жилья, кв. метров</a:t>
            </a:r>
          </a:p>
        </p:txBody>
      </p:sp>
      <p:sp>
        <p:nvSpPr>
          <p:cNvPr id="31" name="Скругленный прямоугольник 30"/>
          <p:cNvSpPr/>
          <p:nvPr/>
        </p:nvSpPr>
        <p:spPr>
          <a:xfrm>
            <a:off x="5076056" y="3789040"/>
            <a:ext cx="3816424" cy="53836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Обеспеченность населения жильем, на одного жителя</a:t>
            </a:r>
          </a:p>
        </p:txBody>
      </p:sp>
      <p:sp>
        <p:nvSpPr>
          <p:cNvPr id="32" name="Скругленный прямоугольник 31"/>
          <p:cNvSpPr/>
          <p:nvPr/>
        </p:nvSpPr>
        <p:spPr>
          <a:xfrm>
            <a:off x="107502" y="4604229"/>
            <a:ext cx="4680519" cy="59599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семей, имеющих возможность приобрести жилье, соответствующее стандартам обеспечения жилыми помещениями, с помощью собственных и заемных средств, до 40%</a:t>
            </a:r>
          </a:p>
        </p:txBody>
      </p:sp>
      <p:sp>
        <p:nvSpPr>
          <p:cNvPr id="34" name="Скругленный прямоугольник 33"/>
          <p:cNvSpPr/>
          <p:nvPr/>
        </p:nvSpPr>
        <p:spPr>
          <a:xfrm>
            <a:off x="107505" y="4005064"/>
            <a:ext cx="4680519" cy="57606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обеспеченности населения жильем не менее 30,0 кв. метров на одного жителя</a:t>
            </a:r>
          </a:p>
        </p:txBody>
      </p:sp>
      <p:sp>
        <p:nvSpPr>
          <p:cNvPr id="35" name="Скругленный прямоугольник 34"/>
          <p:cNvSpPr/>
          <p:nvPr/>
        </p:nvSpPr>
        <p:spPr>
          <a:xfrm>
            <a:off x="5076056" y="4327408"/>
            <a:ext cx="3816424" cy="781736"/>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семей, имеющих возможность приобрести жилье, соответствующее стандартам обеспечения жилыми помещениями, с помощью собственных и заемных средств, проценты</a:t>
            </a:r>
          </a:p>
        </p:txBody>
      </p:sp>
      <p:sp>
        <p:nvSpPr>
          <p:cNvPr id="21" name="Скругленный прямоугольник 20"/>
          <p:cNvSpPr/>
          <p:nvPr/>
        </p:nvSpPr>
        <p:spPr>
          <a:xfrm>
            <a:off x="116847" y="5884621"/>
            <a:ext cx="4680520" cy="64807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Обеспечение уровня оснащенности населенных пунктов области системами централизованного водоснабжения и водоотведения, соответствующего СанПиН, - не менее 65 % ежегодно</a:t>
            </a:r>
          </a:p>
        </p:txBody>
      </p:sp>
      <p:sp>
        <p:nvSpPr>
          <p:cNvPr id="25" name="Скругленный прямоугольник 24"/>
          <p:cNvSpPr/>
          <p:nvPr/>
        </p:nvSpPr>
        <p:spPr>
          <a:xfrm>
            <a:off x="5076056" y="5109144"/>
            <a:ext cx="3816424" cy="770651"/>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Улучшение эстетического облика, внешнего благоустройства, озеленения и санитарного состояния населенных пунктов Белгородской области, ед.</a:t>
            </a:r>
          </a:p>
        </p:txBody>
      </p:sp>
      <p:sp>
        <p:nvSpPr>
          <p:cNvPr id="26" name="Скругленный прямоугольник 25"/>
          <p:cNvSpPr/>
          <p:nvPr/>
        </p:nvSpPr>
        <p:spPr>
          <a:xfrm>
            <a:off x="107502" y="5235625"/>
            <a:ext cx="4680520" cy="64164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Улучшение эстетического облика, внешнего благоустройства, озеленения и санитарного состояния не менее 10 населенных пунктов Белгородской области ежегодно</a:t>
            </a:r>
          </a:p>
        </p:txBody>
      </p:sp>
      <p:sp>
        <p:nvSpPr>
          <p:cNvPr id="28" name="Скругленный прямоугольник 27"/>
          <p:cNvSpPr/>
          <p:nvPr/>
        </p:nvSpPr>
        <p:spPr>
          <a:xfrm>
            <a:off x="5076056" y="5884620"/>
            <a:ext cx="3816424" cy="78473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Обеспечение уровня оснащенности населенных пунктов области системами централизованного водоснабжения и водоотведения, соответствующего СанПиН, проценты</a:t>
            </a:r>
          </a:p>
        </p:txBody>
      </p:sp>
      <p:sp>
        <p:nvSpPr>
          <p:cNvPr id="29" name="TextBox 28"/>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76</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14375" y="9525"/>
            <a:ext cx="7772400" cy="530225"/>
          </a:xfrm>
          <a:prstGeom prst="rect">
            <a:avLst/>
          </a:prstGeom>
        </p:spPr>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1600" b="1" dirty="0" smtClean="0">
                <a:solidFill>
                  <a:srgbClr val="4BACC6">
                    <a:lumMod val="50000"/>
                  </a:srgbClr>
                </a:solidFill>
                <a:latin typeface="Times New Roman" pitchFamily="18" charset="0"/>
                <a:cs typeface="Times New Roman" pitchFamily="18" charset="0"/>
              </a:rPr>
              <a:t>Государственная программа Белгородской области «Развитие сельского хозяйства и рыбоводства в Белгородской области »</a:t>
            </a:r>
            <a:endParaRPr lang="ru-RU" sz="1600" b="1" dirty="0">
              <a:solidFill>
                <a:srgbClr val="4BACC6">
                  <a:lumMod val="50000"/>
                </a:srgbClr>
              </a:solidFill>
              <a:latin typeface="Times New Roman" pitchFamily="18" charset="0"/>
              <a:cs typeface="Times New Roman" pitchFamily="18" charset="0"/>
            </a:endParaRPr>
          </a:p>
        </p:txBody>
      </p:sp>
      <p:sp>
        <p:nvSpPr>
          <p:cNvPr id="5" name="Скругленный прямоугольник 4"/>
          <p:cNvSpPr/>
          <p:nvPr/>
        </p:nvSpPr>
        <p:spPr>
          <a:xfrm>
            <a:off x="387439" y="630148"/>
            <a:ext cx="8424936" cy="638611"/>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Департамент агропромышленного комплекса Белгородской области</a:t>
            </a:r>
          </a:p>
        </p:txBody>
      </p:sp>
      <p:sp>
        <p:nvSpPr>
          <p:cNvPr id="6" name="Скругленный прямоугольник 5"/>
          <p:cNvSpPr/>
          <p:nvPr/>
        </p:nvSpPr>
        <p:spPr>
          <a:xfrm>
            <a:off x="323528" y="1408212"/>
            <a:ext cx="8568952" cy="364604"/>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7" name="Прямоугольник 6"/>
          <p:cNvSpPr/>
          <p:nvPr/>
        </p:nvSpPr>
        <p:spPr>
          <a:xfrm>
            <a:off x="395536" y="1772815"/>
            <a:ext cx="8424936" cy="676109"/>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600" dirty="0">
                <a:solidFill>
                  <a:srgbClr val="4BACC6">
                    <a:lumMod val="50000"/>
                  </a:srgbClr>
                </a:solidFill>
                <a:latin typeface="Times New Roman" pitchFamily="18" charset="0"/>
                <a:cs typeface="Times New Roman" pitchFamily="18" charset="0"/>
              </a:rPr>
              <a:t>Создание условий для устойчивого развития агропромышленного комплекса области и улучшение условий проживания граждан в сельской местности</a:t>
            </a:r>
          </a:p>
        </p:txBody>
      </p:sp>
      <p:sp>
        <p:nvSpPr>
          <p:cNvPr id="8" name="Скругленный прямоугольник 7"/>
          <p:cNvSpPr/>
          <p:nvPr/>
        </p:nvSpPr>
        <p:spPr>
          <a:xfrm>
            <a:off x="637131" y="2812821"/>
            <a:ext cx="3440034"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9" name="Скругленный прямоугольник 8"/>
          <p:cNvSpPr/>
          <p:nvPr/>
        </p:nvSpPr>
        <p:spPr>
          <a:xfrm>
            <a:off x="5767074" y="2812821"/>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sp>
        <p:nvSpPr>
          <p:cNvPr id="10" name="Скругленный прямоугольник 9"/>
          <p:cNvSpPr/>
          <p:nvPr/>
        </p:nvSpPr>
        <p:spPr>
          <a:xfrm>
            <a:off x="102602" y="3357921"/>
            <a:ext cx="4680519" cy="58786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производства продукции сельского хозяйства в хозяйствах всех категорий к 2020 году по отношению к 2013 году – на 10,7 процента</a:t>
            </a:r>
          </a:p>
        </p:txBody>
      </p:sp>
      <p:cxnSp>
        <p:nvCxnSpPr>
          <p:cNvPr id="14" name="Прямая соединительная линия 13"/>
          <p:cNvCxnSpPr/>
          <p:nvPr/>
        </p:nvCxnSpPr>
        <p:spPr>
          <a:xfrm>
            <a:off x="2093913" y="2614613"/>
            <a:ext cx="4984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600575" y="2449513"/>
            <a:ext cx="0" cy="165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94225" y="1268413"/>
            <a:ext cx="0" cy="12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100263" y="2616200"/>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7078663" y="2616200"/>
            <a:ext cx="0" cy="1651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p:cNvSpPr/>
          <p:nvPr/>
        </p:nvSpPr>
        <p:spPr>
          <a:xfrm>
            <a:off x="4932040" y="3270021"/>
            <a:ext cx="4032448" cy="67576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Индекс производства продукции сельского хозяйства в хозяйствах всех категорий (в сопоставимых ценах), в % к предыдущему году </a:t>
            </a:r>
          </a:p>
        </p:txBody>
      </p:sp>
      <p:sp>
        <p:nvSpPr>
          <p:cNvPr id="31" name="Скругленный прямоугольник 30"/>
          <p:cNvSpPr/>
          <p:nvPr/>
        </p:nvSpPr>
        <p:spPr>
          <a:xfrm>
            <a:off x="4932040" y="4546816"/>
            <a:ext cx="4032448" cy="46636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Индекс производства продукции  животноводства (в сопоставимых ценах), в % к предыдущему году </a:t>
            </a:r>
          </a:p>
        </p:txBody>
      </p:sp>
      <p:sp>
        <p:nvSpPr>
          <p:cNvPr id="32" name="Скругленный прямоугольник 31"/>
          <p:cNvSpPr/>
          <p:nvPr/>
        </p:nvSpPr>
        <p:spPr>
          <a:xfrm>
            <a:off x="107502" y="5013176"/>
            <a:ext cx="4680519" cy="59243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производства пищевых продуктов и напитков к 2020 году по отношению к 2013 году  - на 48 процентов</a:t>
            </a:r>
          </a:p>
        </p:txBody>
      </p:sp>
      <p:sp>
        <p:nvSpPr>
          <p:cNvPr id="34" name="Скругленный прямоугольник 33"/>
          <p:cNvSpPr/>
          <p:nvPr/>
        </p:nvSpPr>
        <p:spPr>
          <a:xfrm>
            <a:off x="102603" y="4509120"/>
            <a:ext cx="4680518" cy="50405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производства продукции животноводства к 2020 году по отношению к 2013 году – на 11,2 процента</a:t>
            </a:r>
          </a:p>
        </p:txBody>
      </p:sp>
      <p:sp>
        <p:nvSpPr>
          <p:cNvPr id="35" name="Скругленный прямоугольник 34"/>
          <p:cNvSpPr/>
          <p:nvPr/>
        </p:nvSpPr>
        <p:spPr>
          <a:xfrm>
            <a:off x="4922748" y="5005583"/>
            <a:ext cx="4041740" cy="600024"/>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Индекс производства  пищевых продуктов, включая напитки (в сопоставимых ценах), в % к предыдущему году </a:t>
            </a:r>
          </a:p>
        </p:txBody>
      </p:sp>
      <p:sp>
        <p:nvSpPr>
          <p:cNvPr id="21" name="Скругленный прямоугольник 20"/>
          <p:cNvSpPr/>
          <p:nvPr/>
        </p:nvSpPr>
        <p:spPr>
          <a:xfrm>
            <a:off x="116847" y="6165304"/>
            <a:ext cx="4666274" cy="53172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Повышение среднего уровня рентабельности сельскохозяйственных организаций не менее чем до 17 процентов 9с учетом субсидий)</a:t>
            </a:r>
          </a:p>
        </p:txBody>
      </p:sp>
      <p:sp>
        <p:nvSpPr>
          <p:cNvPr id="25" name="Скругленный прямоугольник 24"/>
          <p:cNvSpPr/>
          <p:nvPr/>
        </p:nvSpPr>
        <p:spPr>
          <a:xfrm>
            <a:off x="4932040" y="5605607"/>
            <a:ext cx="4032448" cy="63170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Индекс физического объема инвестиций в основной капитал сельского хозяйства, в % к предыдущему году </a:t>
            </a:r>
          </a:p>
        </p:txBody>
      </p:sp>
      <p:sp>
        <p:nvSpPr>
          <p:cNvPr id="26" name="Скругленный прямоугольник 25"/>
          <p:cNvSpPr/>
          <p:nvPr/>
        </p:nvSpPr>
        <p:spPr>
          <a:xfrm>
            <a:off x="116847" y="5602554"/>
            <a:ext cx="4666274" cy="55448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Обеспечение среднегодового темпа прироста объема инвестиций в основной капитал сельского хозяйства в размере 4,5 процента</a:t>
            </a:r>
          </a:p>
        </p:txBody>
      </p:sp>
      <p:sp>
        <p:nvSpPr>
          <p:cNvPr id="28" name="Скругленный прямоугольник 27"/>
          <p:cNvSpPr/>
          <p:nvPr/>
        </p:nvSpPr>
        <p:spPr>
          <a:xfrm>
            <a:off x="4939054" y="6237312"/>
            <a:ext cx="4025434" cy="51232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Рентабельность сельскохозяйственных организаций (с учетом  субсидий), проценты</a:t>
            </a:r>
          </a:p>
        </p:txBody>
      </p:sp>
      <p:sp>
        <p:nvSpPr>
          <p:cNvPr id="29" name="Скругленный прямоугольник 28"/>
          <p:cNvSpPr/>
          <p:nvPr/>
        </p:nvSpPr>
        <p:spPr>
          <a:xfrm>
            <a:off x="102601" y="3971567"/>
            <a:ext cx="4680519" cy="503126"/>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производства продукции растениеводства к 2020 году по отношению к 2013 году – на 9,7 процента</a:t>
            </a:r>
          </a:p>
        </p:txBody>
      </p:sp>
      <p:sp>
        <p:nvSpPr>
          <p:cNvPr id="30" name="Скругленный прямоугольник 29"/>
          <p:cNvSpPr/>
          <p:nvPr/>
        </p:nvSpPr>
        <p:spPr>
          <a:xfrm>
            <a:off x="4932040" y="3945785"/>
            <a:ext cx="4032448" cy="591027"/>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Индекс производства продукции растениеводства (в сопоставимых ценах), в % к предыдущему году </a:t>
            </a:r>
          </a:p>
        </p:txBody>
      </p:sp>
      <p:sp>
        <p:nvSpPr>
          <p:cNvPr id="1783867" name="Прямоугольник 35"/>
          <p:cNvSpPr>
            <a:spLocks noChangeArrowheads="1"/>
          </p:cNvSpPr>
          <p:nvPr/>
        </p:nvSpPr>
        <p:spPr bwMode="auto">
          <a:xfrm>
            <a:off x="8789988" y="6581775"/>
            <a:ext cx="184150" cy="274638"/>
          </a:xfrm>
          <a:prstGeom prst="rect">
            <a:avLst/>
          </a:prstGeom>
          <a:noFill/>
          <a:ln w="9525">
            <a:noFill/>
            <a:miter lim="800000"/>
            <a:headEnd/>
            <a:tailEnd/>
          </a:ln>
        </p:spPr>
        <p:txBody>
          <a:bodyPr wrap="none">
            <a:spAutoFit/>
          </a:bodyPr>
          <a:lstStyle/>
          <a:p>
            <a:endParaRPr lang="ru-RU" sz="1200">
              <a:latin typeface="Century Gothic" pitchFamily="34" charset="0"/>
            </a:endParaRPr>
          </a:p>
        </p:txBody>
      </p:sp>
      <p:sp>
        <p:nvSpPr>
          <p:cNvPr id="33" name="TextBox 32"/>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77</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14375" y="9525"/>
            <a:ext cx="7772400" cy="530225"/>
          </a:xfrm>
          <a:prstGeom prst="rect">
            <a:avLst/>
          </a:prstGeom>
        </p:spPr>
        <p:txBody>
          <a:bodyPr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1600" b="1" dirty="0" smtClean="0">
                <a:solidFill>
                  <a:srgbClr val="4BACC6">
                    <a:lumMod val="50000"/>
                  </a:srgbClr>
                </a:solidFill>
                <a:latin typeface="Times New Roman" pitchFamily="18" charset="0"/>
                <a:cs typeface="Times New Roman" pitchFamily="18" charset="0"/>
              </a:rPr>
              <a:t>Государственная программа Белгородской области «Развитие водного и лесного хозяйства Белгородской области, охрана окружающей среды »</a:t>
            </a:r>
            <a:endParaRPr lang="ru-RU" sz="1600" b="1" dirty="0">
              <a:solidFill>
                <a:srgbClr val="4BACC6">
                  <a:lumMod val="50000"/>
                </a:srgbClr>
              </a:solidFill>
              <a:latin typeface="Times New Roman" pitchFamily="18" charset="0"/>
              <a:cs typeface="Times New Roman" pitchFamily="18" charset="0"/>
            </a:endParaRPr>
          </a:p>
        </p:txBody>
      </p:sp>
      <p:sp>
        <p:nvSpPr>
          <p:cNvPr id="5" name="Скругленный прямоугольник 4"/>
          <p:cNvSpPr/>
          <p:nvPr/>
        </p:nvSpPr>
        <p:spPr>
          <a:xfrm>
            <a:off x="387439" y="630148"/>
            <a:ext cx="8424936" cy="638611"/>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Департамент природопользования и охраны окружающей среды Белгородской области</a:t>
            </a:r>
          </a:p>
        </p:txBody>
      </p:sp>
      <p:sp>
        <p:nvSpPr>
          <p:cNvPr id="6" name="Скругленный прямоугольник 5"/>
          <p:cNvSpPr/>
          <p:nvPr/>
        </p:nvSpPr>
        <p:spPr>
          <a:xfrm>
            <a:off x="323528" y="1408212"/>
            <a:ext cx="8568952" cy="364604"/>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7" name="Прямоугольник 6"/>
          <p:cNvSpPr/>
          <p:nvPr/>
        </p:nvSpPr>
        <p:spPr>
          <a:xfrm>
            <a:off x="405435" y="1765801"/>
            <a:ext cx="8424936" cy="676109"/>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600" dirty="0">
                <a:solidFill>
                  <a:srgbClr val="4BACC6">
                    <a:lumMod val="50000"/>
                  </a:srgbClr>
                </a:solidFill>
                <a:latin typeface="Times New Roman" pitchFamily="18" charset="0"/>
                <a:cs typeface="Times New Roman" pitchFamily="18" charset="0"/>
              </a:rPr>
              <a:t>Сохранение, восстановление и рациональное использование природных ресурсов и охрана окружающей среды области</a:t>
            </a:r>
          </a:p>
        </p:txBody>
      </p:sp>
      <p:sp>
        <p:nvSpPr>
          <p:cNvPr id="8" name="Скругленный прямоугольник 7"/>
          <p:cNvSpPr/>
          <p:nvPr/>
        </p:nvSpPr>
        <p:spPr>
          <a:xfrm>
            <a:off x="637131" y="2812821"/>
            <a:ext cx="3440034"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9" name="Скругленный прямоугольник 8"/>
          <p:cNvSpPr/>
          <p:nvPr/>
        </p:nvSpPr>
        <p:spPr>
          <a:xfrm>
            <a:off x="5767074" y="2812821"/>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sp>
        <p:nvSpPr>
          <p:cNvPr id="10" name="Скругленный прямоугольник 9"/>
          <p:cNvSpPr/>
          <p:nvPr/>
        </p:nvSpPr>
        <p:spPr>
          <a:xfrm>
            <a:off x="102602" y="3357921"/>
            <a:ext cx="4680519" cy="359111"/>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Сохранение лесистости территории области 8,6 процента</a:t>
            </a:r>
          </a:p>
        </p:txBody>
      </p:sp>
      <p:cxnSp>
        <p:nvCxnSpPr>
          <p:cNvPr id="14" name="Прямая соединительная линия 13"/>
          <p:cNvCxnSpPr/>
          <p:nvPr/>
        </p:nvCxnSpPr>
        <p:spPr>
          <a:xfrm>
            <a:off x="2093913" y="2614613"/>
            <a:ext cx="4984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600575" y="2449513"/>
            <a:ext cx="0" cy="165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94225" y="1268413"/>
            <a:ext cx="0" cy="125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100263" y="2616200"/>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7078663" y="2616200"/>
            <a:ext cx="0" cy="1651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p:cNvSpPr/>
          <p:nvPr/>
        </p:nvSpPr>
        <p:spPr>
          <a:xfrm>
            <a:off x="4932040" y="3270021"/>
            <a:ext cx="4032448" cy="30299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Лесистость территории Белгородской области, процентов</a:t>
            </a:r>
          </a:p>
        </p:txBody>
      </p:sp>
      <p:sp>
        <p:nvSpPr>
          <p:cNvPr id="31" name="Скругленный прямоугольник 30"/>
          <p:cNvSpPr/>
          <p:nvPr/>
        </p:nvSpPr>
        <p:spPr>
          <a:xfrm>
            <a:off x="4932040" y="4728275"/>
            <a:ext cx="4032448" cy="60369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Удельный объем выбросов загрязняющих веществ в атмосферный воздух от стационарных источников, тонн/млн. руб.  ВРП </a:t>
            </a:r>
          </a:p>
        </p:txBody>
      </p:sp>
      <p:sp>
        <p:nvSpPr>
          <p:cNvPr id="32" name="Скругленный прямоугольник 31"/>
          <p:cNvSpPr/>
          <p:nvPr/>
        </p:nvSpPr>
        <p:spPr>
          <a:xfrm>
            <a:off x="107502" y="5229200"/>
            <a:ext cx="4680519" cy="45363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Снижение удельного объема сброса загрязненных сточных вод до 45 куб. м/млн. руб. валового регионального продукта</a:t>
            </a:r>
          </a:p>
        </p:txBody>
      </p:sp>
      <p:sp>
        <p:nvSpPr>
          <p:cNvPr id="34" name="Скругленный прямоугольник 33"/>
          <p:cNvSpPr/>
          <p:nvPr/>
        </p:nvSpPr>
        <p:spPr>
          <a:xfrm>
            <a:off x="102603" y="4653136"/>
            <a:ext cx="4680518" cy="57606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Снижение удельного веса объема выбросов загрязняющих веществ в атмосферный воздух от стационарных источников до 0,093 тонн/млн. руб. валовой региональный продукт</a:t>
            </a:r>
          </a:p>
        </p:txBody>
      </p:sp>
      <p:sp>
        <p:nvSpPr>
          <p:cNvPr id="35" name="Скругленный прямоугольник 34"/>
          <p:cNvSpPr/>
          <p:nvPr/>
        </p:nvSpPr>
        <p:spPr>
          <a:xfrm>
            <a:off x="4932040" y="5311207"/>
            <a:ext cx="4041740" cy="443631"/>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Удельный объема сбросов загрязненных сточных вод,  куб. м/млн. руб. ВРП</a:t>
            </a:r>
          </a:p>
        </p:txBody>
      </p:sp>
      <p:sp>
        <p:nvSpPr>
          <p:cNvPr id="21" name="Скругленный прямоугольник 20"/>
          <p:cNvSpPr/>
          <p:nvPr/>
        </p:nvSpPr>
        <p:spPr>
          <a:xfrm>
            <a:off x="116847" y="6237312"/>
            <a:ext cx="4666274" cy="45971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Индекс прироста численности косули – до 17,9 процента</a:t>
            </a:r>
          </a:p>
        </p:txBody>
      </p:sp>
      <p:sp>
        <p:nvSpPr>
          <p:cNvPr id="25" name="Скругленный прямоугольник 24"/>
          <p:cNvSpPr/>
          <p:nvPr/>
        </p:nvSpPr>
        <p:spPr>
          <a:xfrm>
            <a:off x="4941332" y="5754838"/>
            <a:ext cx="4032448" cy="55448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Удельный объем образующихся отходов производства и потребления, тонн/млн. руб. ВРП</a:t>
            </a:r>
          </a:p>
        </p:txBody>
      </p:sp>
      <p:sp>
        <p:nvSpPr>
          <p:cNvPr id="26" name="Скругленный прямоугольник 25"/>
          <p:cNvSpPr/>
          <p:nvPr/>
        </p:nvSpPr>
        <p:spPr>
          <a:xfrm>
            <a:off x="116847" y="5682830"/>
            <a:ext cx="4666274" cy="55448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Снижение удельного веса объема образующихся отходов производства и потребления до 104,9 тонн/млн. руб. валового регионального продукта</a:t>
            </a:r>
          </a:p>
        </p:txBody>
      </p:sp>
      <p:sp>
        <p:nvSpPr>
          <p:cNvPr id="28" name="Скругленный прямоугольник 27"/>
          <p:cNvSpPr/>
          <p:nvPr/>
        </p:nvSpPr>
        <p:spPr>
          <a:xfrm>
            <a:off x="4939054" y="6309320"/>
            <a:ext cx="4025434" cy="44031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Индекс прироста численности косули, процентов</a:t>
            </a:r>
          </a:p>
        </p:txBody>
      </p:sp>
      <p:sp>
        <p:nvSpPr>
          <p:cNvPr id="29" name="Скругленный прямоугольник 28"/>
          <p:cNvSpPr/>
          <p:nvPr/>
        </p:nvSpPr>
        <p:spPr>
          <a:xfrm>
            <a:off x="102601" y="3717032"/>
            <a:ext cx="4680519" cy="93610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населения, проживающего на подверженных негативному воздействию вод территориях, защищенного в результате проведения мероприятий по повышению защищенности от негативного воздействия вод, в общем количестве населения, проживающего на таких территориях, до 48 процентов</a:t>
            </a:r>
          </a:p>
        </p:txBody>
      </p:sp>
      <p:sp>
        <p:nvSpPr>
          <p:cNvPr id="30" name="Скругленный прямоугольник 29"/>
          <p:cNvSpPr/>
          <p:nvPr/>
        </p:nvSpPr>
        <p:spPr>
          <a:xfrm>
            <a:off x="4932040" y="3579694"/>
            <a:ext cx="4032448" cy="1148581"/>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населения, проживающего на подверженных негативному воздействию вод территориях, защищенного в результате проведения мероприятий по повышению защищенности от негативного воздействия вод, в общем количестве населения, проживающего на таких территориях, процентов</a:t>
            </a:r>
          </a:p>
        </p:txBody>
      </p:sp>
      <p:sp>
        <p:nvSpPr>
          <p:cNvPr id="1784891" name="Прямоугольник 35"/>
          <p:cNvSpPr>
            <a:spLocks noChangeArrowheads="1"/>
          </p:cNvSpPr>
          <p:nvPr/>
        </p:nvSpPr>
        <p:spPr bwMode="auto">
          <a:xfrm>
            <a:off x="8789988" y="6581775"/>
            <a:ext cx="184150" cy="274638"/>
          </a:xfrm>
          <a:prstGeom prst="rect">
            <a:avLst/>
          </a:prstGeom>
          <a:noFill/>
          <a:ln w="9525">
            <a:noFill/>
            <a:miter lim="800000"/>
            <a:headEnd/>
            <a:tailEnd/>
          </a:ln>
        </p:spPr>
        <p:txBody>
          <a:bodyPr wrap="none">
            <a:spAutoFit/>
          </a:bodyPr>
          <a:lstStyle/>
          <a:p>
            <a:endParaRPr lang="ru-RU" sz="1200">
              <a:latin typeface="Century Gothic" pitchFamily="34" charset="0"/>
            </a:endParaRPr>
          </a:p>
        </p:txBody>
      </p:sp>
      <p:sp>
        <p:nvSpPr>
          <p:cNvPr id="33" name="TextBox 32"/>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78</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88C4"/>
            </a:gs>
            <a:gs pos="53000">
              <a:srgbClr val="D4DEFF"/>
            </a:gs>
            <a:gs pos="83000">
              <a:srgbClr val="D4DEFF"/>
            </a:gs>
            <a:gs pos="100000">
              <a:srgbClr val="96AB94"/>
            </a:gs>
          </a:gsLst>
          <a:lin ang="3000000"/>
        </a:grad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14375" y="115888"/>
            <a:ext cx="7772400" cy="531812"/>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1600" b="1" dirty="0" smtClean="0">
                <a:solidFill>
                  <a:srgbClr val="4BACC6">
                    <a:lumMod val="50000"/>
                  </a:srgbClr>
                </a:solidFill>
                <a:latin typeface="Times New Roman" pitchFamily="18" charset="0"/>
                <a:cs typeface="Times New Roman" pitchFamily="18" charset="0"/>
              </a:rPr>
              <a:t>Государственная программа Белгородской области «Развитие кадровой политики Белгородской области »</a:t>
            </a:r>
            <a:endParaRPr lang="ru-RU" sz="1600" b="1" dirty="0">
              <a:solidFill>
                <a:srgbClr val="4BACC6">
                  <a:lumMod val="50000"/>
                </a:srgbClr>
              </a:solidFill>
              <a:latin typeface="Times New Roman" pitchFamily="18" charset="0"/>
              <a:cs typeface="Times New Roman" pitchFamily="18" charset="0"/>
            </a:endParaRPr>
          </a:p>
        </p:txBody>
      </p:sp>
      <p:sp>
        <p:nvSpPr>
          <p:cNvPr id="5" name="Скругленный прямоугольник 4"/>
          <p:cNvSpPr/>
          <p:nvPr/>
        </p:nvSpPr>
        <p:spPr>
          <a:xfrm>
            <a:off x="377675" y="755247"/>
            <a:ext cx="8424936" cy="638611"/>
          </a:xfrm>
          <a:prstGeom prst="roundRect">
            <a:avLst/>
          </a:prstGeom>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Ответственный исполнитель:</a:t>
            </a:r>
          </a:p>
          <a:p>
            <a:pPr algn="ctr" fontAlgn="auto">
              <a:spcBef>
                <a:spcPts val="0"/>
              </a:spcBef>
              <a:spcAft>
                <a:spcPts val="0"/>
              </a:spcAft>
              <a:defRPr/>
            </a:pPr>
            <a:r>
              <a:rPr lang="ru-RU" sz="1400" b="1" dirty="0">
                <a:solidFill>
                  <a:prstClr val="black">
                    <a:lumMod val="95000"/>
                    <a:lumOff val="5000"/>
                  </a:prstClr>
                </a:solidFill>
                <a:latin typeface="Times New Roman" pitchFamily="18" charset="0"/>
                <a:cs typeface="Times New Roman" pitchFamily="18" charset="0"/>
              </a:rPr>
              <a:t>Департамент внутренней и кадровой политики Белгородской области</a:t>
            </a:r>
          </a:p>
        </p:txBody>
      </p:sp>
      <p:sp>
        <p:nvSpPr>
          <p:cNvPr id="6" name="Скругленный прямоугольник 5"/>
          <p:cNvSpPr/>
          <p:nvPr/>
        </p:nvSpPr>
        <p:spPr>
          <a:xfrm>
            <a:off x="323528" y="1544970"/>
            <a:ext cx="8568952" cy="364604"/>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r>
              <a:rPr lang="ru-RU" sz="1600" b="1" dirty="0">
                <a:solidFill>
                  <a:prstClr val="white"/>
                </a:solidFill>
                <a:latin typeface="Times New Roman" pitchFamily="18" charset="0"/>
                <a:cs typeface="Times New Roman" pitchFamily="18" charset="0"/>
              </a:rPr>
              <a:t>ОСНОВНЫЕ ЦЕЛИ РЕАЛИЗАЦИИ ГОСУДАРСТВЕННОЙ ПРОГРАММЫ</a:t>
            </a:r>
            <a:r>
              <a:rPr lang="ru-RU" sz="1600" dirty="0">
                <a:solidFill>
                  <a:prstClr val="white"/>
                </a:solidFill>
                <a:latin typeface="Times New Roman" pitchFamily="18" charset="0"/>
                <a:cs typeface="Times New Roman" pitchFamily="18" charset="0"/>
              </a:rPr>
              <a:t>:</a:t>
            </a:r>
          </a:p>
        </p:txBody>
      </p:sp>
      <p:sp>
        <p:nvSpPr>
          <p:cNvPr id="7" name="Прямоугольник 6"/>
          <p:cNvSpPr/>
          <p:nvPr/>
        </p:nvSpPr>
        <p:spPr>
          <a:xfrm>
            <a:off x="713707" y="1909574"/>
            <a:ext cx="7772400" cy="676109"/>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ru-RU" sz="1600" dirty="0">
                <a:solidFill>
                  <a:srgbClr val="4BACC6">
                    <a:lumMod val="50000"/>
                  </a:srgbClr>
                </a:solidFill>
                <a:latin typeface="Times New Roman" pitchFamily="18" charset="0"/>
                <a:cs typeface="Times New Roman" pitchFamily="18" charset="0"/>
              </a:rPr>
              <a:t>Развитие кадрового потенциала Белгородской области</a:t>
            </a:r>
          </a:p>
        </p:txBody>
      </p:sp>
      <p:sp>
        <p:nvSpPr>
          <p:cNvPr id="8" name="Скругленный прямоугольник 7"/>
          <p:cNvSpPr/>
          <p:nvPr/>
        </p:nvSpPr>
        <p:spPr>
          <a:xfrm>
            <a:off x="637131" y="2981989"/>
            <a:ext cx="3440034" cy="576064"/>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ожидаемые результаты:</a:t>
            </a:r>
          </a:p>
        </p:txBody>
      </p:sp>
      <p:sp>
        <p:nvSpPr>
          <p:cNvPr id="9" name="Скругленный прямоугольник 8"/>
          <p:cNvSpPr/>
          <p:nvPr/>
        </p:nvSpPr>
        <p:spPr>
          <a:xfrm>
            <a:off x="5767074" y="3029665"/>
            <a:ext cx="2623900" cy="457200"/>
          </a:xfrm>
          <a:prstGeom prst="roundRect">
            <a:avLst/>
          </a:prstGeom>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ru-RU" dirty="0">
                <a:solidFill>
                  <a:prstClr val="white"/>
                </a:solidFill>
                <a:latin typeface="Times New Roman" pitchFamily="18" charset="0"/>
                <a:cs typeface="Times New Roman" pitchFamily="18" charset="0"/>
              </a:rPr>
              <a:t>Основные индикаторы:</a:t>
            </a:r>
          </a:p>
        </p:txBody>
      </p:sp>
      <p:sp>
        <p:nvSpPr>
          <p:cNvPr id="10" name="Скругленный прямоугольник 9"/>
          <p:cNvSpPr/>
          <p:nvPr/>
        </p:nvSpPr>
        <p:spPr>
          <a:xfrm>
            <a:off x="251521" y="3558053"/>
            <a:ext cx="4461480" cy="73504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Обеспечение достижения уровня соответствия профессиональных компетенций не мене  чем у 50 процентов государственных гражданских служащих области  ежегодно не менее 75 процентов</a:t>
            </a:r>
          </a:p>
        </p:txBody>
      </p:sp>
      <p:cxnSp>
        <p:nvCxnSpPr>
          <p:cNvPr id="14" name="Прямая соединительная линия 13"/>
          <p:cNvCxnSpPr/>
          <p:nvPr/>
        </p:nvCxnSpPr>
        <p:spPr>
          <a:xfrm>
            <a:off x="2093913" y="2771775"/>
            <a:ext cx="4984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600575" y="2606675"/>
            <a:ext cx="0" cy="165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594225" y="1393825"/>
            <a:ext cx="0" cy="125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100263" y="2771775"/>
            <a:ext cx="0"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7078663" y="2771775"/>
            <a:ext cx="1587" cy="257175"/>
          </a:xfrm>
          <a:prstGeom prst="line">
            <a:avLst/>
          </a:prstGeom>
        </p:spPr>
        <p:style>
          <a:lnRef idx="1">
            <a:schemeClr val="accent1"/>
          </a:lnRef>
          <a:fillRef idx="0">
            <a:schemeClr val="accent1"/>
          </a:fillRef>
          <a:effectRef idx="0">
            <a:schemeClr val="accent1"/>
          </a:effectRef>
          <a:fontRef idx="minor">
            <a:schemeClr val="tx1"/>
          </a:fontRef>
        </p:style>
      </p:cxnSp>
      <p:sp>
        <p:nvSpPr>
          <p:cNvPr id="27" name="Скругленный прямоугольник 26"/>
          <p:cNvSpPr/>
          <p:nvPr/>
        </p:nvSpPr>
        <p:spPr>
          <a:xfrm>
            <a:off x="4860032" y="3486865"/>
            <a:ext cx="4032447" cy="806231"/>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Обеспечение достижения уровня соответствия профессиональных компетенций не мене  чем у 50 процентов государственных гражданских служащих области, процент</a:t>
            </a:r>
          </a:p>
        </p:txBody>
      </p:sp>
      <p:sp>
        <p:nvSpPr>
          <p:cNvPr id="32" name="Скругленный прямоугольник 31"/>
          <p:cNvSpPr/>
          <p:nvPr/>
        </p:nvSpPr>
        <p:spPr>
          <a:xfrm>
            <a:off x="251520" y="4293096"/>
            <a:ext cx="4461480" cy="936104"/>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выпускников профессиональных образовательных организаций области, получивших квалификационный разряд по профессии не ниже четвертого, в общей численности выпускников по данной профессии, до 95 процентов</a:t>
            </a:r>
          </a:p>
        </p:txBody>
      </p:sp>
      <p:sp>
        <p:nvSpPr>
          <p:cNvPr id="35" name="Скругленный прямоугольник 34"/>
          <p:cNvSpPr/>
          <p:nvPr/>
        </p:nvSpPr>
        <p:spPr>
          <a:xfrm>
            <a:off x="4860032" y="4293096"/>
            <a:ext cx="4032447" cy="79208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выпускников профессиональных образовательных организаций области, получивших квалификационный разряд по профессии не ниже четвертого, в общей численности выпускников по данной профессии, процент</a:t>
            </a:r>
          </a:p>
        </p:txBody>
      </p:sp>
      <p:sp>
        <p:nvSpPr>
          <p:cNvPr id="25" name="Скругленный прямоугольник 24"/>
          <p:cNvSpPr/>
          <p:nvPr/>
        </p:nvSpPr>
        <p:spPr>
          <a:xfrm>
            <a:off x="4860032" y="5085185"/>
            <a:ext cx="4032447" cy="76575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студентов, аспирантов и докторантов, принявших участие в научных мероприятиях, до 50 процентов от общего количества студентов, аспирантов и докторантов, процент </a:t>
            </a:r>
          </a:p>
        </p:txBody>
      </p:sp>
      <p:sp>
        <p:nvSpPr>
          <p:cNvPr id="26" name="Скругленный прямоугольник 25"/>
          <p:cNvSpPr/>
          <p:nvPr/>
        </p:nvSpPr>
        <p:spPr>
          <a:xfrm>
            <a:off x="251520" y="5229200"/>
            <a:ext cx="4461479" cy="79208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студентов, аспирантов и докторантов, принявших участие в научных мероприятиях, до 50 процентов от общего количества студентов, аспирантов и докторантов в 2020 году</a:t>
            </a:r>
          </a:p>
        </p:txBody>
      </p:sp>
      <p:sp>
        <p:nvSpPr>
          <p:cNvPr id="20" name="Скругленный прямоугольник 19"/>
          <p:cNvSpPr/>
          <p:nvPr/>
        </p:nvSpPr>
        <p:spPr>
          <a:xfrm>
            <a:off x="251521" y="6021288"/>
            <a:ext cx="4461478" cy="72008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Увеличение доли молодых людей в возрасте от 14 до 30 лет, вовлеченных в общественную деятельность, до 62,2 процента от общего количества молодых людей в возрасте от 14 до 30 лет в области</a:t>
            </a:r>
          </a:p>
        </p:txBody>
      </p:sp>
      <p:sp>
        <p:nvSpPr>
          <p:cNvPr id="21" name="Скругленный прямоугольник 20"/>
          <p:cNvSpPr/>
          <p:nvPr/>
        </p:nvSpPr>
        <p:spPr>
          <a:xfrm>
            <a:off x="4860031" y="5850935"/>
            <a:ext cx="4032447" cy="807079"/>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ru-RU" sz="1200" dirty="0">
                <a:solidFill>
                  <a:prstClr val="black"/>
                </a:solidFill>
                <a:latin typeface="Times New Roman" pitchFamily="18" charset="0"/>
                <a:cs typeface="Times New Roman" pitchFamily="18" charset="0"/>
              </a:rPr>
              <a:t>Доля молодых людей в возрасте от 14 до 30 лет, вовлеченных в общественную деятельность, до 62,2 процента от общего количества молодых людей в возрасте от 14 до 30 лет в области, процент</a:t>
            </a:r>
          </a:p>
        </p:txBody>
      </p:sp>
      <p:sp>
        <p:nvSpPr>
          <p:cNvPr id="28" name="TextBox 27"/>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79</a:t>
            </a:r>
            <a:endParaRPr lang="ru-RU"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p:cNvSpPr>
          <p:nvPr>
            <p:ph type="title" idx="4294967295"/>
          </p:nvPr>
        </p:nvSpPr>
        <p:spPr>
          <a:xfrm>
            <a:off x="428625" y="0"/>
            <a:ext cx="8229600" cy="571500"/>
          </a:xfrm>
        </p:spPr>
        <p:txBody>
          <a:bodyPr/>
          <a:lstStyle/>
          <a:p>
            <a:r>
              <a:rPr lang="ru-RU" sz="2400" b="1" i="1" u="sng" smtClean="0">
                <a:solidFill>
                  <a:srgbClr val="0070C0"/>
                </a:solidFill>
              </a:rPr>
              <a:t>Основные понятия и термины по бюджету</a:t>
            </a:r>
          </a:p>
        </p:txBody>
      </p:sp>
      <p:graphicFrame>
        <p:nvGraphicFramePr>
          <p:cNvPr id="13" name="Таблица 12"/>
          <p:cNvGraphicFramePr>
            <a:graphicFrameLocks noGrp="1"/>
          </p:cNvGraphicFramePr>
          <p:nvPr/>
        </p:nvGraphicFramePr>
        <p:xfrm>
          <a:off x="0" y="1500174"/>
          <a:ext cx="9001125" cy="1376172"/>
        </p:xfrm>
        <a:graphic>
          <a:graphicData uri="http://schemas.openxmlformats.org/drawingml/2006/table">
            <a:tbl>
              <a:tblPr/>
              <a:tblGrid>
                <a:gridCol w="4500563"/>
                <a:gridCol w="4500562"/>
              </a:tblGrid>
              <a:tr h="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inherit"/>
                          <a:cs typeface="Times New Roman" pitchFamily="18" charset="0"/>
                        </a:rPr>
                        <a:t>Бюджетный кодекс</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i="0" u="none" strike="noStrike" cap="none" normalizeH="0" baseline="0" smtClean="0">
                          <a:ln>
                            <a:noFill/>
                          </a:ln>
                          <a:solidFill>
                            <a:srgbClr val="000000"/>
                          </a:solidFill>
                          <a:effectLst/>
                          <a:latin typeface="inherit"/>
                          <a:cs typeface="Times New Roman" pitchFamily="18" charset="0"/>
                        </a:rPr>
                        <a:t>«Бюджет для граждан»</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solidFill>
                      <a:srgbClr val="1188CC"/>
                    </a:solid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smtClean="0">
                          <a:ln>
                            <a:noFill/>
                          </a:ln>
                          <a:solidFill>
                            <a:srgbClr val="000000"/>
                          </a:solidFill>
                          <a:effectLst/>
                          <a:latin typeface="inherit"/>
                          <a:cs typeface="Times New Roman" pitchFamily="18" charset="0"/>
                        </a:rPr>
                        <a:t>Межбюджетные трансферты, предоставляемые бюджетам субъектов Российской Федерации и органам местного самоуправления в целях софинансирования расходных обязательств, возникающих при выполнении полномочий органов государственной власти и местного самоуправления по предметам ведения Российской Федерации и субъектов Российской Федерации и предметам совместного ведения Российской Федерации и субъектов Российской Федерации.</a:t>
                      </a:r>
                      <a:endParaRPr kumimoji="0" lang="ru-RU" sz="1400" b="0" i="0" u="none" strike="noStrike" cap="none" normalizeH="0" baseline="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0" i="1" u="none" strike="noStrike" cap="none" normalizeH="0" baseline="0" dirty="0" smtClean="0">
                          <a:ln>
                            <a:noFill/>
                          </a:ln>
                          <a:solidFill>
                            <a:srgbClr val="000000"/>
                          </a:solidFill>
                          <a:effectLst/>
                          <a:latin typeface="inherit"/>
                          <a:cs typeface="Times New Roman" pitchFamily="18" charset="0"/>
                        </a:rPr>
                        <a:t>Средства, предоставляемые из бюджетов одного уровня бюджетам другого уровня на софинансирование расходных обязательств, возникающих при выполнении полномочий органов государственной власти и местного самоуправления.</a:t>
                      </a:r>
                      <a:endParaRPr kumimoji="0" lang="ru-RU" sz="1400" b="0" i="0" u="none" strike="noStrike" cap="none" normalizeH="0" baseline="0" dirty="0" smtClean="0">
                        <a:ln>
                          <a:noFill/>
                        </a:ln>
                        <a:solidFill>
                          <a:schemeClr val="tx1"/>
                        </a:solidFill>
                        <a:effectLst/>
                        <a:latin typeface="Times New Roman" pitchFamily="18" charset="0"/>
                        <a:cs typeface="Calibri" pitchFamily="34" charset="0"/>
                      </a:endParaRPr>
                    </a:p>
                  </a:txBody>
                  <a:tcPr marL="28575" marR="28575" marT="28575" marB="28575" anchor="b" horzOverflow="overflow">
                    <a:lnL>
                      <a:noFill/>
                    </a:lnL>
                    <a:lnR>
                      <a:noFill/>
                    </a:lnR>
                    <a:lnT>
                      <a:noFill/>
                    </a:lnT>
                    <a:lnB>
                      <a:noFill/>
                    </a:lnB>
                    <a:lnTlToBr>
                      <a:noFill/>
                    </a:lnTlToBr>
                    <a:lnBlToTr>
                      <a:noFill/>
                    </a:lnBlToTr>
                    <a:noFill/>
                  </a:tcPr>
                </a:tc>
              </a:tr>
            </a:tbl>
          </a:graphicData>
        </a:graphic>
      </p:graphicFrame>
      <p:sp>
        <p:nvSpPr>
          <p:cNvPr id="117773" name="Rectangle 2"/>
          <p:cNvSpPr>
            <a:spLocks noChangeArrowheads="1"/>
          </p:cNvSpPr>
          <p:nvPr/>
        </p:nvSpPr>
        <p:spPr bwMode="auto">
          <a:xfrm>
            <a:off x="0" y="1071546"/>
            <a:ext cx="9144000" cy="457200"/>
          </a:xfrm>
          <a:prstGeom prst="rect">
            <a:avLst/>
          </a:prstGeom>
          <a:noFill/>
          <a:ln w="9525">
            <a:noFill/>
            <a:miter lim="800000"/>
            <a:headEnd/>
            <a:tailEnd/>
          </a:ln>
        </p:spPr>
        <p:txBody>
          <a:bodyPr wrap="none" anchor="ctr">
            <a:spAutoFit/>
          </a:bodyPr>
          <a:lstStyle/>
          <a:p>
            <a:r>
              <a:rPr lang="ru-RU" sz="900" dirty="0">
                <a:solidFill>
                  <a:srgbClr val="000000"/>
                </a:solidFill>
                <a:latin typeface="inherit"/>
                <a:ea typeface="Times New Roman" pitchFamily="18" charset="0"/>
                <a:cs typeface="Segoe UI" pitchFamily="34" charset="0"/>
                <a:hlinkClick r:id="rId2"/>
              </a:rPr>
              <a:t>Субсидии бюджетам других уровней</a:t>
            </a:r>
            <a:endParaRPr lang="ru-RU" dirty="0">
              <a:ea typeface="Times New Roman" pitchFamily="18" charset="0"/>
              <a:cs typeface="Arial" charset="0"/>
            </a:endParaRPr>
          </a:p>
        </p:txBody>
      </p:sp>
      <p:sp>
        <p:nvSpPr>
          <p:cNvPr id="6" name="TextBox 5"/>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8</a:t>
            </a:r>
            <a:endParaRPr lang="ru-RU" sz="1600" b="1" dirty="0">
              <a:latin typeface="Times New Roman" pitchFamily="18" charset="0"/>
              <a:cs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399032"/>
          </a:xfrm>
        </p:spPr>
        <p:txBody>
          <a:bodyPr>
            <a:normAutofit/>
          </a:bodyPr>
          <a:lstStyle/>
          <a:p>
            <a:pPr algn="ctr"/>
            <a:r>
              <a:rPr lang="ru-RU" sz="2400" dirty="0" smtClean="0">
                <a:solidFill>
                  <a:srgbClr val="FF0000"/>
                </a:solidFill>
                <a:effectLst/>
                <a:latin typeface="Times New Roman" pitchFamily="18" charset="0"/>
                <a:cs typeface="Times New Roman" pitchFamily="18" charset="0"/>
              </a:rPr>
              <a:t>Рейтинг субъектов Российской Федерации по уровню открытости бюджетных данных в 2016 году</a:t>
            </a:r>
            <a:endParaRPr lang="ru-RU" sz="2400" dirty="0">
              <a:solidFill>
                <a:srgbClr val="FF0000"/>
              </a:solidFill>
              <a:effectLst/>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r>
              <a:rPr lang="ru-RU" dirty="0" smtClean="0"/>
              <a:t/>
            </a:r>
            <a:br>
              <a:rPr lang="ru-RU" dirty="0" smtClean="0"/>
            </a:br>
            <a:r>
              <a:rPr lang="ru-RU" dirty="0" smtClean="0"/>
              <a:t/>
            </a:r>
            <a:br>
              <a:rPr lang="ru-RU" dirty="0" smtClean="0"/>
            </a:br>
            <a:endParaRPr lang="ru-RU" dirty="0"/>
          </a:p>
        </p:txBody>
      </p:sp>
      <p:sp>
        <p:nvSpPr>
          <p:cNvPr id="4" name="Номер слайда 3"/>
          <p:cNvSpPr>
            <a:spLocks noGrp="1"/>
          </p:cNvSpPr>
          <p:nvPr>
            <p:ph type="sldNum" sz="quarter" idx="12"/>
          </p:nvPr>
        </p:nvSpPr>
        <p:spPr/>
        <p:txBody>
          <a:bodyPr/>
          <a:lstStyle/>
          <a:p>
            <a:pPr>
              <a:defRPr/>
            </a:pPr>
            <a:fld id="{0E986323-7A97-4A24-A292-9C166BE34282}" type="slidenum">
              <a:rPr lang="ru-RU" smtClean="0"/>
              <a:pPr>
                <a:defRPr/>
              </a:pPr>
              <a:t>80</a:t>
            </a:fld>
            <a:endParaRPr lang="ru-RU"/>
          </a:p>
        </p:txBody>
      </p:sp>
      <p:graphicFrame>
        <p:nvGraphicFramePr>
          <p:cNvPr id="2075650" name="Диаграмма 1"/>
          <p:cNvGraphicFramePr>
            <a:graphicFrameLocks noChangeAspect="1"/>
          </p:cNvGraphicFramePr>
          <p:nvPr/>
        </p:nvGraphicFramePr>
        <p:xfrm>
          <a:off x="36037" y="1285861"/>
          <a:ext cx="8965119" cy="4857784"/>
        </p:xfrm>
        <a:graphic>
          <a:graphicData uri="http://schemas.openxmlformats.org/presentationml/2006/ole">
            <mc:AlternateContent xmlns:mc="http://schemas.openxmlformats.org/markup-compatibility/2006">
              <mc:Choice xmlns:v="urn:schemas-microsoft-com:vml" Requires="v">
                <p:oleObj spid="_x0000_s2075653" name="Диаграмма" r:id="rId3" imgW="9382083" imgH="5353101" progId="Excel.Sheet.8">
                  <p:embed/>
                </p:oleObj>
              </mc:Choice>
              <mc:Fallback>
                <p:oleObj name="Диаграмма" r:id="rId3" imgW="9382083" imgH="5353101" progId="Excel.Sheet.8">
                  <p:embed/>
                  <p:pic>
                    <p:nvPicPr>
                      <p:cNvPr id="0" name="Диаграмма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7" y="1285861"/>
                        <a:ext cx="8965119" cy="48577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Прямоугольник 6"/>
          <p:cNvSpPr/>
          <p:nvPr/>
        </p:nvSpPr>
        <p:spPr>
          <a:xfrm rot="16200000">
            <a:off x="5342384" y="4551523"/>
            <a:ext cx="780767" cy="107357"/>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6" name="TextBox 5"/>
          <p:cNvSpPr txBox="1"/>
          <p:nvPr/>
        </p:nvSpPr>
        <p:spPr>
          <a:xfrm rot="16200000">
            <a:off x="4957780" y="4400542"/>
            <a:ext cx="1571636" cy="200055"/>
          </a:xfrm>
          <a:prstGeom prst="rect">
            <a:avLst/>
          </a:prstGeom>
          <a:noFill/>
        </p:spPr>
        <p:txBody>
          <a:bodyPr wrap="square" rtlCol="0">
            <a:spAutoFit/>
          </a:bodyPr>
          <a:lstStyle/>
          <a:p>
            <a:r>
              <a:rPr lang="ru-RU" sz="700" b="1" dirty="0" smtClean="0">
                <a:solidFill>
                  <a:srgbClr val="FF0000"/>
                </a:solidFill>
              </a:rPr>
              <a:t>Белгородская область</a:t>
            </a:r>
            <a:endParaRPr lang="ru-RU" sz="700" b="1" dirty="0">
              <a:solidFill>
                <a:srgbClr val="FF0000"/>
              </a:solidFill>
            </a:endParaRPr>
          </a:p>
        </p:txBody>
      </p:sp>
      <p:sp>
        <p:nvSpPr>
          <p:cNvPr id="8" name="Прямоугольник 7"/>
          <p:cNvSpPr/>
          <p:nvPr/>
        </p:nvSpPr>
        <p:spPr>
          <a:xfrm rot="10800000" flipV="1">
            <a:off x="142844" y="6068816"/>
            <a:ext cx="8858312" cy="646331"/>
          </a:xfrm>
          <a:prstGeom prst="rect">
            <a:avLst/>
          </a:prstGeom>
        </p:spPr>
        <p:txBody>
          <a:bodyPr wrap="square">
            <a:spAutoFit/>
          </a:bodyPr>
          <a:lstStyle/>
          <a:p>
            <a:r>
              <a:rPr lang="ru-RU" dirty="0" smtClean="0">
                <a:solidFill>
                  <a:schemeClr val="bg1"/>
                </a:solidFill>
                <a:latin typeface="Times New Roman" pitchFamily="18" charset="0"/>
                <a:cs typeface="Times New Roman" pitchFamily="18" charset="0"/>
              </a:rPr>
              <a:t>Уровень открытости бюджетных данных субъектов  Российской Федерации в 2016 году по итогам </a:t>
            </a:r>
            <a:r>
              <a:rPr lang="en-US" dirty="0" smtClean="0">
                <a:solidFill>
                  <a:schemeClr val="bg1"/>
                </a:solidFill>
                <a:latin typeface="Times New Roman" pitchFamily="18" charset="0"/>
                <a:cs typeface="Times New Roman" pitchFamily="18" charset="0"/>
              </a:rPr>
              <a:t>I</a:t>
            </a:r>
            <a:r>
              <a:rPr lang="ru-RU" dirty="0" smtClean="0">
                <a:solidFill>
                  <a:schemeClr val="bg1"/>
                </a:solidFill>
                <a:latin typeface="Times New Roman" pitchFamily="18" charset="0"/>
                <a:cs typeface="Times New Roman" pitchFamily="18" charset="0"/>
              </a:rPr>
              <a:t>-</a:t>
            </a:r>
            <a:r>
              <a:rPr lang="en-US" dirty="0" smtClean="0">
                <a:solidFill>
                  <a:schemeClr val="bg1"/>
                </a:solidFill>
                <a:latin typeface="Times New Roman" pitchFamily="18" charset="0"/>
                <a:cs typeface="Times New Roman" pitchFamily="18" charset="0"/>
              </a:rPr>
              <a:t>III</a:t>
            </a:r>
            <a:r>
              <a:rPr lang="ru-RU" dirty="0" smtClean="0">
                <a:solidFill>
                  <a:schemeClr val="bg1"/>
                </a:solidFill>
                <a:latin typeface="Times New Roman" pitchFamily="18" charset="0"/>
                <a:cs typeface="Times New Roman" pitchFamily="18" charset="0"/>
              </a:rPr>
              <a:t> этапов в сравнении с максимальным и средним значением</a:t>
            </a:r>
            <a:endParaRPr lang="ru-RU" dirty="0">
              <a:solidFill>
                <a:schemeClr val="bg1"/>
              </a:solidFill>
              <a:latin typeface="Times New Roman" pitchFamily="18" charset="0"/>
              <a:cs typeface="Times New Roman" pitchFamily="18" charset="0"/>
            </a:endParaRPr>
          </a:p>
        </p:txBody>
      </p:sp>
      <p:sp>
        <p:nvSpPr>
          <p:cNvPr id="9" name="TextBox 8"/>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80</a:t>
            </a:r>
            <a:endParaRPr lang="ru-RU" sz="1600" b="1" dirty="0">
              <a:solidFill>
                <a:schemeClr val="bg1"/>
              </a:solidFill>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0465" name="Picture 1" descr="C:\Users\402ac\Desktop\grafica-aziendale.jpg"/>
          <p:cNvPicPr>
            <a:picLocks noChangeAspect="1" noChangeArrowheads="1"/>
          </p:cNvPicPr>
          <p:nvPr/>
        </p:nvPicPr>
        <p:blipFill>
          <a:blip r:embed="rId2" cstate="print"/>
          <a:srcRect/>
          <a:stretch>
            <a:fillRect/>
          </a:stretch>
        </p:blipFill>
        <p:spPr bwMode="auto">
          <a:xfrm>
            <a:off x="6215074" y="3000372"/>
            <a:ext cx="2928926" cy="3857628"/>
          </a:xfrm>
          <a:prstGeom prst="rect">
            <a:avLst/>
          </a:prstGeom>
          <a:ln>
            <a:noFill/>
          </a:ln>
          <a:effectLst>
            <a:softEdge rad="112500"/>
          </a:effectLst>
        </p:spPr>
      </p:pic>
      <p:sp>
        <p:nvSpPr>
          <p:cNvPr id="4" name="Номер слайда 3"/>
          <p:cNvSpPr>
            <a:spLocks noGrp="1"/>
          </p:cNvSpPr>
          <p:nvPr>
            <p:ph type="sldNum" sz="quarter" idx="12"/>
          </p:nvPr>
        </p:nvSpPr>
        <p:spPr>
          <a:xfrm>
            <a:off x="8356630" y="6481763"/>
            <a:ext cx="501650" cy="301625"/>
          </a:xfrm>
        </p:spPr>
        <p:txBody>
          <a:bodyPr/>
          <a:lstStyle/>
          <a:p>
            <a:pPr>
              <a:defRPr/>
            </a:pPr>
            <a:fld id="{0E986323-7A97-4A24-A292-9C166BE34282}" type="slidenum">
              <a:rPr lang="ru-RU" smtClean="0"/>
              <a:pPr>
                <a:defRPr/>
              </a:pPr>
              <a:t>81</a:t>
            </a:fld>
            <a:endParaRPr lang="ru-RU" dirty="0"/>
          </a:p>
        </p:txBody>
      </p:sp>
      <p:pic>
        <p:nvPicPr>
          <p:cNvPr id="2076674" name="Picture 2" descr="C:\Users\402ac\Desktop\photo.jpg"/>
          <p:cNvPicPr>
            <a:picLocks noChangeAspect="1" noChangeArrowheads="1"/>
          </p:cNvPicPr>
          <p:nvPr/>
        </p:nvPicPr>
        <p:blipFill>
          <a:blip r:embed="rId3" cstate="print"/>
          <a:srcRect/>
          <a:stretch>
            <a:fillRect/>
          </a:stretch>
        </p:blipFill>
        <p:spPr bwMode="auto">
          <a:xfrm>
            <a:off x="0" y="0"/>
            <a:ext cx="3624733" cy="3071810"/>
          </a:xfrm>
          <a:prstGeom prst="rect">
            <a:avLst/>
          </a:prstGeom>
          <a:noFill/>
        </p:spPr>
      </p:pic>
      <p:pic>
        <p:nvPicPr>
          <p:cNvPr id="2076675" name="Picture 3" descr="C:\Users\402ac\Desktop\b_gr.jpg"/>
          <p:cNvPicPr>
            <a:picLocks noChangeAspect="1" noChangeArrowheads="1"/>
          </p:cNvPicPr>
          <p:nvPr/>
        </p:nvPicPr>
        <p:blipFill>
          <a:blip r:embed="rId4" cstate="print">
            <a:lum bright="-5000" contrast="15000"/>
          </a:blip>
          <a:srcRect/>
          <a:stretch>
            <a:fillRect/>
          </a:stretch>
        </p:blipFill>
        <p:spPr bwMode="auto">
          <a:xfrm>
            <a:off x="1500166" y="285728"/>
            <a:ext cx="1597353" cy="675803"/>
          </a:xfrm>
          <a:prstGeom prst="ellipse">
            <a:avLst/>
          </a:prstGeom>
          <a:ln>
            <a:noFill/>
          </a:ln>
          <a:effectLst>
            <a:softEdge rad="112500"/>
          </a:effectLst>
        </p:spPr>
      </p:pic>
      <p:sp>
        <p:nvSpPr>
          <p:cNvPr id="3" name="Содержимое 2"/>
          <p:cNvSpPr>
            <a:spLocks noGrp="1"/>
          </p:cNvSpPr>
          <p:nvPr>
            <p:ph idx="1"/>
          </p:nvPr>
        </p:nvSpPr>
        <p:spPr>
          <a:xfrm>
            <a:off x="-396552" y="3071810"/>
            <a:ext cx="7500958" cy="3786190"/>
          </a:xfrm>
        </p:spPr>
        <p:txBody>
          <a:bodyPr/>
          <a:lstStyle/>
          <a:p>
            <a:pPr>
              <a:buNone/>
            </a:pPr>
            <a:r>
              <a:rPr lang="ru-RU" sz="2000" dirty="0" smtClean="0">
                <a:solidFill>
                  <a:schemeClr val="bg1"/>
                </a:solidFill>
                <a:latin typeface="Monotype Corsiva" pitchFamily="66" charset="0"/>
              </a:rPr>
              <a:t>    </a:t>
            </a:r>
            <a:r>
              <a:rPr lang="ru-RU" sz="1800" i="1" dirty="0" smtClean="0">
                <a:solidFill>
                  <a:schemeClr val="bg1"/>
                </a:solidFill>
                <a:latin typeface="Times New Roman" pitchFamily="18" charset="0"/>
                <a:cs typeface="Times New Roman" pitchFamily="18" charset="0"/>
              </a:rPr>
              <a:t>   </a:t>
            </a:r>
            <a:r>
              <a:rPr lang="ru-RU" sz="1800" b="1" i="1" dirty="0" smtClean="0">
                <a:solidFill>
                  <a:schemeClr val="bg1"/>
                </a:solidFill>
                <a:latin typeface="Times New Roman" pitchFamily="18" charset="0"/>
                <a:cs typeface="Times New Roman" pitchFamily="18" charset="0"/>
              </a:rPr>
              <a:t>На основании протокола заседания Правительственной комиссии по координации деятельности открытого правительства от                    17 декабря 2015 года № 8 под председательством Министра Российской Федерации М. </a:t>
            </a:r>
            <a:r>
              <a:rPr lang="ru-RU" sz="1800" b="1" i="1" dirty="0" err="1" smtClean="0">
                <a:solidFill>
                  <a:schemeClr val="bg1"/>
                </a:solidFill>
                <a:latin typeface="Times New Roman" pitchFamily="18" charset="0"/>
                <a:cs typeface="Times New Roman" pitchFamily="18" charset="0"/>
              </a:rPr>
              <a:t>Абызова</a:t>
            </a:r>
            <a:r>
              <a:rPr lang="ru-RU" sz="1800" b="1" i="1" dirty="0" smtClean="0">
                <a:solidFill>
                  <a:schemeClr val="bg1"/>
                </a:solidFill>
                <a:latin typeface="Times New Roman" pitchFamily="18" charset="0"/>
                <a:cs typeface="Times New Roman" pitchFamily="18" charset="0"/>
              </a:rPr>
              <a:t> в части итогов развития проекта «Бюджет для граждан» в 2015 году и основных направлениях работы на 2016 год, </a:t>
            </a:r>
            <a:r>
              <a:rPr lang="ru-RU" sz="1800" b="1" i="1" u="sng" dirty="0" smtClean="0">
                <a:solidFill>
                  <a:schemeClr val="bg1"/>
                </a:solidFill>
                <a:latin typeface="Times New Roman" pitchFamily="18" charset="0"/>
                <a:cs typeface="Times New Roman" pitchFamily="18" charset="0"/>
              </a:rPr>
              <a:t>Белгородская область отмечена в числе девяти субъектов Российской Федерации, обеспечивших лучшие практики подготовки «Бюджетов для граждан» в 2015 году.</a:t>
            </a:r>
            <a:endParaRPr lang="ru-RU" sz="1800" b="1" i="1" u="sng" dirty="0">
              <a:solidFill>
                <a:schemeClr val="bg1"/>
              </a:solidFill>
              <a:latin typeface="Times New Roman" pitchFamily="18" charset="0"/>
              <a:cs typeface="Times New Roman" pitchFamily="18" charset="0"/>
            </a:endParaRPr>
          </a:p>
        </p:txBody>
      </p:sp>
      <p:sp>
        <p:nvSpPr>
          <p:cNvPr id="7" name="TextBox 6"/>
          <p:cNvSpPr txBox="1"/>
          <p:nvPr/>
        </p:nvSpPr>
        <p:spPr>
          <a:xfrm>
            <a:off x="4071934" y="442721"/>
            <a:ext cx="4500594" cy="1200329"/>
          </a:xfrm>
          <a:prstGeom prst="rect">
            <a:avLst/>
          </a:prstGeom>
          <a:noFill/>
        </p:spPr>
        <p:txBody>
          <a:bodyPr wrap="square" rtlCol="0">
            <a:spAutoFit/>
          </a:bodyPr>
          <a:lstStyle/>
          <a:p>
            <a:pPr algn="ctr"/>
            <a:r>
              <a:rPr lang="ru-RU" sz="3600" b="1" dirty="0" smtClean="0">
                <a:solidFill>
                  <a:schemeClr val="bg1"/>
                </a:solidFill>
                <a:latin typeface="Times New Roman" pitchFamily="18" charset="0"/>
                <a:cs typeface="Times New Roman" pitchFamily="18" charset="0"/>
              </a:rPr>
              <a:t>БЮДЖЕТ </a:t>
            </a:r>
          </a:p>
          <a:p>
            <a:pPr algn="ctr"/>
            <a:r>
              <a:rPr lang="ru-RU" sz="3600" b="1" dirty="0" smtClean="0">
                <a:solidFill>
                  <a:schemeClr val="bg1"/>
                </a:solidFill>
                <a:latin typeface="Times New Roman" pitchFamily="18" charset="0"/>
                <a:cs typeface="Times New Roman" pitchFamily="18" charset="0"/>
              </a:rPr>
              <a:t>ДЛЯ ГРАЖДАН</a:t>
            </a:r>
            <a:endParaRPr lang="ru-RU" sz="3600" b="1" dirty="0">
              <a:solidFill>
                <a:schemeClr val="bg1"/>
              </a:solidFill>
              <a:latin typeface="Times New Roman" pitchFamily="18" charset="0"/>
              <a:cs typeface="Times New Roman" pitchFamily="18" charset="0"/>
            </a:endParaRPr>
          </a:p>
        </p:txBody>
      </p:sp>
      <p:sp>
        <p:nvSpPr>
          <p:cNvPr id="8" name="TextBox 7"/>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81</a:t>
            </a:r>
            <a:endParaRPr lang="ru-RU" sz="1600" b="1" dirty="0">
              <a:solidFill>
                <a:schemeClr val="bg1"/>
              </a:solidFill>
              <a:latin typeface="Times New Roman" pitchFamily="18"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57200" y="0"/>
            <a:ext cx="8686800" cy="838200"/>
          </a:xfrm>
        </p:spPr>
        <p:txBody>
          <a:bodyPr anchor="ctr">
            <a:noAutofit/>
          </a:bodyPr>
          <a:lstStyle/>
          <a:p>
            <a:pPr algn="ctr"/>
            <a:r>
              <a:rPr lang="ru-RU" sz="1600" b="1" dirty="0" smtClean="0">
                <a:solidFill>
                  <a:schemeClr val="accent2">
                    <a:lumMod val="75000"/>
                  </a:schemeClr>
                </a:solidFill>
                <a:latin typeface="Times New Roman" pitchFamily="18" charset="0"/>
                <a:cs typeface="Times New Roman" pitchFamily="18" charset="0"/>
              </a:rPr>
              <a:t>Участники и целевая аудитория проекта                                                                               «ФИНАНСОВОЕ ПРОСВЕЩЕНИЕ ГРАЖДАН НА ТЕРРИТОРИИ ВОЛОКОНОВСКОГО, КРАСНОГВАРДЕЙСКОГО, ШЕБЕКИНСКОГО РАЙОНОВ, ГОРОДА БЕЛГОРОДА»</a:t>
            </a:r>
          </a:p>
        </p:txBody>
      </p:sp>
      <p:sp>
        <p:nvSpPr>
          <p:cNvPr id="7" name="Номер слайда 3"/>
          <p:cNvSpPr txBox="1">
            <a:spLocks noGrp="1"/>
          </p:cNvSpPr>
          <p:nvPr/>
        </p:nvSpPr>
        <p:spPr>
          <a:xfrm>
            <a:off x="8501090" y="6429375"/>
            <a:ext cx="490510" cy="285750"/>
          </a:xfrm>
          <a:prstGeom prst="rect">
            <a:avLst/>
          </a:prstGeom>
          <a:noFill/>
        </p:spPr>
        <p:txBody>
          <a:bodyPr/>
          <a:lstStyle/>
          <a:p>
            <a:pPr algn="ctr" fontAlgn="auto">
              <a:spcBef>
                <a:spcPts val="0"/>
              </a:spcBef>
              <a:spcAft>
                <a:spcPts val="0"/>
              </a:spcAft>
              <a:defRPr/>
            </a:pPr>
            <a:fld id="{850A2012-1C47-42D2-9BE5-4A268337A646}" type="slidenum">
              <a:rPr lang="ru-RU" sz="1400" b="1">
                <a:solidFill>
                  <a:srgbClr val="CF6DA4">
                    <a:lumMod val="50000"/>
                  </a:srgbClr>
                </a:solidFill>
                <a:latin typeface="Constantia"/>
              </a:rPr>
              <a:pPr algn="ctr" fontAlgn="auto">
                <a:spcBef>
                  <a:spcPts val="0"/>
                </a:spcBef>
                <a:spcAft>
                  <a:spcPts val="0"/>
                </a:spcAft>
                <a:defRPr/>
              </a:pPr>
              <a:t>82</a:t>
            </a:fld>
            <a:endParaRPr lang="ru-RU" sz="1400" b="1" dirty="0">
              <a:solidFill>
                <a:srgbClr val="CF6DA4">
                  <a:lumMod val="50000"/>
                </a:srgbClr>
              </a:solidFill>
              <a:latin typeface="Constantia"/>
            </a:endParaRPr>
          </a:p>
        </p:txBody>
      </p:sp>
      <p:sp>
        <p:nvSpPr>
          <p:cNvPr id="15" name="Овал 14"/>
          <p:cNvSpPr/>
          <p:nvPr/>
        </p:nvSpPr>
        <p:spPr>
          <a:xfrm>
            <a:off x="1763713" y="1268413"/>
            <a:ext cx="5256212" cy="4897437"/>
          </a:xfrm>
          <a:prstGeom prst="ellipse">
            <a:avLst/>
          </a:prstGeom>
          <a:blipFill>
            <a:blip r:embed="rId2" cstate="prin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16" name="TextBox 15"/>
          <p:cNvSpPr txBox="1"/>
          <p:nvPr/>
        </p:nvSpPr>
        <p:spPr>
          <a:xfrm>
            <a:off x="2267744" y="2852936"/>
            <a:ext cx="4320480" cy="2554545"/>
          </a:xfrm>
          <a:prstGeom prst="rect">
            <a:avLst/>
          </a:prstGeom>
          <a:noFill/>
          <a:effectLst>
            <a:glow rad="139700">
              <a:schemeClr val="accent4">
                <a:satMod val="175000"/>
                <a:alpha val="40000"/>
              </a:schemeClr>
            </a:glow>
          </a:effectLst>
        </p:spPr>
        <p:style>
          <a:lnRef idx="0">
            <a:scrgbClr r="0" g="0" b="0"/>
          </a:lnRef>
          <a:fillRef idx="1003">
            <a:schemeClr val="lt1"/>
          </a:fillRef>
          <a:effectRef idx="0">
            <a:scrgbClr r="0" g="0" b="0"/>
          </a:effectRef>
          <a:fontRef idx="major"/>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3200" b="1" i="1" cap="all" dirty="0">
                <a:ln w="0"/>
                <a:solidFill>
                  <a:srgbClr val="F4E7ED">
                    <a:lumMod val="75000"/>
                  </a:srgbClr>
                </a:solidFill>
                <a:effectLst>
                  <a:reflection blurRad="12700" stA="50000" endPos="50000" dist="5000" dir="5400000" sy="-100000" rotWithShape="0"/>
                </a:effectLst>
                <a:latin typeface="Times New Roman" pitchFamily="18" charset="0"/>
                <a:cs typeface="Times New Roman" pitchFamily="18" charset="0"/>
              </a:rPr>
              <a:t>Финансовая грамотность </a:t>
            </a:r>
          </a:p>
          <a:p>
            <a:pPr algn="ctr">
              <a:defRPr/>
            </a:pPr>
            <a:r>
              <a:rPr lang="ru-RU" sz="3200" b="1" i="1" cap="all" dirty="0">
                <a:ln w="0"/>
                <a:solidFill>
                  <a:srgbClr val="F4E7ED">
                    <a:lumMod val="75000"/>
                  </a:srgbClr>
                </a:solidFill>
                <a:effectLst>
                  <a:reflection blurRad="12700" stA="50000" endPos="50000" dist="5000" dir="5400000" sy="-100000" rotWithShape="0"/>
                </a:effectLst>
                <a:latin typeface="Times New Roman" pitchFamily="18" charset="0"/>
                <a:cs typeface="Times New Roman" pitchFamily="18" charset="0"/>
              </a:rPr>
              <a:t>-</a:t>
            </a:r>
          </a:p>
          <a:p>
            <a:pPr algn="ctr">
              <a:defRPr/>
            </a:pPr>
            <a:r>
              <a:rPr lang="ru-RU" sz="3200" b="1" i="1" cap="all" dirty="0">
                <a:ln w="0"/>
                <a:solidFill>
                  <a:srgbClr val="F4E7ED">
                    <a:lumMod val="75000"/>
                  </a:srgbClr>
                </a:solidFill>
                <a:effectLst>
                  <a:reflection blurRad="12700" stA="50000" endPos="50000" dist="5000" dir="5400000" sy="-100000" rotWithShape="0"/>
                </a:effectLst>
                <a:latin typeface="Times New Roman" pitchFamily="18" charset="0"/>
                <a:cs typeface="Times New Roman" pitchFamily="18" charset="0"/>
              </a:rPr>
              <a:t>Залог благосостояния</a:t>
            </a:r>
          </a:p>
        </p:txBody>
      </p:sp>
      <p:sp>
        <p:nvSpPr>
          <p:cNvPr id="10" name="Скругленный прямоугольник 9"/>
          <p:cNvSpPr/>
          <p:nvPr/>
        </p:nvSpPr>
        <p:spPr>
          <a:xfrm>
            <a:off x="6444208" y="3645024"/>
            <a:ext cx="2520950" cy="1079500"/>
          </a:xfrm>
          <a:prstGeom prst="roundRect">
            <a:avLst/>
          </a:prstGeom>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prstClr val="black"/>
                </a:solidFill>
                <a:latin typeface="Times New Roman" pitchFamily="18" charset="0"/>
                <a:cs typeface="Times New Roman" pitchFamily="18" charset="0"/>
              </a:rPr>
              <a:t>Кредитно-финансовые учреждения области</a:t>
            </a:r>
          </a:p>
        </p:txBody>
      </p:sp>
      <p:sp>
        <p:nvSpPr>
          <p:cNvPr id="11" name="Скругленный прямоугольник 10"/>
          <p:cNvSpPr/>
          <p:nvPr/>
        </p:nvSpPr>
        <p:spPr>
          <a:xfrm>
            <a:off x="4500563" y="5445125"/>
            <a:ext cx="4535487" cy="936625"/>
          </a:xfrm>
          <a:prstGeom prst="roundRect">
            <a:avLst/>
          </a:prstGeom>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prstClr val="black"/>
                </a:solidFill>
                <a:latin typeface="Times New Roman" pitchFamily="18" charset="0"/>
                <a:cs typeface="Times New Roman" pitchFamily="18" charset="0"/>
              </a:rPr>
              <a:t>Территориальные органы федеральных органов исполнительной власти, государственные внебюджетные фонды</a:t>
            </a:r>
          </a:p>
        </p:txBody>
      </p:sp>
      <p:sp>
        <p:nvSpPr>
          <p:cNvPr id="12" name="Скругленный прямоугольник 11"/>
          <p:cNvSpPr/>
          <p:nvPr/>
        </p:nvSpPr>
        <p:spPr>
          <a:xfrm>
            <a:off x="1043608" y="5445224"/>
            <a:ext cx="2089150" cy="576263"/>
          </a:xfrm>
          <a:prstGeom prst="roundRect">
            <a:avLst/>
          </a:prstGeom>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prstClr val="black"/>
                </a:solidFill>
                <a:latin typeface="Times New Roman" pitchFamily="18" charset="0"/>
                <a:cs typeface="Times New Roman" pitchFamily="18" charset="0"/>
              </a:rPr>
              <a:t>ООО «Белфинанс»</a:t>
            </a:r>
          </a:p>
        </p:txBody>
      </p:sp>
      <p:sp>
        <p:nvSpPr>
          <p:cNvPr id="9" name="Скругленный прямоугольник 8"/>
          <p:cNvSpPr/>
          <p:nvPr/>
        </p:nvSpPr>
        <p:spPr>
          <a:xfrm>
            <a:off x="6156176" y="2492896"/>
            <a:ext cx="2555875" cy="792163"/>
          </a:xfrm>
          <a:prstGeom prst="roundRect">
            <a:avLst/>
          </a:prstGeom>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prstClr val="black"/>
                </a:solidFill>
                <a:latin typeface="Times New Roman" pitchFamily="18" charset="0"/>
                <a:cs typeface="Times New Roman" pitchFamily="18" charset="0"/>
              </a:rPr>
              <a:t>Страховые компании</a:t>
            </a:r>
          </a:p>
        </p:txBody>
      </p:sp>
      <p:sp>
        <p:nvSpPr>
          <p:cNvPr id="8" name="Скругленный прямоугольник 7"/>
          <p:cNvSpPr/>
          <p:nvPr/>
        </p:nvSpPr>
        <p:spPr>
          <a:xfrm>
            <a:off x="4716016" y="908720"/>
            <a:ext cx="3851275" cy="1223963"/>
          </a:xfrm>
          <a:prstGeom prst="roundRect">
            <a:avLst/>
          </a:prstGeom>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prstClr val="black"/>
                </a:solidFill>
                <a:latin typeface="Times New Roman" pitchFamily="18" charset="0"/>
                <a:cs typeface="Times New Roman" pitchFamily="18" charset="0"/>
              </a:rPr>
              <a:t>Департаменты финансов и бюджетной политики, </a:t>
            </a:r>
          </a:p>
          <a:p>
            <a:pPr algn="ctr">
              <a:defRPr/>
            </a:pPr>
            <a:r>
              <a:rPr lang="ru-RU" dirty="0">
                <a:solidFill>
                  <a:prstClr val="black"/>
                </a:solidFill>
                <a:latin typeface="Times New Roman" pitchFamily="18" charset="0"/>
                <a:cs typeface="Times New Roman" pitchFamily="18" charset="0"/>
              </a:rPr>
              <a:t>внутренней и кадровой политики, образования области</a:t>
            </a:r>
          </a:p>
        </p:txBody>
      </p:sp>
      <p:sp>
        <p:nvSpPr>
          <p:cNvPr id="13" name="Скругленный прямоугольник 12"/>
          <p:cNvSpPr/>
          <p:nvPr/>
        </p:nvSpPr>
        <p:spPr>
          <a:xfrm>
            <a:off x="107950" y="2708275"/>
            <a:ext cx="2482850" cy="1728788"/>
          </a:xfrm>
          <a:prstGeom prst="roundRect">
            <a:avLst/>
          </a:prstGeom>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prstClr val="black"/>
                </a:solidFill>
                <a:latin typeface="Times New Roman" pitchFamily="18" charset="0"/>
                <a:cs typeface="Times New Roman" pitchFamily="18" charset="0"/>
              </a:rPr>
              <a:t>Целевая аудитория (школьники, студенты ВУЗов, взрослое население с низким и средним уровнем дохода)</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01625" y="404813"/>
            <a:ext cx="8686800" cy="841375"/>
          </a:xfrm>
        </p:spPr>
        <p:txBody>
          <a:bodyPr anchor="ctr">
            <a:normAutofit/>
          </a:bodyPr>
          <a:lstStyle/>
          <a:p>
            <a:pPr algn="ctr"/>
            <a:r>
              <a:rPr lang="ru-RU" sz="1400" b="1" dirty="0" smtClean="0">
                <a:latin typeface="Times New Roman" pitchFamily="18" charset="0"/>
              </a:rPr>
              <a:t>ЦЕЛИ И РЕЗУЛЬТАТА ПРОЕКТА «ФИНАНСОВОЕ ПРОСВЕЩЕНИЕ ГРАЖДАН НА ТЕРРИТОРИИ ВОЛОКОНОВСКОГО, КРАСНОГВАРДЕЙСКОГО, ШЕБЕКИНСКОГО РАЙОНОВ, ГОРОДА БЕЛГОРОДА»</a:t>
            </a:r>
          </a:p>
        </p:txBody>
      </p:sp>
      <p:graphicFrame>
        <p:nvGraphicFramePr>
          <p:cNvPr id="38956" name="Group 44"/>
          <p:cNvGraphicFramePr>
            <a:graphicFrameLocks noGrp="1"/>
          </p:cNvGraphicFramePr>
          <p:nvPr>
            <p:ph idx="4294967295"/>
          </p:nvPr>
        </p:nvGraphicFramePr>
        <p:xfrm>
          <a:off x="323850" y="1268413"/>
          <a:ext cx="8601075" cy="5423851"/>
        </p:xfrm>
        <a:graphic>
          <a:graphicData uri="http://schemas.openxmlformats.org/drawingml/2006/table">
            <a:tbl>
              <a:tblPr/>
              <a:tblGrid>
                <a:gridCol w="2376488"/>
                <a:gridCol w="6224587"/>
              </a:tblGrid>
              <a:tr h="576263">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ru-RU" sz="1000" b="1" i="0" u="none" strike="noStrike" cap="none" normalizeH="0" baseline="0" dirty="0" smtClean="0">
                          <a:ln>
                            <a:noFill/>
                          </a:ln>
                          <a:solidFill>
                            <a:schemeClr val="tx1"/>
                          </a:solidFill>
                          <a:effectLst/>
                          <a:latin typeface="Times New Roman" pitchFamily="18" charset="0"/>
                          <a:cs typeface="Arial" charset="0"/>
                        </a:rPr>
                        <a:t>Цель проекта: </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Увеличение к июлю 2016 года на 60 процентов финансово-грамотного населения города Белгорода, </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Волоконовского</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Красногвардейского, </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Шебекинского</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районов, охваченного просветительскими мероприятиями</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Arial" charset="0"/>
                        </a:rPr>
                        <a:t>Результат проекта:</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Уменьшено количество финансово-неграмотного населения муниципальных образований области, выявленного на начальном этапе мониторинга в 2015 году, не менее чем на 62,9 процента к июлю 2016 года на территории города Белгорода, </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Волоконовского</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Красногвардейского, </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Шебекинского</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районов</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2163">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Arial" charset="0"/>
                        </a:rPr>
                        <a:t>Требования к результату: </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Принято участие 1,3 тыс. человек среди различных групп населения на территории муниципальных образований области</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2163">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cs typeface="Arial" charset="0"/>
                      </a:endParaRP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Распространено 500  брошюр по финансовой грамотности населения </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2163">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cs typeface="Arial" charset="0"/>
                      </a:endParaRP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smtClean="0">
                          <a:ln>
                            <a:noFill/>
                          </a:ln>
                          <a:solidFill>
                            <a:srgbClr val="000000"/>
                          </a:solidFill>
                          <a:effectLst/>
                          <a:latin typeface="Times New Roman" pitchFamily="18" charset="0"/>
                          <a:cs typeface="Times New Roman" pitchFamily="18" charset="0"/>
                        </a:rPr>
                        <a:t>В двух общеобразовательных организациях города Белгорода (МБУ «Лицей №9», МАОУ «Гимназия №1») проведено 6 тематических классных часов </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2163">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smtClean="0">
                        <a:ln>
                          <a:noFill/>
                        </a:ln>
                        <a:solidFill>
                          <a:schemeClr val="tx1"/>
                        </a:solidFill>
                        <a:effectLst/>
                        <a:latin typeface="Times New Roman" pitchFamily="18" charset="0"/>
                        <a:cs typeface="Arial" charset="0"/>
                      </a:endParaRP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В трех организациях высшего образования (НИУ «</a:t>
                      </a:r>
                      <a:r>
                        <a:rPr kumimoji="0" lang="ru-RU" sz="1200" b="0" i="0" u="none" strike="noStrike" cap="none" normalizeH="0" baseline="0" dirty="0" err="1" smtClean="0">
                          <a:ln>
                            <a:noFill/>
                          </a:ln>
                          <a:solidFill>
                            <a:srgbClr val="000000"/>
                          </a:solidFill>
                          <a:effectLst/>
                          <a:latin typeface="Times New Roman" pitchFamily="18" charset="0"/>
                          <a:cs typeface="Times New Roman" pitchFamily="18" charset="0"/>
                        </a:rPr>
                        <a:t>БелГУ</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rgbClr val="000000"/>
                          </a:solidFill>
                          <a:effectLst/>
                          <a:latin typeface="Times New Roman" pitchFamily="18" charset="0"/>
                          <a:cs typeface="Times New Roman" pitchFamily="18" charset="0"/>
                        </a:rPr>
                        <a:t>БелГТУ</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rgbClr val="000000"/>
                          </a:solidFill>
                          <a:effectLst/>
                          <a:latin typeface="Times New Roman" pitchFamily="18" charset="0"/>
                          <a:cs typeface="Times New Roman" pitchFamily="18" charset="0"/>
                        </a:rPr>
                        <a:t>им.В.Г.Шухова</a:t>
                      </a:r>
                      <a:r>
                        <a:rPr kumimoji="0" lang="ru-RU" sz="1200" b="0" i="0" u="none" strike="noStrike" cap="none" normalizeH="0" baseline="0" dirty="0" smtClean="0">
                          <a:ln>
                            <a:noFill/>
                          </a:ln>
                          <a:solidFill>
                            <a:srgbClr val="000000"/>
                          </a:solidFill>
                          <a:effectLst/>
                          <a:latin typeface="Times New Roman" pitchFamily="18" charset="0"/>
                          <a:cs typeface="Times New Roman" pitchFamily="18" charset="0"/>
                        </a:rPr>
                        <a:t>, АНОВПО «БУКЭП») проведено 15 лекций </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smtClean="0">
                          <a:ln>
                            <a:noFill/>
                          </a:ln>
                          <a:solidFill>
                            <a:schemeClr val="tx1"/>
                          </a:solidFill>
                          <a:effectLst/>
                          <a:latin typeface="Constantia" pitchFamily="18" charset="0"/>
                          <a:cs typeface="Arial" charset="0"/>
                        </a:rPr>
                        <a:t>Срок реализации проекта:</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Июнь 2015 года – август 2016 года</a:t>
                      </a:r>
                    </a:p>
                  </a:txBody>
                  <a:tcPr marL="91443" marR="9144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Номер слайда 3"/>
          <p:cNvSpPr txBox="1">
            <a:spLocks noGrp="1"/>
          </p:cNvSpPr>
          <p:nvPr/>
        </p:nvSpPr>
        <p:spPr>
          <a:xfrm>
            <a:off x="8429652" y="6429375"/>
            <a:ext cx="561948" cy="285750"/>
          </a:xfrm>
          <a:prstGeom prst="rect">
            <a:avLst/>
          </a:prstGeom>
          <a:noFill/>
        </p:spPr>
        <p:txBody>
          <a:bodyPr/>
          <a:lstStyle/>
          <a:p>
            <a:pPr algn="ctr" fontAlgn="auto">
              <a:spcBef>
                <a:spcPts val="0"/>
              </a:spcBef>
              <a:spcAft>
                <a:spcPts val="0"/>
              </a:spcAft>
              <a:defRPr/>
            </a:pPr>
            <a:fld id="{0DC54AA8-45E2-4149-91E1-154239D19915}" type="slidenum">
              <a:rPr lang="ru-RU" sz="1400" b="1">
                <a:solidFill>
                  <a:srgbClr val="CF6DA4">
                    <a:lumMod val="50000"/>
                  </a:srgbClr>
                </a:solidFill>
                <a:latin typeface="Constantia"/>
              </a:rPr>
              <a:pPr algn="ctr" fontAlgn="auto">
                <a:spcBef>
                  <a:spcPts val="0"/>
                </a:spcBef>
                <a:spcAft>
                  <a:spcPts val="0"/>
                </a:spcAft>
                <a:defRPr/>
              </a:pPr>
              <a:t>83</a:t>
            </a:fld>
            <a:endParaRPr lang="ru-RU" sz="1400" b="1" dirty="0">
              <a:solidFill>
                <a:srgbClr val="CF6DA4">
                  <a:lumMod val="50000"/>
                </a:srgbClr>
              </a:solidFill>
              <a:latin typeface="Constantia"/>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64000">
              <a:srgbClr val="B4FF8F"/>
            </a:gs>
            <a:gs pos="100000">
              <a:srgbClr val="008000">
                <a:alpha val="60000"/>
              </a:srgbClr>
            </a:gs>
          </a:gsLst>
          <a:lin ang="3000000" scaled="0"/>
          <a:tileRect/>
        </a:gradFill>
        <a:effectLst/>
      </p:bgPr>
    </p:bg>
    <p:spTree>
      <p:nvGrpSpPr>
        <p:cNvPr id="1" name=""/>
        <p:cNvGrpSpPr/>
        <p:nvPr/>
      </p:nvGrpSpPr>
      <p:grpSpPr>
        <a:xfrm>
          <a:off x="0" y="0"/>
          <a:ext cx="0" cy="0"/>
          <a:chOff x="0" y="0"/>
          <a:chExt cx="0" cy="0"/>
        </a:xfrm>
      </p:grpSpPr>
      <p:sp>
        <p:nvSpPr>
          <p:cNvPr id="4" name="Прямоугольник с одним скругленным углом 3"/>
          <p:cNvSpPr/>
          <p:nvPr/>
        </p:nvSpPr>
        <p:spPr>
          <a:xfrm>
            <a:off x="395536" y="332656"/>
            <a:ext cx="8571629" cy="746873"/>
          </a:xfrm>
          <a:prstGeom prst="round1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sp>
        <p:nvSpPr>
          <p:cNvPr id="5" name="TextBox 4"/>
          <p:cNvSpPr txBox="1"/>
          <p:nvPr/>
        </p:nvSpPr>
        <p:spPr>
          <a:xfrm>
            <a:off x="827088" y="333375"/>
            <a:ext cx="7516812" cy="968375"/>
          </a:xfrm>
          <a:prstGeom prst="rect">
            <a:avLst/>
          </a:prstGeom>
          <a:noFill/>
        </p:spPr>
        <p:txBody>
          <a:bodyPr>
            <a:spAutoFit/>
          </a:bodyPr>
          <a:lstStyle/>
          <a:p>
            <a:pPr algn="ctr" fontAlgn="auto">
              <a:spcBef>
                <a:spcPts val="0"/>
              </a:spcBef>
              <a:spcAft>
                <a:spcPts val="0"/>
              </a:spcAft>
              <a:defRPr/>
            </a:pPr>
            <a:r>
              <a:rPr lang="ru-RU" sz="1950" b="1" dirty="0">
                <a:solidFill>
                  <a:prstClr val="black"/>
                </a:solidFill>
                <a:latin typeface="Calibri" panose="020F0502020204030204"/>
              </a:rPr>
              <a:t>Основные направления долговой политики Белгородской области</a:t>
            </a:r>
          </a:p>
          <a:p>
            <a:pPr algn="ctr" fontAlgn="auto">
              <a:spcBef>
                <a:spcPts val="0"/>
              </a:spcBef>
              <a:spcAft>
                <a:spcPts val="0"/>
              </a:spcAft>
              <a:defRPr/>
            </a:pPr>
            <a:r>
              <a:rPr lang="ru-RU" sz="1950" b="1" dirty="0">
                <a:solidFill>
                  <a:prstClr val="black"/>
                </a:solidFill>
                <a:latin typeface="Calibri" panose="020F0502020204030204"/>
              </a:rPr>
              <a:t>на 2017 год и на плановый период 2018 и 2019 годов</a:t>
            </a:r>
          </a:p>
          <a:p>
            <a:pPr fontAlgn="auto">
              <a:spcBef>
                <a:spcPts val="0"/>
              </a:spcBef>
              <a:spcAft>
                <a:spcPts val="0"/>
              </a:spcAft>
              <a:defRPr/>
            </a:pPr>
            <a:endParaRPr lang="ru-RU" dirty="0">
              <a:solidFill>
                <a:prstClr val="black"/>
              </a:solidFill>
              <a:latin typeface="Calibri" panose="020F0502020204030204"/>
            </a:endParaRPr>
          </a:p>
        </p:txBody>
      </p:sp>
      <p:sp>
        <p:nvSpPr>
          <p:cNvPr id="6" name="Скругленный прямоугольник 5"/>
          <p:cNvSpPr/>
          <p:nvPr/>
        </p:nvSpPr>
        <p:spPr>
          <a:xfrm>
            <a:off x="467544" y="1628800"/>
            <a:ext cx="8385773" cy="684067"/>
          </a:xfrm>
          <a:prstGeom prst="roundRect">
            <a:avLst/>
          </a:prstGeom>
          <a:solidFill>
            <a:schemeClr val="accent1">
              <a:lumMod val="60000"/>
              <a:lumOff val="40000"/>
            </a:schemeClr>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8" name="Скругленный прямоугольник 7"/>
          <p:cNvSpPr/>
          <p:nvPr/>
        </p:nvSpPr>
        <p:spPr>
          <a:xfrm>
            <a:off x="2627784" y="2492896"/>
            <a:ext cx="3965418" cy="517180"/>
          </a:xfrm>
          <a:prstGeom prst="roundRect">
            <a:avLst/>
          </a:prstGeom>
          <a:solidFill>
            <a:schemeClr val="accent4">
              <a:lumMod val="40000"/>
              <a:lumOff val="60000"/>
            </a:schemeClr>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786892" name="TextBox 8"/>
          <p:cNvSpPr txBox="1">
            <a:spLocks noChangeArrowheads="1"/>
          </p:cNvSpPr>
          <p:nvPr/>
        </p:nvSpPr>
        <p:spPr bwMode="auto">
          <a:xfrm>
            <a:off x="2627313" y="2513013"/>
            <a:ext cx="3738562" cy="461962"/>
          </a:xfrm>
          <a:prstGeom prst="rect">
            <a:avLst/>
          </a:prstGeom>
          <a:noFill/>
          <a:ln w="9525">
            <a:noFill/>
            <a:miter lim="800000"/>
            <a:headEnd/>
            <a:tailEnd/>
          </a:ln>
        </p:spPr>
        <p:txBody>
          <a:bodyPr>
            <a:spAutoFit/>
          </a:bodyPr>
          <a:lstStyle/>
          <a:p>
            <a:pPr algn="ctr"/>
            <a:r>
              <a:rPr lang="ru-RU" sz="2400" b="1">
                <a:solidFill>
                  <a:srgbClr val="000000"/>
                </a:solidFill>
                <a:latin typeface="Calibri" pitchFamily="34" charset="0"/>
              </a:rPr>
              <a:t>Основные задачи:</a:t>
            </a:r>
          </a:p>
        </p:txBody>
      </p:sp>
      <p:sp>
        <p:nvSpPr>
          <p:cNvPr id="10" name="Скругленный прямоугольник 9"/>
          <p:cNvSpPr/>
          <p:nvPr/>
        </p:nvSpPr>
        <p:spPr>
          <a:xfrm>
            <a:off x="467544" y="3212976"/>
            <a:ext cx="8385773" cy="759158"/>
          </a:xfrm>
          <a:prstGeom prst="roundRect">
            <a:avLst/>
          </a:prstGeom>
          <a:solidFill>
            <a:schemeClr val="accent4">
              <a:lumMod val="20000"/>
              <a:lumOff val="80000"/>
            </a:schemeClr>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3" name="Скругленный прямоугольник 12"/>
          <p:cNvSpPr/>
          <p:nvPr/>
        </p:nvSpPr>
        <p:spPr>
          <a:xfrm>
            <a:off x="467544" y="4365104"/>
            <a:ext cx="8385773" cy="744040"/>
          </a:xfrm>
          <a:prstGeom prst="roundRect">
            <a:avLst/>
          </a:prstGeom>
          <a:solidFill>
            <a:schemeClr val="accent4">
              <a:lumMod val="20000"/>
              <a:lumOff val="80000"/>
            </a:schemeClr>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4" name="Скругленный прямоугольник 13"/>
          <p:cNvSpPr/>
          <p:nvPr/>
        </p:nvSpPr>
        <p:spPr>
          <a:xfrm>
            <a:off x="467544" y="5445224"/>
            <a:ext cx="8385773" cy="902546"/>
          </a:xfrm>
          <a:prstGeom prst="roundRect">
            <a:avLst/>
          </a:prstGeom>
          <a:solidFill>
            <a:schemeClr val="accent4">
              <a:lumMod val="20000"/>
              <a:lumOff val="80000"/>
            </a:schemeClr>
          </a:solidFill>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786902" name="TextBox 14"/>
          <p:cNvSpPr txBox="1">
            <a:spLocks noChangeArrowheads="1"/>
          </p:cNvSpPr>
          <p:nvPr/>
        </p:nvSpPr>
        <p:spPr bwMode="auto">
          <a:xfrm>
            <a:off x="395288" y="1557338"/>
            <a:ext cx="8480425" cy="738187"/>
          </a:xfrm>
          <a:prstGeom prst="rect">
            <a:avLst/>
          </a:prstGeom>
          <a:noFill/>
          <a:ln w="9525">
            <a:noFill/>
            <a:miter lim="800000"/>
            <a:headEnd/>
            <a:tailEnd/>
          </a:ln>
        </p:spPr>
        <p:txBody>
          <a:bodyPr>
            <a:spAutoFit/>
          </a:bodyPr>
          <a:lstStyle/>
          <a:p>
            <a:pPr algn="ctr"/>
            <a:r>
              <a:rPr lang="ru-RU" sz="2400" b="1" u="sng">
                <a:solidFill>
                  <a:srgbClr val="000000"/>
                </a:solidFill>
                <a:latin typeface="Calibri" pitchFamily="34" charset="0"/>
              </a:rPr>
              <a:t>Приоритетное направление </a:t>
            </a:r>
            <a:r>
              <a:rPr lang="ru-RU" b="1">
                <a:solidFill>
                  <a:srgbClr val="000000"/>
                </a:solidFill>
                <a:latin typeface="Calibri" pitchFamily="34" charset="0"/>
              </a:rPr>
              <a:t>– сокращение государственного долга Белгородской области</a:t>
            </a:r>
          </a:p>
        </p:txBody>
      </p:sp>
      <p:sp>
        <p:nvSpPr>
          <p:cNvPr id="1786903" name="TextBox 15"/>
          <p:cNvSpPr txBox="1">
            <a:spLocks noChangeArrowheads="1"/>
          </p:cNvSpPr>
          <p:nvPr/>
        </p:nvSpPr>
        <p:spPr bwMode="auto">
          <a:xfrm>
            <a:off x="827088" y="3357563"/>
            <a:ext cx="7513637" cy="368300"/>
          </a:xfrm>
          <a:prstGeom prst="rect">
            <a:avLst/>
          </a:prstGeom>
          <a:noFill/>
          <a:ln w="9525">
            <a:noFill/>
            <a:miter lim="800000"/>
            <a:headEnd/>
            <a:tailEnd/>
          </a:ln>
        </p:spPr>
        <p:txBody>
          <a:bodyPr>
            <a:spAutoFit/>
          </a:bodyPr>
          <a:lstStyle/>
          <a:p>
            <a:pPr algn="ctr"/>
            <a:r>
              <a:rPr lang="ru-RU" b="1">
                <a:solidFill>
                  <a:srgbClr val="000000"/>
                </a:solidFill>
                <a:latin typeface="Calibri" pitchFamily="34" charset="0"/>
              </a:rPr>
              <a:t>Безусловное погашение принятых обязательств</a:t>
            </a:r>
          </a:p>
        </p:txBody>
      </p:sp>
      <p:sp>
        <p:nvSpPr>
          <p:cNvPr id="1786904" name="TextBox 16"/>
          <p:cNvSpPr txBox="1">
            <a:spLocks noChangeArrowheads="1"/>
          </p:cNvSpPr>
          <p:nvPr/>
        </p:nvSpPr>
        <p:spPr bwMode="auto">
          <a:xfrm>
            <a:off x="539750" y="4365625"/>
            <a:ext cx="8118475" cy="646113"/>
          </a:xfrm>
          <a:prstGeom prst="rect">
            <a:avLst/>
          </a:prstGeom>
          <a:noFill/>
          <a:ln w="9525">
            <a:noFill/>
            <a:miter lim="800000"/>
            <a:headEnd/>
            <a:tailEnd/>
          </a:ln>
        </p:spPr>
        <p:txBody>
          <a:bodyPr>
            <a:spAutoFit/>
          </a:bodyPr>
          <a:lstStyle/>
          <a:p>
            <a:pPr algn="ctr"/>
            <a:r>
              <a:rPr lang="ru-RU" b="1">
                <a:solidFill>
                  <a:srgbClr val="000000"/>
                </a:solidFill>
                <a:latin typeface="Calibri" pitchFamily="34" charset="0"/>
              </a:rPr>
              <a:t>Соблюдение норм и ограничений, установленных Бюджетным кодексом РФ. Выполнение условий соглашений с Минфином РФ по бюджетным кредитам</a:t>
            </a:r>
          </a:p>
        </p:txBody>
      </p:sp>
      <p:sp>
        <p:nvSpPr>
          <p:cNvPr id="1786905" name="TextBox 17"/>
          <p:cNvSpPr txBox="1">
            <a:spLocks noChangeArrowheads="1"/>
          </p:cNvSpPr>
          <p:nvPr/>
        </p:nvSpPr>
        <p:spPr bwMode="auto">
          <a:xfrm>
            <a:off x="468313" y="5445125"/>
            <a:ext cx="8370887" cy="923925"/>
          </a:xfrm>
          <a:prstGeom prst="rect">
            <a:avLst/>
          </a:prstGeom>
          <a:noFill/>
          <a:ln w="9525">
            <a:noFill/>
            <a:miter lim="800000"/>
            <a:headEnd/>
            <a:tailEnd/>
          </a:ln>
        </p:spPr>
        <p:txBody>
          <a:bodyPr>
            <a:spAutoFit/>
          </a:bodyPr>
          <a:lstStyle/>
          <a:p>
            <a:pPr algn="ctr"/>
            <a:r>
              <a:rPr lang="ru-RU" b="1">
                <a:solidFill>
                  <a:srgbClr val="000000"/>
                </a:solidFill>
                <a:latin typeface="Calibri" pitchFamily="34" charset="0"/>
              </a:rPr>
              <a:t>Ограничение на предоставление государственных гарантий и привлечение государственных заимствований (привлечение новых заимствований преимущественно в объемах, не выше объемов погашения)</a:t>
            </a:r>
          </a:p>
        </p:txBody>
      </p:sp>
      <p:sp>
        <p:nvSpPr>
          <p:cNvPr id="15" name="TextBox 14"/>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84</a:t>
            </a:r>
            <a:endParaRPr lang="ru-RU" sz="1600" b="1" dirty="0">
              <a:solidFill>
                <a:schemeClr val="bg1"/>
              </a:solidFill>
              <a:latin typeface="Times New Roman" pitchFamily="18" charset="0"/>
              <a:cs typeface="Times New Roman" pitchFamily="18" charset="0"/>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title"/>
          </p:nvPr>
        </p:nvSpPr>
        <p:spPr>
          <a:xfrm>
            <a:off x="0" y="857251"/>
            <a:ext cx="9144000" cy="457200"/>
          </a:xfrm>
        </p:spPr>
        <p:txBody>
          <a:bodyPr>
            <a:noAutofit/>
          </a:bodyPr>
          <a:lstStyle/>
          <a:p>
            <a:pPr algn="ctr" eaLnBrk="1" hangingPunct="1">
              <a:defRPr/>
            </a:pPr>
            <a:r>
              <a:rPr lang="ru-RU" altLang="ru-RU" sz="1950" b="1" dirty="0">
                <a:solidFill>
                  <a:prstClr val="black"/>
                </a:solidFill>
                <a:effectLst/>
                <a:latin typeface="Calibri" panose="020F0502020204030204"/>
                <a:ea typeface="+mn-ea"/>
                <a:cs typeface="+mn-cs"/>
              </a:rPr>
              <a:t>Дефицит и источники финансирования дефицита областного бюджета на 2017 год</a:t>
            </a:r>
          </a:p>
        </p:txBody>
      </p:sp>
      <p:graphicFrame>
        <p:nvGraphicFramePr>
          <p:cNvPr id="1432579" name="Object 3"/>
          <p:cNvGraphicFramePr>
            <a:graphicFrameLocks noGrp="1" noChangeAspect="1"/>
          </p:cNvGraphicFramePr>
          <p:nvPr>
            <p:ph idx="1"/>
            <p:extLst>
              <p:ext uri="{D42A27DB-BD31-4B8C-83A1-F6EECF244321}">
                <p14:modId xmlns:p14="http://schemas.microsoft.com/office/powerpoint/2010/main" val="2866709875"/>
              </p:ext>
            </p:extLst>
          </p:nvPr>
        </p:nvGraphicFramePr>
        <p:xfrm>
          <a:off x="615950" y="1465263"/>
          <a:ext cx="7943850" cy="4268787"/>
        </p:xfrm>
        <a:graphic>
          <a:graphicData uri="http://schemas.openxmlformats.org/presentationml/2006/ole">
            <mc:AlternateContent xmlns:mc="http://schemas.openxmlformats.org/markup-compatibility/2006">
              <mc:Choice xmlns:v="urn:schemas-microsoft-com:vml" Requires="v">
                <p:oleObj spid="_x0000_s2553861" name="Лист" r:id="rId4" imgW="11963451" imgH="6429452" progId="Excel.Sheet.8">
                  <p:embed/>
                </p:oleObj>
              </mc:Choice>
              <mc:Fallback>
                <p:oleObj name="Лист" r:id="rId4" imgW="11963451" imgH="6429452" progId="Excel.Sheet.8">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 y="1465263"/>
                        <a:ext cx="7943850" cy="426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85</a:t>
            </a:r>
            <a:endParaRPr lang="ru-RU" sz="16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 одним скругленным углом 1"/>
          <p:cNvSpPr/>
          <p:nvPr/>
        </p:nvSpPr>
        <p:spPr>
          <a:xfrm>
            <a:off x="395536" y="260648"/>
            <a:ext cx="8454397" cy="554078"/>
          </a:xfrm>
          <a:prstGeom prst="round1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sp>
        <p:nvSpPr>
          <p:cNvPr id="3" name="TextBox 2"/>
          <p:cNvSpPr txBox="1"/>
          <p:nvPr/>
        </p:nvSpPr>
        <p:spPr>
          <a:xfrm>
            <a:off x="250825" y="333375"/>
            <a:ext cx="8540750" cy="392113"/>
          </a:xfrm>
          <a:prstGeom prst="rect">
            <a:avLst/>
          </a:prstGeom>
          <a:noFill/>
        </p:spPr>
        <p:txBody>
          <a:bodyPr>
            <a:spAutoFit/>
          </a:bodyPr>
          <a:lstStyle/>
          <a:p>
            <a:pPr algn="ctr" fontAlgn="auto">
              <a:spcBef>
                <a:spcPts val="0"/>
              </a:spcBef>
              <a:spcAft>
                <a:spcPts val="0"/>
              </a:spcAft>
              <a:defRPr/>
            </a:pPr>
            <a:r>
              <a:rPr lang="ru-RU" sz="1950" b="1" dirty="0">
                <a:solidFill>
                  <a:prstClr val="black"/>
                </a:solidFill>
                <a:latin typeface="Calibri" panose="020F0502020204030204"/>
              </a:rPr>
              <a:t>Государственный долг Белгородской области</a:t>
            </a:r>
            <a:r>
              <a:rPr lang="en-US" sz="1950" b="1" dirty="0">
                <a:solidFill>
                  <a:prstClr val="black"/>
                </a:solidFill>
                <a:latin typeface="Calibri" panose="020F0502020204030204"/>
              </a:rPr>
              <a:t> </a:t>
            </a:r>
            <a:r>
              <a:rPr lang="ru-RU" sz="1950" b="1" dirty="0">
                <a:solidFill>
                  <a:prstClr val="black"/>
                </a:solidFill>
                <a:latin typeface="Calibri" panose="020F0502020204030204"/>
              </a:rPr>
              <a:t>в 2014 - 2019 годах</a:t>
            </a:r>
          </a:p>
        </p:txBody>
      </p:sp>
      <p:sp>
        <p:nvSpPr>
          <p:cNvPr id="4" name="TextBox 3"/>
          <p:cNvSpPr txBox="1"/>
          <p:nvPr/>
        </p:nvSpPr>
        <p:spPr>
          <a:xfrm>
            <a:off x="7956550" y="1052513"/>
            <a:ext cx="958850" cy="254000"/>
          </a:xfrm>
          <a:prstGeom prst="rect">
            <a:avLst/>
          </a:prstGeom>
          <a:noFill/>
        </p:spPr>
        <p:txBody>
          <a:bodyPr>
            <a:spAutoFit/>
          </a:bodyPr>
          <a:lstStyle/>
          <a:p>
            <a:pPr fontAlgn="auto">
              <a:spcBef>
                <a:spcPts val="0"/>
              </a:spcBef>
              <a:spcAft>
                <a:spcPts val="0"/>
              </a:spcAft>
              <a:defRPr/>
            </a:pPr>
            <a:r>
              <a:rPr lang="ru-RU" sz="1050" dirty="0">
                <a:solidFill>
                  <a:prstClr val="black"/>
                </a:solidFill>
                <a:latin typeface="Calibri" panose="020F0502020204030204"/>
              </a:rPr>
              <a:t>млн рублей</a:t>
            </a:r>
          </a:p>
        </p:txBody>
      </p:sp>
      <p:graphicFrame>
        <p:nvGraphicFramePr>
          <p:cNvPr id="6" name="Таблица 5"/>
          <p:cNvGraphicFramePr>
            <a:graphicFrameLocks noGrp="1"/>
          </p:cNvGraphicFramePr>
          <p:nvPr>
            <p:extLst>
              <p:ext uri="{D42A27DB-BD31-4B8C-83A1-F6EECF244321}">
                <p14:modId xmlns:p14="http://schemas.microsoft.com/office/powerpoint/2010/main" val="782240076"/>
              </p:ext>
            </p:extLst>
          </p:nvPr>
        </p:nvGraphicFramePr>
        <p:xfrm>
          <a:off x="539552" y="1268760"/>
          <a:ext cx="8150006" cy="4680522"/>
        </p:xfrm>
        <a:graphic>
          <a:graphicData uri="http://schemas.openxmlformats.org/drawingml/2006/table">
            <a:tbl>
              <a:tblPr/>
              <a:tblGrid>
                <a:gridCol w="332391"/>
                <a:gridCol w="3199721"/>
                <a:gridCol w="800328"/>
                <a:gridCol w="760312"/>
                <a:gridCol w="728298"/>
                <a:gridCol w="792326"/>
                <a:gridCol w="725631"/>
                <a:gridCol w="810999"/>
              </a:tblGrid>
              <a:tr h="810034">
                <a:tc>
                  <a:txBody>
                    <a:bodyPr/>
                    <a:lstStyle/>
                    <a:p>
                      <a:pPr algn="ctr" fontAlgn="ctr"/>
                      <a:r>
                        <a:rPr lang="ru-RU" sz="1100" b="1" i="0" u="none" strike="noStrike" dirty="0">
                          <a:solidFill>
                            <a:srgbClr val="000000"/>
                          </a:solidFill>
                          <a:effectLst/>
                          <a:latin typeface="+mn-lt"/>
                          <a:cs typeface="Arial" panose="020B0604020202020204" pitchFamily="34" charset="0"/>
                        </a:rPr>
                        <a:t>№ п/п</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mn-lt"/>
                          <a:cs typeface="Arial" panose="020B0604020202020204" pitchFamily="34" charset="0"/>
                        </a:rPr>
                        <a:t>Наименование долгового обязательства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solidFill>
                            <a:srgbClr val="000000"/>
                          </a:solidFill>
                          <a:effectLst/>
                          <a:latin typeface="+mn-lt"/>
                          <a:cs typeface="Arial" panose="020B0604020202020204" pitchFamily="34" charset="0"/>
                        </a:rPr>
                        <a:t>2014</a:t>
                      </a:r>
                      <a:br>
                        <a:rPr lang="ru-RU" sz="1100" b="1" i="0" u="none" strike="noStrike" dirty="0" smtClean="0">
                          <a:solidFill>
                            <a:srgbClr val="000000"/>
                          </a:solidFill>
                          <a:effectLst/>
                          <a:latin typeface="+mn-lt"/>
                          <a:cs typeface="Arial" panose="020B0604020202020204" pitchFamily="34" charset="0"/>
                        </a:rPr>
                      </a:br>
                      <a:r>
                        <a:rPr lang="ru-RU" sz="1100" b="1" i="0" u="none" strike="noStrike" dirty="0" smtClean="0">
                          <a:solidFill>
                            <a:srgbClr val="000000"/>
                          </a:solidFill>
                          <a:effectLst/>
                          <a:latin typeface="+mn-lt"/>
                          <a:cs typeface="Arial" panose="020B0604020202020204" pitchFamily="34" charset="0"/>
                        </a:rPr>
                        <a:t>факт</a:t>
                      </a:r>
                      <a:endParaRPr lang="ru-RU" sz="11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mn-lt"/>
                          <a:cs typeface="Arial" panose="020B0604020202020204" pitchFamily="34" charset="0"/>
                        </a:rPr>
                        <a:t>2015 год факт</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mn-lt"/>
                          <a:cs typeface="Arial" panose="020B0604020202020204" pitchFamily="34" charset="0"/>
                        </a:rPr>
                        <a:t>Оценка                         2016 год</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mn-lt"/>
                          <a:cs typeface="Arial" panose="020B0604020202020204" pitchFamily="34" charset="0"/>
                        </a:rPr>
                        <a:t>на 2017 год  </a:t>
                      </a:r>
                      <a:r>
                        <a:rPr lang="ru-RU" sz="1100" b="1" i="0" u="none" strike="noStrike" dirty="0" smtClean="0">
                          <a:solidFill>
                            <a:srgbClr val="000000"/>
                          </a:solidFill>
                          <a:effectLst/>
                          <a:latin typeface="+mn-lt"/>
                          <a:cs typeface="Arial" panose="020B0604020202020204" pitchFamily="34" charset="0"/>
                        </a:rPr>
                        <a:t/>
                      </a:r>
                      <a:br>
                        <a:rPr lang="ru-RU" sz="1100" b="1" i="0" u="none" strike="noStrike" dirty="0" smtClean="0">
                          <a:solidFill>
                            <a:srgbClr val="000000"/>
                          </a:solidFill>
                          <a:effectLst/>
                          <a:latin typeface="+mn-lt"/>
                          <a:cs typeface="Arial" panose="020B0604020202020204" pitchFamily="34" charset="0"/>
                        </a:rPr>
                      </a:br>
                      <a:r>
                        <a:rPr lang="ru-RU" sz="1100" b="1" i="0" u="none" strike="noStrike" dirty="0" smtClean="0">
                          <a:solidFill>
                            <a:srgbClr val="000000"/>
                          </a:solidFill>
                          <a:effectLst/>
                          <a:latin typeface="+mn-lt"/>
                          <a:cs typeface="Arial" panose="020B0604020202020204" pitchFamily="34" charset="0"/>
                        </a:rPr>
                        <a:t>(план) </a:t>
                      </a:r>
                      <a:endParaRPr lang="ru-RU" sz="11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mn-lt"/>
                          <a:cs typeface="Arial" panose="020B0604020202020204" pitchFamily="34" charset="0"/>
                        </a:rPr>
                        <a:t>на 2018 год </a:t>
                      </a:r>
                      <a:r>
                        <a:rPr lang="ru-RU" sz="1100" b="1" i="0" u="none" strike="noStrike" dirty="0" smtClean="0">
                          <a:solidFill>
                            <a:srgbClr val="000000"/>
                          </a:solidFill>
                          <a:effectLst/>
                          <a:latin typeface="+mn-lt"/>
                          <a:cs typeface="Arial" panose="020B0604020202020204" pitchFamily="34" charset="0"/>
                        </a:rPr>
                        <a:t/>
                      </a:r>
                      <a:br>
                        <a:rPr lang="ru-RU" sz="1100" b="1" i="0" u="none" strike="noStrike" dirty="0" smtClean="0">
                          <a:solidFill>
                            <a:srgbClr val="000000"/>
                          </a:solidFill>
                          <a:effectLst/>
                          <a:latin typeface="+mn-lt"/>
                          <a:cs typeface="Arial" panose="020B0604020202020204" pitchFamily="34" charset="0"/>
                        </a:rPr>
                      </a:br>
                      <a:r>
                        <a:rPr lang="ru-RU" sz="1100" b="1" i="0" u="none" strike="noStrike" dirty="0" smtClean="0">
                          <a:solidFill>
                            <a:srgbClr val="000000"/>
                          </a:solidFill>
                          <a:effectLst/>
                          <a:latin typeface="+mn-lt"/>
                          <a:cs typeface="Arial" panose="020B0604020202020204" pitchFamily="34" charset="0"/>
                        </a:rPr>
                        <a:t>(план)</a:t>
                      </a:r>
                      <a:endParaRPr lang="ru-RU" sz="11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mn-lt"/>
                          <a:cs typeface="Arial" panose="020B0604020202020204" pitchFamily="34" charset="0"/>
                        </a:rPr>
                        <a:t>на  2019 год  </a:t>
                      </a:r>
                      <a:r>
                        <a:rPr lang="ru-RU" sz="1100" b="1" i="0" u="none" strike="noStrike" dirty="0" smtClean="0">
                          <a:solidFill>
                            <a:srgbClr val="000000"/>
                          </a:solidFill>
                          <a:effectLst/>
                          <a:latin typeface="+mn-lt"/>
                          <a:cs typeface="Arial" panose="020B0604020202020204" pitchFamily="34" charset="0"/>
                        </a:rPr>
                        <a:t/>
                      </a:r>
                      <a:br>
                        <a:rPr lang="ru-RU" sz="1100" b="1" i="0" u="none" strike="noStrike" dirty="0" smtClean="0">
                          <a:solidFill>
                            <a:srgbClr val="000000"/>
                          </a:solidFill>
                          <a:effectLst/>
                          <a:latin typeface="+mn-lt"/>
                          <a:cs typeface="Arial" panose="020B0604020202020204" pitchFamily="34" charset="0"/>
                        </a:rPr>
                      </a:br>
                      <a:r>
                        <a:rPr lang="ru-RU" sz="1100" b="1" i="0" u="none" strike="noStrike" dirty="0" smtClean="0">
                          <a:solidFill>
                            <a:srgbClr val="000000"/>
                          </a:solidFill>
                          <a:effectLst/>
                          <a:latin typeface="+mn-lt"/>
                          <a:cs typeface="Arial" panose="020B0604020202020204" pitchFamily="34" charset="0"/>
                        </a:rPr>
                        <a:t>(план)</a:t>
                      </a:r>
                      <a:endParaRPr lang="ru-RU" sz="11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599">
                <a:tc>
                  <a:txBody>
                    <a:bodyPr/>
                    <a:lstStyle/>
                    <a:p>
                      <a:pPr algn="ctr" fontAlgn="ctr"/>
                      <a:r>
                        <a:rPr lang="ru-RU" sz="1000" b="0" i="0" u="none" strike="noStrike" dirty="0">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Государственные заимствования, всего, в </a:t>
                      </a:r>
                      <a:r>
                        <a:rPr lang="ru-RU" sz="1000" b="1" i="0" u="none" strike="noStrike" dirty="0" err="1">
                          <a:solidFill>
                            <a:srgbClr val="000000"/>
                          </a:solidFill>
                          <a:effectLst/>
                          <a:latin typeface="+mn-lt"/>
                          <a:cs typeface="Arial" panose="020B0604020202020204" pitchFamily="34" charset="0"/>
                        </a:rPr>
                        <a:t>т.ч</a:t>
                      </a:r>
                      <a:r>
                        <a:rPr lang="ru-RU" sz="1000" b="1" i="0" u="none" strike="noStrike" dirty="0">
                          <a:solidFill>
                            <a:srgbClr val="000000"/>
                          </a:solidFill>
                          <a:effectLst/>
                          <a:latin typeface="+mn-lt"/>
                          <a:cs typeface="Arial" panose="020B0604020202020204" pitchFamily="34" charset="0"/>
                        </a:rPr>
                        <a:t>.</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25 609</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a:solidFill>
                            <a:srgbClr val="000000"/>
                          </a:solidFill>
                          <a:effectLst/>
                          <a:latin typeface="+mn-lt"/>
                          <a:cs typeface="Arial" panose="020B0604020202020204" pitchFamily="34" charset="0"/>
                        </a:rPr>
                        <a:t>27 864</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30 </a:t>
                      </a:r>
                      <a:r>
                        <a:rPr lang="ru-RU" sz="1000" b="1" i="0" u="none" strike="noStrike" dirty="0" smtClean="0">
                          <a:solidFill>
                            <a:srgbClr val="000000"/>
                          </a:solidFill>
                          <a:effectLst/>
                          <a:latin typeface="+mn-lt"/>
                          <a:cs typeface="Arial" panose="020B0604020202020204" pitchFamily="34" charset="0"/>
                        </a:rPr>
                        <a:t>036</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29 </a:t>
                      </a:r>
                      <a:r>
                        <a:rPr lang="ru-RU" sz="1000" b="1" i="0" u="none" strike="noStrike" dirty="0" smtClean="0">
                          <a:solidFill>
                            <a:srgbClr val="000000"/>
                          </a:solidFill>
                          <a:effectLst/>
                          <a:latin typeface="+mn-lt"/>
                          <a:cs typeface="Arial" panose="020B0604020202020204" pitchFamily="34" charset="0"/>
                        </a:rPr>
                        <a:t>787</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29 </a:t>
                      </a:r>
                      <a:r>
                        <a:rPr lang="ru-RU" sz="1000" b="1" i="0" u="none" strike="noStrike" dirty="0" smtClean="0">
                          <a:solidFill>
                            <a:srgbClr val="000000"/>
                          </a:solidFill>
                          <a:effectLst/>
                          <a:latin typeface="+mn-lt"/>
                          <a:cs typeface="Arial" panose="020B0604020202020204" pitchFamily="34" charset="0"/>
                        </a:rPr>
                        <a:t>112</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29 </a:t>
                      </a:r>
                      <a:r>
                        <a:rPr lang="ru-RU" sz="1000" b="1" i="0" u="none" strike="noStrike" dirty="0" smtClean="0">
                          <a:solidFill>
                            <a:srgbClr val="000000"/>
                          </a:solidFill>
                          <a:effectLst/>
                          <a:latin typeface="+mn-lt"/>
                          <a:cs typeface="Arial" panose="020B0604020202020204" pitchFamily="34" charset="0"/>
                        </a:rPr>
                        <a:t>908</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202983">
                <a:tc>
                  <a:txBody>
                    <a:bodyPr/>
                    <a:lstStyle/>
                    <a:p>
                      <a:pPr algn="ctr" fontAlgn="ctr"/>
                      <a:endParaRPr lang="ru-RU" sz="1000" b="1" i="0" u="none" strike="noStrike">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1" u="none" strike="noStrike" dirty="0">
                          <a:solidFill>
                            <a:srgbClr val="000000"/>
                          </a:solidFill>
                          <a:effectLst/>
                          <a:latin typeface="+mn-lt"/>
                          <a:cs typeface="Arial" panose="020B0604020202020204" pitchFamily="34" charset="0"/>
                        </a:rPr>
                        <a:t>Уд .вес </a:t>
                      </a:r>
                      <a:r>
                        <a:rPr lang="ru-RU" sz="1000" b="0" i="1" u="none" strike="noStrike" dirty="0" err="1">
                          <a:solidFill>
                            <a:srgbClr val="000000"/>
                          </a:solidFill>
                          <a:effectLst/>
                          <a:latin typeface="+mn-lt"/>
                          <a:cs typeface="Arial" panose="020B0604020202020204" pitchFamily="34" charset="0"/>
                        </a:rPr>
                        <a:t>госзаимствований</a:t>
                      </a:r>
                      <a:r>
                        <a:rPr lang="ru-RU" sz="1000" b="0" i="1" u="none" strike="noStrike" dirty="0">
                          <a:solidFill>
                            <a:srgbClr val="000000"/>
                          </a:solidFill>
                          <a:effectLst/>
                          <a:latin typeface="+mn-lt"/>
                          <a:cs typeface="Arial" panose="020B0604020202020204" pitchFamily="34" charset="0"/>
                        </a:rPr>
                        <a:t> в объеме госдолга</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a:solidFill>
                            <a:srgbClr val="000000"/>
                          </a:solidFill>
                          <a:effectLst/>
                          <a:latin typeface="+mn-lt"/>
                          <a:cs typeface="Arial" panose="020B0604020202020204" pitchFamily="34" charset="0"/>
                        </a:rPr>
                        <a:t>61%</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a:solidFill>
                            <a:srgbClr val="000000"/>
                          </a:solidFill>
                          <a:effectLst/>
                          <a:latin typeface="+mn-lt"/>
                          <a:cs typeface="Arial" panose="020B0604020202020204" pitchFamily="34" charset="0"/>
                        </a:rPr>
                        <a:t>66%</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a:solidFill>
                            <a:srgbClr val="000000"/>
                          </a:solidFill>
                          <a:effectLst/>
                          <a:latin typeface="+mn-lt"/>
                          <a:cs typeface="Arial" panose="020B0604020202020204" pitchFamily="34" charset="0"/>
                        </a:rPr>
                        <a:t>72%</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000" b="0" i="1" u="none" strike="noStrike" dirty="0" smtClean="0">
                          <a:solidFill>
                            <a:srgbClr val="000000"/>
                          </a:solidFill>
                          <a:effectLst/>
                          <a:latin typeface="+mn-lt"/>
                          <a:cs typeface="Arial" panose="020B0604020202020204" pitchFamily="34" charset="0"/>
                        </a:rPr>
                        <a:t>73%</a:t>
                      </a:r>
                      <a:endParaRPr lang="ru-RU" sz="1000" b="0" i="1"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smtClean="0">
                          <a:solidFill>
                            <a:srgbClr val="000000"/>
                          </a:solidFill>
                          <a:effectLst/>
                          <a:latin typeface="+mn-lt"/>
                          <a:cs typeface="Arial" panose="020B0604020202020204" pitchFamily="34" charset="0"/>
                        </a:rPr>
                        <a:t>82%</a:t>
                      </a:r>
                      <a:endParaRPr lang="ru-RU" sz="1000" b="0" i="1"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smtClean="0">
                          <a:solidFill>
                            <a:srgbClr val="000000"/>
                          </a:solidFill>
                          <a:effectLst/>
                          <a:latin typeface="+mn-lt"/>
                          <a:cs typeface="Arial" panose="020B0604020202020204" pitchFamily="34" charset="0"/>
                        </a:rPr>
                        <a:t>86%</a:t>
                      </a:r>
                      <a:endParaRPr lang="ru-RU" sz="1000" b="0" i="1"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983">
                <a:tc>
                  <a:txBody>
                    <a:bodyPr/>
                    <a:lstStyle/>
                    <a:p>
                      <a:pPr algn="ctr" fontAlgn="ctr"/>
                      <a:r>
                        <a:rPr lang="ru-RU" sz="1000" b="1" i="0" u="none" strike="noStrike">
                          <a:solidFill>
                            <a:srgbClr val="000000"/>
                          </a:solidFill>
                          <a:effectLst/>
                          <a:latin typeface="+mn-lt"/>
                          <a:cs typeface="Arial" panose="020B0604020202020204" pitchFamily="34" charset="0"/>
                        </a:rPr>
                        <a:t>1</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1" i="0" u="none" strike="noStrike" dirty="0">
                          <a:solidFill>
                            <a:srgbClr val="000000"/>
                          </a:solidFill>
                          <a:effectLst/>
                          <a:latin typeface="+mn-lt"/>
                          <a:cs typeface="Arial" panose="020B0604020202020204" pitchFamily="34" charset="0"/>
                        </a:rPr>
                        <a:t>Ценные бумаги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mn-lt"/>
                          <a:cs typeface="Arial" panose="020B0604020202020204" pitchFamily="34" charset="0"/>
                        </a:rPr>
                        <a:t>11 000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14 750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mn-lt"/>
                          <a:cs typeface="Arial" panose="020B0604020202020204" pitchFamily="34" charset="0"/>
                        </a:rPr>
                        <a:t>16 300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000" b="0" i="0" u="none" strike="noStrike" dirty="0">
                          <a:solidFill>
                            <a:srgbClr val="000000"/>
                          </a:solidFill>
                          <a:effectLst/>
                          <a:latin typeface="+mn-lt"/>
                          <a:cs typeface="Arial" panose="020B0604020202020204" pitchFamily="34" charset="0"/>
                        </a:rPr>
                        <a:t>15 175</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17 </a:t>
                      </a:r>
                      <a:r>
                        <a:rPr lang="ru-RU" sz="1000" b="0" i="0" u="none" strike="noStrike" dirty="0">
                          <a:solidFill>
                            <a:srgbClr val="000000"/>
                          </a:solidFill>
                          <a:effectLst/>
                          <a:latin typeface="+mn-lt"/>
                          <a:cs typeface="Arial" panose="020B0604020202020204" pitchFamily="34" charset="0"/>
                        </a:rPr>
                        <a:t>100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17 </a:t>
                      </a:r>
                      <a:r>
                        <a:rPr lang="ru-RU" sz="1000" b="0" i="0" u="none" strike="noStrike" dirty="0">
                          <a:solidFill>
                            <a:srgbClr val="000000"/>
                          </a:solidFill>
                          <a:effectLst/>
                          <a:latin typeface="+mn-lt"/>
                          <a:cs typeface="Arial" panose="020B0604020202020204" pitchFamily="34" charset="0"/>
                        </a:rPr>
                        <a:t>825</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686">
                <a:tc>
                  <a:txBody>
                    <a:bodyPr/>
                    <a:lstStyle/>
                    <a:p>
                      <a:pPr algn="ctr" fontAlgn="ctr"/>
                      <a:r>
                        <a:rPr lang="ru-RU" sz="1000" b="1" i="0" u="none" strike="noStrike">
                          <a:solidFill>
                            <a:srgbClr val="000000"/>
                          </a:solidFill>
                          <a:effectLst/>
                          <a:latin typeface="+mn-lt"/>
                          <a:cs typeface="Arial" panose="020B0604020202020204" pitchFamily="34" charset="0"/>
                        </a:rPr>
                        <a:t>2</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1" i="0" u="none" strike="noStrike" dirty="0">
                          <a:solidFill>
                            <a:srgbClr val="000000"/>
                          </a:solidFill>
                          <a:effectLst/>
                          <a:latin typeface="+mn-lt"/>
                          <a:cs typeface="Arial" panose="020B0604020202020204" pitchFamily="34" charset="0"/>
                        </a:rPr>
                        <a:t>Банковские кредиты</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9 200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5 750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4 662</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000" b="0" i="0" u="none" strike="noStrike" dirty="0">
                          <a:solidFill>
                            <a:srgbClr val="000000"/>
                          </a:solidFill>
                          <a:effectLst/>
                          <a:latin typeface="+mn-lt"/>
                          <a:cs typeface="Arial" panose="020B0604020202020204" pitchFamily="34" charset="0"/>
                        </a:rPr>
                        <a:t>6 </a:t>
                      </a:r>
                      <a:r>
                        <a:rPr lang="ru-RU" sz="1000" b="0" i="0" u="none" strike="noStrike" dirty="0" smtClean="0">
                          <a:solidFill>
                            <a:srgbClr val="000000"/>
                          </a:solidFill>
                          <a:effectLst/>
                          <a:latin typeface="+mn-lt"/>
                          <a:cs typeface="Arial" panose="020B0604020202020204" pitchFamily="34" charset="0"/>
                        </a:rPr>
                        <a:t>155</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7 325</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9 322</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873">
                <a:tc>
                  <a:txBody>
                    <a:bodyPr/>
                    <a:lstStyle/>
                    <a:p>
                      <a:pPr algn="ctr" fontAlgn="ctr"/>
                      <a:r>
                        <a:rPr lang="ru-RU" sz="1000" b="1" i="0" u="none" strike="noStrike">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ru-RU" sz="1000" b="1" i="0" u="none" strike="noStrike" dirty="0">
                          <a:solidFill>
                            <a:srgbClr val="000000"/>
                          </a:solidFill>
                          <a:effectLst/>
                          <a:latin typeface="+mn-lt"/>
                          <a:cs typeface="Arial" panose="020B0604020202020204" pitchFamily="34" charset="0"/>
                        </a:rPr>
                        <a:t>Итого рыночные заимствования:</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000" b="1" i="0" u="none" strike="noStrike">
                          <a:solidFill>
                            <a:srgbClr val="000000"/>
                          </a:solidFill>
                          <a:effectLst/>
                          <a:latin typeface="+mn-lt"/>
                          <a:cs typeface="Arial" panose="020B0604020202020204" pitchFamily="34" charset="0"/>
                        </a:rPr>
                        <a:t>20 200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20 500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000" b="1" i="0" u="none" strike="noStrike" dirty="0" smtClean="0">
                          <a:solidFill>
                            <a:srgbClr val="000000"/>
                          </a:solidFill>
                          <a:effectLst/>
                          <a:latin typeface="+mn-lt"/>
                          <a:cs typeface="Arial" panose="020B0604020202020204" pitchFamily="34" charset="0"/>
                        </a:rPr>
                        <a:t>20 963</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21 </a:t>
                      </a:r>
                      <a:r>
                        <a:rPr lang="ru-RU" sz="1000" b="1" i="0" u="none" strike="noStrike" dirty="0" smtClean="0">
                          <a:solidFill>
                            <a:srgbClr val="000000"/>
                          </a:solidFill>
                          <a:effectLst/>
                          <a:latin typeface="+mn-lt"/>
                          <a:cs typeface="Arial" panose="020B0604020202020204" pitchFamily="34" charset="0"/>
                        </a:rPr>
                        <a:t>330</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000" b="1" i="0" u="none" strike="noStrike" dirty="0" smtClean="0">
                          <a:solidFill>
                            <a:srgbClr val="000000"/>
                          </a:solidFill>
                          <a:effectLst/>
                          <a:latin typeface="+mn-lt"/>
                          <a:cs typeface="Arial" panose="020B0604020202020204" pitchFamily="34" charset="0"/>
                        </a:rPr>
                        <a:t>24 425</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000" b="1" i="0" u="none" strike="noStrike" dirty="0" smtClean="0">
                          <a:solidFill>
                            <a:srgbClr val="000000"/>
                          </a:solidFill>
                          <a:effectLst/>
                          <a:latin typeface="+mn-lt"/>
                          <a:cs typeface="Arial" panose="020B0604020202020204" pitchFamily="34" charset="0"/>
                        </a:rPr>
                        <a:t>27 147</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81353">
                <a:tc>
                  <a:txBody>
                    <a:bodyPr/>
                    <a:lstStyle/>
                    <a:p>
                      <a:pPr algn="ctr" fontAlgn="ctr"/>
                      <a:r>
                        <a:rPr lang="ru-RU" sz="1000" b="1" i="0" u="none" strike="noStrike">
                          <a:solidFill>
                            <a:srgbClr val="000000"/>
                          </a:solidFill>
                          <a:effectLst/>
                          <a:latin typeface="+mn-lt"/>
                          <a:cs typeface="Arial" panose="020B0604020202020204" pitchFamily="34" charset="0"/>
                        </a:rPr>
                        <a:t>3</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1" i="0" u="none" strike="noStrike" dirty="0">
                          <a:solidFill>
                            <a:srgbClr val="000000"/>
                          </a:solidFill>
                          <a:effectLst/>
                          <a:latin typeface="+mn-lt"/>
                          <a:cs typeface="Arial" panose="020B0604020202020204" pitchFamily="34" charset="0"/>
                        </a:rPr>
                        <a:t>Бюджетные кредиты</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5 409</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7 364</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9 074</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8 457</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4 687</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2 761</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353">
                <a:tc>
                  <a:txBody>
                    <a:bodyPr/>
                    <a:lstStyle/>
                    <a:p>
                      <a:pPr algn="ctr" fontAlgn="ctr"/>
                      <a:r>
                        <a:rPr lang="ru-RU" sz="1000" b="1" i="0" u="none" strike="noStrike" dirty="0">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Условный долг</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16 238</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14 466</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11 </a:t>
                      </a:r>
                      <a:r>
                        <a:rPr lang="ru-RU" sz="1000" b="1" i="0" u="none" strike="noStrike" dirty="0" smtClean="0">
                          <a:solidFill>
                            <a:srgbClr val="000000"/>
                          </a:solidFill>
                          <a:effectLst/>
                          <a:latin typeface="+mn-lt"/>
                          <a:cs typeface="Arial" panose="020B0604020202020204" pitchFamily="34" charset="0"/>
                        </a:rPr>
                        <a:t>873</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11 </a:t>
                      </a:r>
                      <a:r>
                        <a:rPr lang="ru-RU" sz="1000" b="1" i="0" u="none" strike="noStrike" dirty="0" smtClean="0">
                          <a:solidFill>
                            <a:srgbClr val="000000"/>
                          </a:solidFill>
                          <a:effectLst/>
                          <a:latin typeface="+mn-lt"/>
                          <a:cs typeface="Arial" panose="020B0604020202020204" pitchFamily="34" charset="0"/>
                        </a:rPr>
                        <a:t>100</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smtClean="0">
                          <a:solidFill>
                            <a:srgbClr val="000000"/>
                          </a:solidFill>
                          <a:effectLst/>
                          <a:latin typeface="+mn-lt"/>
                          <a:cs typeface="Arial" panose="020B0604020202020204" pitchFamily="34" charset="0"/>
                        </a:rPr>
                        <a:t>6 341</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ru-RU" sz="1000" b="1" i="0" u="none" strike="noStrike" dirty="0">
                          <a:solidFill>
                            <a:srgbClr val="000000"/>
                          </a:solidFill>
                          <a:effectLst/>
                          <a:latin typeface="+mn-lt"/>
                          <a:cs typeface="Arial" panose="020B0604020202020204" pitchFamily="34" charset="0"/>
                        </a:rPr>
                        <a:t>5 </a:t>
                      </a:r>
                      <a:r>
                        <a:rPr lang="ru-RU" sz="1000" b="1" i="0" u="none" strike="noStrike" dirty="0" smtClean="0">
                          <a:solidFill>
                            <a:srgbClr val="000000"/>
                          </a:solidFill>
                          <a:effectLst/>
                          <a:latin typeface="+mn-lt"/>
                          <a:cs typeface="Arial" panose="020B0604020202020204" pitchFamily="34" charset="0"/>
                        </a:rPr>
                        <a:t>008</a:t>
                      </a:r>
                      <a:endParaRPr lang="ru-RU" sz="10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r>
              <a:tr h="195178">
                <a:tc>
                  <a:txBody>
                    <a:bodyPr/>
                    <a:lstStyle/>
                    <a:p>
                      <a:pPr algn="ctr" fontAlgn="ctr"/>
                      <a:r>
                        <a:rPr lang="ru-RU" sz="1000" b="1" i="0" u="none" strike="noStrike">
                          <a:solidFill>
                            <a:srgbClr val="000000"/>
                          </a:solidFill>
                          <a:effectLst/>
                          <a:latin typeface="+mn-lt"/>
                          <a:cs typeface="Arial" panose="020B0604020202020204" pitchFamily="34" charset="0"/>
                        </a:rPr>
                        <a:t>4</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1" i="0" u="none" strike="noStrike" dirty="0">
                          <a:solidFill>
                            <a:srgbClr val="000000"/>
                          </a:solidFill>
                          <a:effectLst/>
                          <a:latin typeface="+mn-lt"/>
                          <a:cs typeface="Arial" panose="020B0604020202020204" pitchFamily="34" charset="0"/>
                        </a:rPr>
                        <a:t>Государственные гарантии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16 238</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mn-lt"/>
                          <a:cs typeface="Arial" panose="020B0604020202020204" pitchFamily="34" charset="0"/>
                        </a:rPr>
                        <a:t>14 466</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11 </a:t>
                      </a:r>
                      <a:r>
                        <a:rPr lang="ru-RU" sz="1000" b="0" i="0" u="none" strike="noStrike" dirty="0" smtClean="0">
                          <a:solidFill>
                            <a:srgbClr val="000000"/>
                          </a:solidFill>
                          <a:effectLst/>
                          <a:latin typeface="+mn-lt"/>
                          <a:cs typeface="Arial" panose="020B0604020202020204" pitchFamily="34" charset="0"/>
                        </a:rPr>
                        <a:t>873</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000" b="0" i="0" u="none" strike="noStrike" dirty="0">
                          <a:solidFill>
                            <a:srgbClr val="000000"/>
                          </a:solidFill>
                          <a:effectLst/>
                          <a:latin typeface="+mn-lt"/>
                          <a:cs typeface="Arial" panose="020B0604020202020204" pitchFamily="34" charset="0"/>
                        </a:rPr>
                        <a:t>11 </a:t>
                      </a:r>
                      <a:r>
                        <a:rPr lang="ru-RU" sz="1000" b="0" i="0" u="none" strike="noStrike" dirty="0" smtClean="0">
                          <a:solidFill>
                            <a:srgbClr val="000000"/>
                          </a:solidFill>
                          <a:effectLst/>
                          <a:latin typeface="+mn-lt"/>
                          <a:cs typeface="Arial" panose="020B0604020202020204" pitchFamily="34" charset="0"/>
                        </a:rPr>
                        <a:t>100</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mn-lt"/>
                          <a:cs typeface="Arial" panose="020B0604020202020204" pitchFamily="34" charset="0"/>
                        </a:rPr>
                        <a:t>6 341</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mn-lt"/>
                          <a:cs typeface="Arial" panose="020B0604020202020204" pitchFamily="34" charset="0"/>
                        </a:rPr>
                        <a:t>5 </a:t>
                      </a:r>
                      <a:r>
                        <a:rPr lang="ru-RU" sz="1000" b="0" i="0" u="none" strike="noStrike" dirty="0" smtClean="0">
                          <a:solidFill>
                            <a:srgbClr val="000000"/>
                          </a:solidFill>
                          <a:effectLst/>
                          <a:latin typeface="+mn-lt"/>
                          <a:cs typeface="Arial" panose="020B0604020202020204" pitchFamily="34" charset="0"/>
                        </a:rPr>
                        <a:t>008</a:t>
                      </a:r>
                      <a:endParaRPr lang="ru-RU" sz="1000" b="0"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353">
                <a:tc>
                  <a:txBody>
                    <a:bodyPr/>
                    <a:lstStyle/>
                    <a:p>
                      <a:pPr algn="ctr" fontAlgn="ctr"/>
                      <a:r>
                        <a:rPr lang="ru-RU" sz="1000" b="0" i="0" u="none" strike="noStrike">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000" b="0" i="1" u="none" strike="noStrike" dirty="0">
                          <a:solidFill>
                            <a:srgbClr val="000000"/>
                          </a:solidFill>
                          <a:effectLst/>
                          <a:latin typeface="+mn-lt"/>
                          <a:cs typeface="Arial" panose="020B0604020202020204" pitchFamily="34" charset="0"/>
                        </a:rPr>
                        <a:t>Уд .вес госгарантий в объеме госдолга</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a:solidFill>
                            <a:srgbClr val="000000"/>
                          </a:solidFill>
                          <a:effectLst/>
                          <a:latin typeface="+mn-lt"/>
                          <a:cs typeface="Arial" panose="020B0604020202020204" pitchFamily="34" charset="0"/>
                        </a:rPr>
                        <a:t>39%</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a:solidFill>
                            <a:srgbClr val="000000"/>
                          </a:solidFill>
                          <a:effectLst/>
                          <a:latin typeface="+mn-lt"/>
                          <a:cs typeface="Arial" panose="020B0604020202020204" pitchFamily="34" charset="0"/>
                        </a:rPr>
                        <a:t>34%</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a:solidFill>
                            <a:srgbClr val="000000"/>
                          </a:solidFill>
                          <a:effectLst/>
                          <a:latin typeface="+mn-lt"/>
                          <a:cs typeface="Arial" panose="020B0604020202020204" pitchFamily="34" charset="0"/>
                        </a:rPr>
                        <a:t>28%</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000" b="0" i="1" u="none" strike="noStrike" dirty="0" smtClean="0">
                          <a:solidFill>
                            <a:srgbClr val="000000"/>
                          </a:solidFill>
                          <a:effectLst/>
                          <a:latin typeface="+mn-lt"/>
                          <a:cs typeface="Arial" panose="020B0604020202020204" pitchFamily="34" charset="0"/>
                        </a:rPr>
                        <a:t>27%</a:t>
                      </a:r>
                      <a:endParaRPr lang="ru-RU" sz="1000" b="0" i="1"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smtClean="0">
                          <a:solidFill>
                            <a:srgbClr val="000000"/>
                          </a:solidFill>
                          <a:effectLst/>
                          <a:latin typeface="+mn-lt"/>
                          <a:cs typeface="Arial" panose="020B0604020202020204" pitchFamily="34" charset="0"/>
                        </a:rPr>
                        <a:t>18%</a:t>
                      </a:r>
                      <a:endParaRPr lang="ru-RU" sz="1000" b="0" i="1"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1" u="none" strike="noStrike" dirty="0" smtClean="0">
                          <a:solidFill>
                            <a:srgbClr val="000000"/>
                          </a:solidFill>
                          <a:effectLst/>
                          <a:latin typeface="+mn-lt"/>
                          <a:cs typeface="Arial" panose="020B0604020202020204" pitchFamily="34" charset="0"/>
                        </a:rPr>
                        <a:t>14%</a:t>
                      </a:r>
                      <a:endParaRPr lang="ru-RU" sz="1000" b="0" i="1"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1063">
                <a:tc>
                  <a:txBody>
                    <a:bodyPr/>
                    <a:lstStyle/>
                    <a:p>
                      <a:pPr algn="ctr" fontAlgn="ctr"/>
                      <a:r>
                        <a:rPr lang="ru-RU" sz="1400" b="0" i="0" u="none" strike="noStrike" dirty="0">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ru-RU" sz="1400" b="1" i="0" u="none" strike="noStrike" dirty="0">
                          <a:solidFill>
                            <a:srgbClr val="000000"/>
                          </a:solidFill>
                          <a:effectLst/>
                          <a:latin typeface="+mn-lt"/>
                          <a:cs typeface="Arial" panose="020B0604020202020204" pitchFamily="34" charset="0"/>
                        </a:rPr>
                        <a:t>ИТОГО объем госдолга:</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ru-RU" sz="1400" b="1" i="0" u="none" strike="noStrike">
                          <a:solidFill>
                            <a:srgbClr val="000000"/>
                          </a:solidFill>
                          <a:effectLst/>
                          <a:latin typeface="+mn-lt"/>
                          <a:cs typeface="Arial" panose="020B0604020202020204" pitchFamily="34" charset="0"/>
                        </a:rPr>
                        <a:t>41 847</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ru-RU" sz="1400" b="1" i="0" u="none" strike="noStrike" dirty="0">
                          <a:solidFill>
                            <a:srgbClr val="000000"/>
                          </a:solidFill>
                          <a:effectLst/>
                          <a:latin typeface="+mn-lt"/>
                          <a:cs typeface="Arial" panose="020B0604020202020204" pitchFamily="34" charset="0"/>
                        </a:rPr>
                        <a:t>42 330</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ru-RU" sz="1400" b="1" i="0" u="none" strike="noStrike" dirty="0" smtClean="0">
                          <a:solidFill>
                            <a:srgbClr val="000000"/>
                          </a:solidFill>
                          <a:effectLst/>
                          <a:latin typeface="+mn-lt"/>
                          <a:cs typeface="Arial" panose="020B0604020202020204" pitchFamily="34" charset="0"/>
                        </a:rPr>
                        <a:t>41 909</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ru-RU" sz="1400" b="1" i="0" u="none" strike="noStrike" dirty="0">
                          <a:solidFill>
                            <a:srgbClr val="000000"/>
                          </a:solidFill>
                          <a:effectLst/>
                          <a:latin typeface="+mn-lt"/>
                          <a:cs typeface="Arial" panose="020B0604020202020204" pitchFamily="34" charset="0"/>
                        </a:rPr>
                        <a:t>40 </a:t>
                      </a:r>
                      <a:r>
                        <a:rPr lang="ru-RU" sz="1400" b="1" i="0" u="none" strike="noStrike" dirty="0" smtClean="0">
                          <a:solidFill>
                            <a:srgbClr val="000000"/>
                          </a:solidFill>
                          <a:effectLst/>
                          <a:latin typeface="+mn-lt"/>
                          <a:cs typeface="Arial" panose="020B0604020202020204" pitchFamily="34" charset="0"/>
                        </a:rPr>
                        <a:t>887</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ru-RU" sz="1400" b="1" i="0" u="none" strike="noStrike" dirty="0" smtClean="0">
                          <a:solidFill>
                            <a:srgbClr val="000000"/>
                          </a:solidFill>
                          <a:effectLst/>
                          <a:latin typeface="+mn-lt"/>
                          <a:cs typeface="Arial" panose="020B0604020202020204" pitchFamily="34" charset="0"/>
                        </a:rPr>
                        <a:t>35 453</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ru-RU" sz="1400" b="1" i="0" u="none" strike="noStrike" dirty="0">
                          <a:solidFill>
                            <a:srgbClr val="000000"/>
                          </a:solidFill>
                          <a:effectLst/>
                          <a:latin typeface="+mn-lt"/>
                          <a:cs typeface="Arial" panose="020B0604020202020204" pitchFamily="34" charset="0"/>
                        </a:rPr>
                        <a:t>34 </a:t>
                      </a:r>
                      <a:r>
                        <a:rPr lang="ru-RU" sz="1400" b="1" i="0" u="none" strike="noStrike" dirty="0" smtClean="0">
                          <a:solidFill>
                            <a:srgbClr val="000000"/>
                          </a:solidFill>
                          <a:effectLst/>
                          <a:latin typeface="+mn-lt"/>
                          <a:cs typeface="Arial" panose="020B0604020202020204" pitchFamily="34" charset="0"/>
                        </a:rPr>
                        <a:t>916</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r>
              <a:tr h="495049">
                <a:tc>
                  <a:txBody>
                    <a:bodyPr/>
                    <a:lstStyle/>
                    <a:p>
                      <a:pPr algn="ctr" fontAlgn="ctr"/>
                      <a:r>
                        <a:rPr lang="ru-RU" sz="1400" b="0" i="0" u="none" strike="noStrike">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ru-RU" sz="1400" b="1" i="0" u="none" strike="noStrike" dirty="0" smtClean="0">
                          <a:solidFill>
                            <a:srgbClr val="000000"/>
                          </a:solidFill>
                          <a:effectLst/>
                          <a:latin typeface="+mn-lt"/>
                          <a:cs typeface="Arial" panose="020B0604020202020204" pitchFamily="34" charset="0"/>
                        </a:rPr>
                        <a:t>Темп роста государственного долга</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ru-RU" sz="1400" b="1" i="0" u="none" strike="noStrike" dirty="0">
                          <a:solidFill>
                            <a:srgbClr val="000000"/>
                          </a:solidFill>
                          <a:effectLst/>
                          <a:latin typeface="+mn-lt"/>
                          <a:cs typeface="Arial" panose="020B0604020202020204" pitchFamily="34" charset="0"/>
                        </a:rPr>
                        <a:t>97,6%</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ru-RU" sz="1400" b="1" i="0" u="none" strike="noStrike" dirty="0">
                          <a:solidFill>
                            <a:srgbClr val="000000"/>
                          </a:solidFill>
                          <a:effectLst/>
                          <a:latin typeface="+mn-lt"/>
                          <a:cs typeface="Arial" panose="020B0604020202020204" pitchFamily="34" charset="0"/>
                        </a:rPr>
                        <a:t>101,2%</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ru-RU" sz="1400" b="1" i="0" u="none" strike="noStrike" dirty="0" smtClean="0">
                          <a:solidFill>
                            <a:srgbClr val="000000"/>
                          </a:solidFill>
                          <a:effectLst/>
                          <a:latin typeface="+mn-lt"/>
                          <a:cs typeface="Arial" panose="020B0604020202020204" pitchFamily="34" charset="0"/>
                        </a:rPr>
                        <a:t>99%</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ru-RU" sz="1400" b="1" i="0" u="none" strike="noStrike" dirty="0" smtClean="0">
                          <a:solidFill>
                            <a:srgbClr val="000000"/>
                          </a:solidFill>
                          <a:effectLst/>
                          <a:latin typeface="+mn-lt"/>
                          <a:cs typeface="Arial" panose="020B0604020202020204" pitchFamily="34" charset="0"/>
                        </a:rPr>
                        <a:t>97,6%</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ru-RU" sz="1400" b="1" i="0" u="none" strike="noStrike" dirty="0" smtClean="0">
                          <a:solidFill>
                            <a:srgbClr val="000000"/>
                          </a:solidFill>
                          <a:effectLst/>
                          <a:latin typeface="+mn-lt"/>
                          <a:cs typeface="Arial" panose="020B0604020202020204" pitchFamily="34" charset="0"/>
                        </a:rPr>
                        <a:t>86,7%</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ru-RU" sz="1400" b="1" i="0" u="none" strike="noStrike" smtClean="0">
                          <a:solidFill>
                            <a:srgbClr val="000000"/>
                          </a:solidFill>
                          <a:effectLst/>
                          <a:latin typeface="+mn-lt"/>
                          <a:cs typeface="Arial" panose="020B0604020202020204" pitchFamily="34" charset="0"/>
                        </a:rPr>
                        <a:t>98,5%</a:t>
                      </a:r>
                      <a:endParaRPr lang="ru-RU" sz="14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r>
              <a:tr h="216207">
                <a:tc>
                  <a:txBody>
                    <a:bodyPr/>
                    <a:lstStyle/>
                    <a:p>
                      <a:pPr algn="l" fontAlgn="b"/>
                      <a:endParaRPr lang="ru-RU" sz="1100" b="0" i="0" u="none" strike="noStrike" dirty="0">
                        <a:solidFill>
                          <a:srgbClr val="00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ru-RU" sz="1200" b="0" i="0" u="none" strike="noStrike" dirty="0">
                        <a:solidFill>
                          <a:srgbClr val="00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ru-RU" sz="1200" b="0" i="0" u="none" strike="noStrike" dirty="0">
                        <a:solidFill>
                          <a:srgbClr val="FF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ru-RU" sz="1200" b="0" i="0" u="none" strike="noStrike" dirty="0">
                        <a:solidFill>
                          <a:srgbClr val="FF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ru-RU" sz="1200" b="1" i="0" u="none" strike="noStrike" dirty="0">
                        <a:solidFill>
                          <a:srgbClr val="00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ru-RU" sz="1200" b="0" i="0" u="none" strike="noStrike" dirty="0">
                        <a:solidFill>
                          <a:srgbClr val="FF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ru-RU" sz="1200" b="0" i="0" u="none" strike="noStrike" dirty="0">
                        <a:solidFill>
                          <a:srgbClr val="FF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ru-RU" sz="1200" b="0" i="0" u="none" strike="noStrike" dirty="0">
                        <a:solidFill>
                          <a:srgbClr val="FF0000"/>
                        </a:solidFill>
                        <a:effectLst/>
                        <a:latin typeface="+mn-lt"/>
                        <a:cs typeface="Arial" panose="020B0604020202020204" pitchFamily="34" charset="0"/>
                      </a:endParaRPr>
                    </a:p>
                  </a:txBody>
                  <a:tcPr marL="6188" marR="6188" marT="6188" marB="0" anchor="b">
                    <a:lnL>
                      <a:noFill/>
                    </a:lnL>
                    <a:lnR>
                      <a:noFill/>
                    </a:lnR>
                    <a:lnT w="6350" cap="flat" cmpd="sng" algn="ctr">
                      <a:solidFill>
                        <a:srgbClr val="000000"/>
                      </a:solidFill>
                      <a:prstDash val="solid"/>
                      <a:round/>
                      <a:headEnd type="none" w="med" len="med"/>
                      <a:tailEnd type="none" w="med" len="med"/>
                    </a:lnT>
                    <a:lnB>
                      <a:noFill/>
                    </a:lnB>
                  </a:tcPr>
                </a:tc>
              </a:tr>
              <a:tr h="425339">
                <a:tc>
                  <a:txBody>
                    <a:bodyPr/>
                    <a:lstStyle/>
                    <a:p>
                      <a:pPr algn="l" fontAlgn="ctr"/>
                      <a:r>
                        <a:rPr lang="ru-RU" sz="1100" b="0" i="0" u="none" strike="noStrike" dirty="0">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ru-RU" sz="1200" b="1" i="0" u="none" strike="noStrike" dirty="0">
                          <a:solidFill>
                            <a:srgbClr val="000000"/>
                          </a:solidFill>
                          <a:effectLst/>
                          <a:latin typeface="+mn-lt"/>
                          <a:cs typeface="Arial" panose="020B0604020202020204" pitchFamily="34" charset="0"/>
                        </a:rPr>
                        <a:t>Госдолг в доходах бюджета без учета безвозмездных поступлений</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106%</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97%</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ru-RU" sz="1200" b="1" i="0" u="none" strike="noStrike" dirty="0" smtClean="0">
                          <a:solidFill>
                            <a:srgbClr val="000000"/>
                          </a:solidFill>
                          <a:effectLst/>
                          <a:latin typeface="+mn-lt"/>
                          <a:cs typeface="Arial" panose="020B0604020202020204" pitchFamily="34" charset="0"/>
                        </a:rPr>
                        <a:t>92%</a:t>
                      </a:r>
                      <a:endParaRPr lang="ru-RU" sz="12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86%</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ru-RU" sz="1200" b="1" i="0" u="none" strike="noStrike" dirty="0" smtClean="0">
                          <a:solidFill>
                            <a:srgbClr val="000000"/>
                          </a:solidFill>
                          <a:effectLst/>
                          <a:latin typeface="+mn-lt"/>
                          <a:cs typeface="Arial" panose="020B0604020202020204" pitchFamily="34" charset="0"/>
                        </a:rPr>
                        <a:t>70%</a:t>
                      </a:r>
                      <a:endParaRPr lang="ru-RU" sz="12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ru-RU" sz="1200" b="1" i="0" u="none" strike="noStrike" dirty="0" smtClean="0">
                          <a:solidFill>
                            <a:srgbClr val="000000"/>
                          </a:solidFill>
                          <a:effectLst/>
                          <a:latin typeface="+mn-lt"/>
                          <a:cs typeface="Arial" panose="020B0604020202020204" pitchFamily="34" charset="0"/>
                        </a:rPr>
                        <a:t>63%</a:t>
                      </a:r>
                      <a:endParaRPr lang="ru-RU" sz="12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8CBAD"/>
                    </a:solidFill>
                  </a:tcPr>
                </a:tc>
              </a:tr>
              <a:tr h="634469">
                <a:tc>
                  <a:txBody>
                    <a:bodyPr/>
                    <a:lstStyle/>
                    <a:p>
                      <a:pPr algn="l" fontAlgn="ctr"/>
                      <a:r>
                        <a:rPr lang="ru-RU" sz="1100" b="0" i="0" u="none" strike="noStrike" dirty="0">
                          <a:solidFill>
                            <a:srgbClr val="000000"/>
                          </a:solidFill>
                          <a:effectLst/>
                          <a:latin typeface="+mn-lt"/>
                          <a:cs typeface="Arial" panose="020B0604020202020204" pitchFamily="34" charset="0"/>
                        </a:rPr>
                        <a:t> </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ru-RU" sz="1200" b="1" i="1" u="none" strike="noStrike" dirty="0">
                          <a:solidFill>
                            <a:srgbClr val="000000"/>
                          </a:solidFill>
                          <a:effectLst/>
                          <a:latin typeface="+mn-lt"/>
                          <a:cs typeface="Arial" panose="020B0604020202020204" pitchFamily="34" charset="0"/>
                        </a:rPr>
                        <a:t>Уд. вес рыночных заимствований в доходах бюджета без учета безвозмездных поступлений</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51%</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47%</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200" b="1" i="0" u="none" strike="noStrike" dirty="0" smtClean="0">
                          <a:solidFill>
                            <a:srgbClr val="000000"/>
                          </a:solidFill>
                          <a:effectLst/>
                          <a:latin typeface="+mn-lt"/>
                          <a:cs typeface="Arial" panose="020B0604020202020204" pitchFamily="34" charset="0"/>
                        </a:rPr>
                        <a:t>46%</a:t>
                      </a:r>
                      <a:endParaRPr lang="ru-RU" sz="1200" b="1" i="0" u="none" strike="noStrike" dirty="0">
                        <a:solidFill>
                          <a:srgbClr val="000000"/>
                        </a:solidFill>
                        <a:effectLst/>
                        <a:latin typeface="+mn-lt"/>
                        <a:cs typeface="Arial" panose="020B0604020202020204" pitchFamily="34" charset="0"/>
                      </a:endParaRP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45%</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48%</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ru-RU" sz="1200" b="1" i="0" u="none" strike="noStrike" dirty="0">
                          <a:solidFill>
                            <a:srgbClr val="000000"/>
                          </a:solidFill>
                          <a:effectLst/>
                          <a:latin typeface="+mn-lt"/>
                          <a:cs typeface="Arial" panose="020B0604020202020204" pitchFamily="34" charset="0"/>
                        </a:rPr>
                        <a:t>49%</a:t>
                      </a:r>
                    </a:p>
                  </a:txBody>
                  <a:tcPr marL="6188" marR="6188" marT="61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bl>
          </a:graphicData>
        </a:graphic>
      </p:graphicFrame>
      <p:sp>
        <p:nvSpPr>
          <p:cNvPr id="8" name="TextBox 7"/>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86</a:t>
            </a:r>
            <a:endParaRPr lang="ru-RU" sz="16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883062792"/>
              </p:ext>
            </p:extLst>
          </p:nvPr>
        </p:nvGraphicFramePr>
        <p:xfrm>
          <a:off x="258763" y="1920875"/>
          <a:ext cx="8752834" cy="4070091"/>
        </p:xfrm>
        <a:graphic>
          <a:graphicData uri="http://schemas.openxmlformats.org/drawingml/2006/table">
            <a:tbl>
              <a:tblPr firstRow="1" bandRow="1">
                <a:tableStyleId>{E8B1032C-EA38-4F05-BA0D-38AFFFC7BED3}</a:tableStyleId>
              </a:tblPr>
              <a:tblGrid>
                <a:gridCol w="1334393"/>
                <a:gridCol w="980768"/>
                <a:gridCol w="929149"/>
                <a:gridCol w="884903"/>
                <a:gridCol w="951271"/>
                <a:gridCol w="870155"/>
                <a:gridCol w="995516"/>
                <a:gridCol w="834142"/>
                <a:gridCol w="972537"/>
              </a:tblGrid>
              <a:tr h="537331">
                <a:tc rowSpan="2">
                  <a:txBody>
                    <a:bodyPr/>
                    <a:lstStyle/>
                    <a:p>
                      <a:pPr marL="0" indent="0" algn="ctr"/>
                      <a:r>
                        <a:rPr lang="ru-RU" sz="1500" dirty="0" smtClean="0">
                          <a:solidFill>
                            <a:schemeClr val="bg1"/>
                          </a:solidFill>
                        </a:rPr>
                        <a:t>Показатели</a:t>
                      </a:r>
                      <a:endParaRPr lang="ru-RU" sz="1500"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gridSpan="2">
                  <a:txBody>
                    <a:bodyPr/>
                    <a:lstStyle/>
                    <a:p>
                      <a:pPr algn="ctr"/>
                      <a:r>
                        <a:rPr lang="ru-RU" sz="1500" dirty="0" smtClean="0">
                          <a:solidFill>
                            <a:schemeClr val="bg1"/>
                          </a:solidFill>
                        </a:rPr>
                        <a:t>Оценка 2016 года</a:t>
                      </a:r>
                      <a:endParaRPr lang="ru-RU" sz="1500"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endParaRPr lang="ru-RU" dirty="0">
                        <a:solidFill>
                          <a:schemeClr val="tx1"/>
                        </a:solidFill>
                      </a:endParaRPr>
                    </a:p>
                  </a:txBody>
                  <a:tcPr/>
                </a:tc>
                <a:tc gridSpan="2">
                  <a:txBody>
                    <a:bodyPr/>
                    <a:lstStyle/>
                    <a:p>
                      <a:pPr algn="ctr"/>
                      <a:r>
                        <a:rPr lang="ru-RU" sz="1500" dirty="0" smtClean="0">
                          <a:solidFill>
                            <a:schemeClr val="bg1"/>
                          </a:solidFill>
                        </a:rPr>
                        <a:t>План 2017 года</a:t>
                      </a:r>
                      <a:endParaRPr lang="ru-RU" sz="1500"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endParaRPr lang="ru-RU" dirty="0">
                        <a:solidFill>
                          <a:schemeClr val="tx1"/>
                        </a:solidFill>
                      </a:endParaRPr>
                    </a:p>
                  </a:txBody>
                  <a:tcPr/>
                </a:tc>
                <a:tc gridSpan="2">
                  <a:txBody>
                    <a:bodyPr/>
                    <a:lstStyle/>
                    <a:p>
                      <a:pPr algn="ctr"/>
                      <a:r>
                        <a:rPr lang="ru-RU" sz="1500" dirty="0" smtClean="0">
                          <a:solidFill>
                            <a:schemeClr val="bg1"/>
                          </a:solidFill>
                        </a:rPr>
                        <a:t>План 2018 года</a:t>
                      </a:r>
                      <a:endParaRPr lang="ru-RU" sz="1500"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endParaRPr lang="ru-RU" dirty="0">
                        <a:solidFill>
                          <a:schemeClr val="tx1"/>
                        </a:solidFill>
                      </a:endParaRPr>
                    </a:p>
                  </a:txBody>
                  <a:tcPr/>
                </a:tc>
                <a:tc gridSpan="2">
                  <a:txBody>
                    <a:bodyPr/>
                    <a:lstStyle/>
                    <a:p>
                      <a:pPr algn="ctr"/>
                      <a:r>
                        <a:rPr lang="ru-RU" sz="1500" dirty="0" smtClean="0">
                          <a:solidFill>
                            <a:schemeClr val="bg1"/>
                          </a:solidFill>
                        </a:rPr>
                        <a:t>План 2019 года</a:t>
                      </a:r>
                      <a:endParaRPr lang="ru-RU" sz="1500"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endParaRPr lang="ru-RU" dirty="0">
                        <a:solidFill>
                          <a:schemeClr val="tx1"/>
                        </a:solidFill>
                      </a:endParaRPr>
                    </a:p>
                  </a:txBody>
                  <a:tcPr/>
                </a:tc>
              </a:tr>
              <a:tr h="739599">
                <a:tc vMerge="1">
                  <a:txBody>
                    <a:bodyPr/>
                    <a:lstStyle/>
                    <a:p>
                      <a:endParaRPr lang="ru-RU" dirty="0">
                        <a:solidFill>
                          <a:schemeClr val="tx1"/>
                        </a:solidFill>
                      </a:endParaRPr>
                    </a:p>
                  </a:txBody>
                  <a:tcPr/>
                </a:tc>
                <a:tc>
                  <a:txBody>
                    <a:bodyPr/>
                    <a:lstStyle/>
                    <a:p>
                      <a:pPr algn="ctr"/>
                      <a:r>
                        <a:rPr lang="ru-RU" sz="1200" b="1" dirty="0" err="1" smtClean="0">
                          <a:solidFill>
                            <a:schemeClr val="bg1"/>
                          </a:solidFill>
                        </a:rPr>
                        <a:t>Привлече-ние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a:r>
                        <a:rPr lang="ru-RU" sz="1200" b="1" dirty="0" smtClean="0">
                          <a:solidFill>
                            <a:schemeClr val="bg1"/>
                          </a:solidFill>
                        </a:rPr>
                        <a:t>Погашение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a:r>
                        <a:rPr lang="ru-RU" sz="1200" b="1" dirty="0" err="1" smtClean="0">
                          <a:solidFill>
                            <a:schemeClr val="bg1"/>
                          </a:solidFill>
                        </a:rPr>
                        <a:t>Привлече-ние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a:r>
                        <a:rPr lang="ru-RU" sz="1200" b="1" dirty="0" smtClean="0">
                          <a:solidFill>
                            <a:schemeClr val="bg1"/>
                          </a:solidFill>
                        </a:rPr>
                        <a:t>Погашение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a:r>
                        <a:rPr lang="ru-RU" sz="1200" b="1" dirty="0" err="1" smtClean="0">
                          <a:solidFill>
                            <a:schemeClr val="bg1"/>
                          </a:solidFill>
                        </a:rPr>
                        <a:t>Привлече-ние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a:r>
                        <a:rPr lang="ru-RU" sz="1200" b="1" dirty="0" smtClean="0">
                          <a:solidFill>
                            <a:schemeClr val="bg1"/>
                          </a:solidFill>
                        </a:rPr>
                        <a:t>Погашение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a:r>
                        <a:rPr lang="ru-RU" sz="1200" b="1" dirty="0" err="1" smtClean="0">
                          <a:solidFill>
                            <a:schemeClr val="bg1"/>
                          </a:solidFill>
                        </a:rPr>
                        <a:t>Привлече-ние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a:r>
                        <a:rPr lang="ru-RU" sz="1200" b="1" dirty="0" smtClean="0">
                          <a:solidFill>
                            <a:schemeClr val="bg1"/>
                          </a:solidFill>
                        </a:rPr>
                        <a:t>Погашение</a:t>
                      </a:r>
                      <a:endParaRPr lang="ru-RU" sz="12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r>
              <a:tr h="388436">
                <a:tc>
                  <a:txBody>
                    <a:bodyPr/>
                    <a:lstStyle/>
                    <a:p>
                      <a:r>
                        <a:rPr lang="ru-RU" sz="1400" b="1" dirty="0" smtClean="0">
                          <a:solidFill>
                            <a:srgbClr val="FF0000"/>
                          </a:solidFill>
                        </a:rPr>
                        <a:t>Облигации</a:t>
                      </a:r>
                      <a:endParaRPr lang="ru-RU" sz="1400" b="1" dirty="0">
                        <a:solidFill>
                          <a:srgbClr val="FF0000"/>
                        </a:solidFill>
                      </a:endParaRPr>
                    </a:p>
                  </a:txBody>
                  <a:tcPr marL="68580" marR="68580" marT="34290" marB="34290" anchor="ctr"/>
                </a:tc>
                <a:tc>
                  <a:txBody>
                    <a:bodyPr/>
                    <a:lstStyle/>
                    <a:p>
                      <a:pPr algn="ctr" fontAlgn="ctr"/>
                      <a:r>
                        <a:rPr lang="ru-RU" sz="1500" b="0" i="0" u="none" strike="noStrike" dirty="0">
                          <a:solidFill>
                            <a:srgbClr val="FF0000"/>
                          </a:solidFill>
                          <a:effectLst/>
                          <a:latin typeface="Arial" panose="020B0604020202020204" pitchFamily="34" charset="0"/>
                        </a:rPr>
                        <a:t>3 500</a:t>
                      </a:r>
                    </a:p>
                  </a:txBody>
                  <a:tcPr marL="7144" marR="7144" marT="7144" marB="0" anchor="ctr"/>
                </a:tc>
                <a:tc>
                  <a:txBody>
                    <a:bodyPr/>
                    <a:lstStyle/>
                    <a:p>
                      <a:pPr algn="ctr" fontAlgn="ctr"/>
                      <a:r>
                        <a:rPr lang="ru-RU" sz="1500" b="0" i="0" u="none" strike="noStrike" dirty="0" smtClean="0">
                          <a:solidFill>
                            <a:srgbClr val="FF0000"/>
                          </a:solidFill>
                          <a:effectLst/>
                          <a:latin typeface="Arial" panose="020B0604020202020204" pitchFamily="34" charset="0"/>
                        </a:rPr>
                        <a:t>1 </a:t>
                      </a:r>
                      <a:r>
                        <a:rPr lang="ru-RU" sz="1500" b="0" i="0" u="none" strike="noStrike" dirty="0">
                          <a:solidFill>
                            <a:srgbClr val="FF0000"/>
                          </a:solidFill>
                          <a:effectLst/>
                          <a:latin typeface="Arial" panose="020B0604020202020204" pitchFamily="34" charset="0"/>
                        </a:rPr>
                        <a:t>950</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4 000</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5 125</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4</a:t>
                      </a:r>
                      <a:r>
                        <a:rPr lang="ru-RU" sz="1500" b="0" i="0" u="none" strike="noStrike" dirty="0" smtClean="0">
                          <a:solidFill>
                            <a:srgbClr val="FF0000"/>
                          </a:solidFill>
                          <a:effectLst/>
                          <a:latin typeface="Arial" panose="020B0604020202020204" pitchFamily="34" charset="0"/>
                        </a:rPr>
                        <a:t> </a:t>
                      </a:r>
                      <a:r>
                        <a:rPr lang="ru-RU" sz="1500" b="0" i="0" u="none" strike="noStrike" dirty="0">
                          <a:solidFill>
                            <a:srgbClr val="FF0000"/>
                          </a:solidFill>
                          <a:effectLst/>
                          <a:latin typeface="Arial" panose="020B0604020202020204" pitchFamily="34" charset="0"/>
                        </a:rPr>
                        <a:t>500</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2 575</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4</a:t>
                      </a:r>
                      <a:r>
                        <a:rPr lang="ru-RU" sz="1500" b="0" i="0" u="none" strike="noStrike" dirty="0" smtClean="0">
                          <a:solidFill>
                            <a:srgbClr val="FF0000"/>
                          </a:solidFill>
                          <a:effectLst/>
                          <a:latin typeface="Arial" panose="020B0604020202020204" pitchFamily="34" charset="0"/>
                        </a:rPr>
                        <a:t> </a:t>
                      </a:r>
                      <a:r>
                        <a:rPr lang="ru-RU" sz="1500" b="0" i="0" u="none" strike="noStrike" dirty="0">
                          <a:solidFill>
                            <a:srgbClr val="FF0000"/>
                          </a:solidFill>
                          <a:effectLst/>
                          <a:latin typeface="Arial" panose="020B0604020202020204" pitchFamily="34" charset="0"/>
                        </a:rPr>
                        <a:t>350</a:t>
                      </a:r>
                    </a:p>
                  </a:txBody>
                  <a:tcPr marL="7144" marR="7144" marT="7144" marB="0" anchor="ctr"/>
                </a:tc>
                <a:tc>
                  <a:txBody>
                    <a:bodyPr/>
                    <a:lstStyle/>
                    <a:p>
                      <a:pPr algn="ctr" fontAlgn="ctr"/>
                      <a:r>
                        <a:rPr lang="ru-RU" sz="1500" b="0" i="0" u="none" strike="noStrike">
                          <a:solidFill>
                            <a:srgbClr val="FF0000"/>
                          </a:solidFill>
                          <a:effectLst/>
                          <a:latin typeface="Arial" panose="020B0604020202020204" pitchFamily="34" charset="0"/>
                        </a:rPr>
                        <a:t>3 625</a:t>
                      </a:r>
                    </a:p>
                  </a:txBody>
                  <a:tcPr marL="7144" marR="7144" marT="7144" marB="0" anchor="ctr"/>
                </a:tc>
              </a:tr>
              <a:tr h="560439">
                <a:tc>
                  <a:txBody>
                    <a:bodyPr/>
                    <a:lstStyle/>
                    <a:p>
                      <a:r>
                        <a:rPr lang="ru-RU" sz="1400" b="1" dirty="0" smtClean="0">
                          <a:solidFill>
                            <a:srgbClr val="FF0000"/>
                          </a:solidFill>
                        </a:rPr>
                        <a:t>Кредиты банков</a:t>
                      </a:r>
                      <a:endParaRPr lang="ru-RU" sz="1400" b="1" dirty="0">
                        <a:solidFill>
                          <a:srgbClr val="FF0000"/>
                        </a:solidFill>
                      </a:endParaRPr>
                    </a:p>
                  </a:txBody>
                  <a:tcPr marL="68580" marR="68580" marT="34290" marB="34290" anchor="ctr"/>
                </a:tc>
                <a:tc>
                  <a:txBody>
                    <a:bodyPr/>
                    <a:lstStyle/>
                    <a:p>
                      <a:pPr algn="ctr" fontAlgn="ctr"/>
                      <a:r>
                        <a:rPr lang="ru-RU" sz="1500" b="0" i="0" u="none" strike="noStrike" dirty="0" smtClean="0">
                          <a:solidFill>
                            <a:srgbClr val="FF0000"/>
                          </a:solidFill>
                          <a:effectLst/>
                          <a:latin typeface="Arial" panose="020B0604020202020204" pitchFamily="34" charset="0"/>
                        </a:rPr>
                        <a:t>0</a:t>
                      </a:r>
                      <a:endParaRPr lang="ru-RU" sz="1500" b="0" i="0" u="none" strike="noStrike" dirty="0">
                        <a:solidFill>
                          <a:srgbClr val="FF0000"/>
                        </a:solidFill>
                        <a:effectLst/>
                        <a:latin typeface="Arial" panose="020B0604020202020204" pitchFamily="34" charset="0"/>
                      </a:endParaRPr>
                    </a:p>
                  </a:txBody>
                  <a:tcPr marL="7144" marR="7144" marT="7144" marB="0" anchor="ctr"/>
                </a:tc>
                <a:tc>
                  <a:txBody>
                    <a:bodyPr/>
                    <a:lstStyle/>
                    <a:p>
                      <a:pPr algn="ctr" fontAlgn="ctr"/>
                      <a:r>
                        <a:rPr lang="ru-RU" sz="1500" b="0" i="0" u="none" strike="noStrike" dirty="0" smtClean="0">
                          <a:solidFill>
                            <a:srgbClr val="FF0000"/>
                          </a:solidFill>
                          <a:effectLst/>
                          <a:latin typeface="Arial" panose="020B0604020202020204" pitchFamily="34" charset="0"/>
                        </a:rPr>
                        <a:t>1 </a:t>
                      </a:r>
                      <a:r>
                        <a:rPr lang="ru-RU" sz="1500" b="0" i="0" u="none" strike="noStrike" dirty="0">
                          <a:solidFill>
                            <a:srgbClr val="FF0000"/>
                          </a:solidFill>
                          <a:effectLst/>
                          <a:latin typeface="Arial" panose="020B0604020202020204" pitchFamily="34" charset="0"/>
                        </a:rPr>
                        <a:t>088</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1 </a:t>
                      </a:r>
                      <a:r>
                        <a:rPr lang="ru-RU" sz="1500" b="0" i="0" u="none" strike="noStrike" dirty="0" smtClean="0">
                          <a:solidFill>
                            <a:srgbClr val="FF0000"/>
                          </a:solidFill>
                          <a:effectLst/>
                          <a:latin typeface="Arial" panose="020B0604020202020204" pitchFamily="34" charset="0"/>
                        </a:rPr>
                        <a:t>492</a:t>
                      </a:r>
                      <a:endParaRPr lang="ru-RU" sz="1500" b="0" i="0" u="none" strike="noStrike" dirty="0">
                        <a:solidFill>
                          <a:srgbClr val="FF0000"/>
                        </a:solidFill>
                        <a:effectLst/>
                        <a:latin typeface="Arial" panose="020B0604020202020204" pitchFamily="34" charset="0"/>
                      </a:endParaRP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0</a:t>
                      </a:r>
                    </a:p>
                  </a:txBody>
                  <a:tcPr marL="7144" marR="7144" marT="7144" marB="0" anchor="ctr"/>
                </a:tc>
                <a:tc>
                  <a:txBody>
                    <a:bodyPr/>
                    <a:lstStyle/>
                    <a:p>
                      <a:pPr algn="ctr" fontAlgn="ctr"/>
                      <a:r>
                        <a:rPr lang="ru-RU" sz="1500" b="0" i="0" u="none" strike="noStrike" dirty="0" smtClean="0">
                          <a:solidFill>
                            <a:srgbClr val="FF0000"/>
                          </a:solidFill>
                          <a:effectLst/>
                          <a:latin typeface="Arial" panose="020B0604020202020204" pitchFamily="34" charset="0"/>
                        </a:rPr>
                        <a:t>1 170</a:t>
                      </a:r>
                      <a:endParaRPr lang="ru-RU" sz="1500" b="0" i="0" u="none" strike="noStrike" dirty="0">
                        <a:solidFill>
                          <a:srgbClr val="FF0000"/>
                        </a:solidFill>
                        <a:effectLst/>
                        <a:latin typeface="Arial" panose="020B0604020202020204" pitchFamily="34" charset="0"/>
                      </a:endParaRP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0</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2</a:t>
                      </a:r>
                      <a:r>
                        <a:rPr lang="ru-RU" sz="1500" b="0" i="0" u="none" strike="noStrike" dirty="0" smtClean="0">
                          <a:solidFill>
                            <a:srgbClr val="FF0000"/>
                          </a:solidFill>
                          <a:effectLst/>
                          <a:latin typeface="Arial" panose="020B0604020202020204" pitchFamily="34" charset="0"/>
                        </a:rPr>
                        <a:t> </a:t>
                      </a:r>
                      <a:r>
                        <a:rPr lang="ru-RU" sz="1500" b="0" i="0" u="none" strike="noStrike" dirty="0">
                          <a:solidFill>
                            <a:srgbClr val="FF0000"/>
                          </a:solidFill>
                          <a:effectLst/>
                          <a:latin typeface="Arial" panose="020B0604020202020204" pitchFamily="34" charset="0"/>
                        </a:rPr>
                        <a:t>460</a:t>
                      </a:r>
                    </a:p>
                  </a:txBody>
                  <a:tcPr marL="7144" marR="7144" marT="7144" marB="0" anchor="ctr"/>
                </a:tc>
                <a:tc>
                  <a:txBody>
                    <a:bodyPr/>
                    <a:lstStyle/>
                    <a:p>
                      <a:pPr algn="ctr" fontAlgn="ctr"/>
                      <a:r>
                        <a:rPr lang="ru-RU" sz="1500" b="0" i="0" u="none" strike="noStrike">
                          <a:solidFill>
                            <a:srgbClr val="FF0000"/>
                          </a:solidFill>
                          <a:effectLst/>
                          <a:latin typeface="Arial" panose="020B0604020202020204" pitchFamily="34" charset="0"/>
                        </a:rPr>
                        <a:t>463</a:t>
                      </a:r>
                    </a:p>
                  </a:txBody>
                  <a:tcPr marL="7144" marR="7144" marT="7144" marB="0" anchor="ctr"/>
                </a:tc>
              </a:tr>
              <a:tr h="567813">
                <a:tc>
                  <a:txBody>
                    <a:bodyPr/>
                    <a:lstStyle/>
                    <a:p>
                      <a:r>
                        <a:rPr lang="ru-RU" sz="1400" b="1" dirty="0" smtClean="0">
                          <a:solidFill>
                            <a:srgbClr val="FF0000"/>
                          </a:solidFill>
                        </a:rPr>
                        <a:t>Кредиты Минфина</a:t>
                      </a:r>
                      <a:endParaRPr lang="ru-RU" sz="1400" b="1" dirty="0">
                        <a:solidFill>
                          <a:srgbClr val="FF0000"/>
                        </a:solidFill>
                      </a:endParaRPr>
                    </a:p>
                  </a:txBody>
                  <a:tcPr marL="68580" marR="68580" marT="34290" marB="34290" anchor="ctr"/>
                </a:tc>
                <a:tc>
                  <a:txBody>
                    <a:bodyPr/>
                    <a:lstStyle/>
                    <a:p>
                      <a:pPr algn="ctr" fontAlgn="ctr"/>
                      <a:r>
                        <a:rPr lang="ru-RU" sz="1500" b="0" i="0" u="none" strike="noStrike" dirty="0">
                          <a:solidFill>
                            <a:srgbClr val="FF0000"/>
                          </a:solidFill>
                          <a:effectLst/>
                          <a:latin typeface="Arial" panose="020B0604020202020204" pitchFamily="34" charset="0"/>
                        </a:rPr>
                        <a:t>3 210</a:t>
                      </a:r>
                    </a:p>
                  </a:txBody>
                  <a:tcPr marL="7144" marR="7144" marT="7144" marB="0" anchor="ctr"/>
                </a:tc>
                <a:tc>
                  <a:txBody>
                    <a:bodyPr/>
                    <a:lstStyle/>
                    <a:p>
                      <a:pPr algn="ctr" fontAlgn="ctr"/>
                      <a:r>
                        <a:rPr lang="ru-RU" sz="1500" b="0" i="0" u="none" strike="noStrike" dirty="0" smtClean="0">
                          <a:solidFill>
                            <a:srgbClr val="FF0000"/>
                          </a:solidFill>
                          <a:effectLst/>
                          <a:latin typeface="Arial" panose="020B0604020202020204" pitchFamily="34" charset="0"/>
                        </a:rPr>
                        <a:t>1 </a:t>
                      </a:r>
                      <a:r>
                        <a:rPr lang="ru-RU" sz="1500" b="0" i="0" u="none" strike="noStrike" dirty="0">
                          <a:solidFill>
                            <a:srgbClr val="FF0000"/>
                          </a:solidFill>
                          <a:effectLst/>
                          <a:latin typeface="Arial" panose="020B0604020202020204" pitchFamily="34" charset="0"/>
                        </a:rPr>
                        <a:t>500</a:t>
                      </a:r>
                    </a:p>
                  </a:txBody>
                  <a:tcPr marL="7144" marR="7144" marT="7144" marB="0" anchor="ctr"/>
                </a:tc>
                <a:tc>
                  <a:txBody>
                    <a:bodyPr/>
                    <a:lstStyle/>
                    <a:p>
                      <a:pPr algn="ctr" fontAlgn="ctr"/>
                      <a:r>
                        <a:rPr lang="ru-RU" sz="1500" b="0" i="0" u="none" strike="noStrike" dirty="0" smtClean="0">
                          <a:solidFill>
                            <a:srgbClr val="FF0000"/>
                          </a:solidFill>
                          <a:effectLst/>
                          <a:latin typeface="Arial" panose="020B0604020202020204" pitchFamily="34" charset="0"/>
                        </a:rPr>
                        <a:t>1 042</a:t>
                      </a:r>
                      <a:endParaRPr lang="ru-RU" sz="1500" b="0" i="0" u="none" strike="noStrike" dirty="0">
                        <a:solidFill>
                          <a:srgbClr val="FF0000"/>
                        </a:solidFill>
                        <a:effectLst/>
                        <a:latin typeface="Arial" panose="020B0604020202020204" pitchFamily="34" charset="0"/>
                      </a:endParaRP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1 658</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0</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3 771</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0</a:t>
                      </a:r>
                    </a:p>
                  </a:txBody>
                  <a:tcPr marL="7144" marR="7144" marT="7144" marB="0" anchor="ctr"/>
                </a:tc>
                <a:tc>
                  <a:txBody>
                    <a:bodyPr/>
                    <a:lstStyle/>
                    <a:p>
                      <a:pPr algn="ctr" fontAlgn="ctr"/>
                      <a:r>
                        <a:rPr lang="ru-RU" sz="1500" b="0" i="0" u="none" strike="noStrike" dirty="0">
                          <a:solidFill>
                            <a:srgbClr val="FF0000"/>
                          </a:solidFill>
                          <a:effectLst/>
                          <a:latin typeface="Arial" panose="020B0604020202020204" pitchFamily="34" charset="0"/>
                        </a:rPr>
                        <a:t>1 926</a:t>
                      </a:r>
                    </a:p>
                  </a:txBody>
                  <a:tcPr marL="7144" marR="7144" marT="7144" marB="0" anchor="ctr"/>
                </a:tc>
              </a:tr>
              <a:tr h="567813">
                <a:tc>
                  <a:txBody>
                    <a:bodyPr/>
                    <a:lstStyle/>
                    <a:p>
                      <a:r>
                        <a:rPr lang="ru-RU" sz="1400" b="1" dirty="0" smtClean="0">
                          <a:solidFill>
                            <a:schemeClr val="bg1"/>
                          </a:solidFill>
                        </a:rPr>
                        <a:t>Итого</a:t>
                      </a:r>
                      <a:endParaRPr lang="ru-RU" sz="14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smtClean="0">
                          <a:solidFill>
                            <a:schemeClr val="bg1"/>
                          </a:solidFill>
                          <a:effectLst/>
                          <a:latin typeface="Arial" panose="020B0604020202020204" pitchFamily="34" charset="0"/>
                        </a:rPr>
                        <a:t>6 710</a:t>
                      </a:r>
                      <a:endParaRPr lang="ru-RU" sz="1800" b="1" i="0" u="none" strike="noStrike" dirty="0">
                        <a:solidFill>
                          <a:schemeClr val="bg1"/>
                        </a:solidFill>
                        <a:effectLst/>
                        <a:latin typeface="Arial" panose="020B0604020202020204" pitchFamily="34" charset="0"/>
                      </a:endParaRP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smtClean="0">
                          <a:solidFill>
                            <a:schemeClr val="bg1"/>
                          </a:solidFill>
                          <a:effectLst/>
                          <a:latin typeface="Arial" panose="020B0604020202020204" pitchFamily="34" charset="0"/>
                        </a:rPr>
                        <a:t>4 </a:t>
                      </a:r>
                      <a:r>
                        <a:rPr lang="ru-RU" sz="1800" b="1" i="0" u="none" strike="noStrike" dirty="0">
                          <a:solidFill>
                            <a:schemeClr val="bg1"/>
                          </a:solidFill>
                          <a:effectLst/>
                          <a:latin typeface="Arial" panose="020B0604020202020204" pitchFamily="34" charset="0"/>
                        </a:rPr>
                        <a:t>538</a:t>
                      </a: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smtClean="0">
                          <a:solidFill>
                            <a:schemeClr val="bg1"/>
                          </a:solidFill>
                          <a:effectLst/>
                          <a:latin typeface="Arial" panose="020B0604020202020204" pitchFamily="34" charset="0"/>
                        </a:rPr>
                        <a:t>6 534</a:t>
                      </a:r>
                      <a:endParaRPr lang="ru-RU" sz="1800" b="1" i="0" u="none" strike="noStrike" dirty="0">
                        <a:solidFill>
                          <a:schemeClr val="bg1"/>
                        </a:solidFill>
                        <a:effectLst/>
                        <a:latin typeface="Arial" panose="020B0604020202020204" pitchFamily="34" charset="0"/>
                      </a:endParaRP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a:solidFill>
                            <a:schemeClr val="bg1"/>
                          </a:solidFill>
                          <a:effectLst/>
                          <a:latin typeface="Arial" panose="020B0604020202020204" pitchFamily="34" charset="0"/>
                        </a:rPr>
                        <a:t>6 </a:t>
                      </a:r>
                      <a:r>
                        <a:rPr lang="ru-RU" sz="1800" b="1" i="0" u="none" strike="noStrike" dirty="0" smtClean="0">
                          <a:solidFill>
                            <a:schemeClr val="bg1"/>
                          </a:solidFill>
                          <a:effectLst/>
                          <a:latin typeface="Arial" panose="020B0604020202020204" pitchFamily="34" charset="0"/>
                        </a:rPr>
                        <a:t>783</a:t>
                      </a:r>
                      <a:endParaRPr lang="ru-RU" sz="1800" b="1" i="0" u="none" strike="noStrike" dirty="0">
                        <a:solidFill>
                          <a:schemeClr val="bg1"/>
                        </a:solidFill>
                        <a:effectLst/>
                        <a:latin typeface="Arial" panose="020B0604020202020204" pitchFamily="34" charset="0"/>
                      </a:endParaRP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smtClean="0">
                          <a:solidFill>
                            <a:schemeClr val="bg1"/>
                          </a:solidFill>
                          <a:effectLst/>
                          <a:latin typeface="Arial" panose="020B0604020202020204" pitchFamily="34" charset="0"/>
                        </a:rPr>
                        <a:t>5 670</a:t>
                      </a:r>
                      <a:endParaRPr lang="ru-RU" sz="1800" b="1" i="0" u="none" strike="noStrike" dirty="0">
                        <a:solidFill>
                          <a:schemeClr val="bg1"/>
                        </a:solidFill>
                        <a:effectLst/>
                        <a:latin typeface="Arial" panose="020B0604020202020204" pitchFamily="34" charset="0"/>
                      </a:endParaRP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a:solidFill>
                            <a:schemeClr val="bg1"/>
                          </a:solidFill>
                          <a:effectLst/>
                          <a:latin typeface="Arial" panose="020B0604020202020204" pitchFamily="34" charset="0"/>
                        </a:rPr>
                        <a:t>6 346</a:t>
                      </a: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a:solidFill>
                            <a:schemeClr val="bg1"/>
                          </a:solidFill>
                          <a:effectLst/>
                          <a:latin typeface="Arial" panose="020B0604020202020204" pitchFamily="34" charset="0"/>
                        </a:rPr>
                        <a:t>6 810</a:t>
                      </a: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a:txBody>
                    <a:bodyPr/>
                    <a:lstStyle/>
                    <a:p>
                      <a:pPr algn="ctr" fontAlgn="ctr"/>
                      <a:r>
                        <a:rPr lang="ru-RU" sz="1800" b="1" i="0" u="none" strike="noStrike" dirty="0">
                          <a:solidFill>
                            <a:schemeClr val="bg1"/>
                          </a:solidFill>
                          <a:effectLst/>
                          <a:latin typeface="Arial" panose="020B0604020202020204" pitchFamily="34" charset="0"/>
                        </a:rPr>
                        <a:t>6 014</a:t>
                      </a: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r>
              <a:tr h="567813">
                <a:tc>
                  <a:txBody>
                    <a:bodyPr/>
                    <a:lstStyle/>
                    <a:p>
                      <a:r>
                        <a:rPr lang="ru-RU" sz="1400" b="1" dirty="0" smtClean="0">
                          <a:solidFill>
                            <a:schemeClr val="bg1"/>
                          </a:solidFill>
                        </a:rPr>
                        <a:t>Программа </a:t>
                      </a:r>
                      <a:r>
                        <a:rPr lang="ru-RU" sz="1400" b="1" dirty="0" err="1" smtClean="0">
                          <a:solidFill>
                            <a:schemeClr val="bg1"/>
                          </a:solidFill>
                        </a:rPr>
                        <a:t>заимствова-ний</a:t>
                      </a:r>
                      <a:endParaRPr lang="ru-RU" sz="1400" b="1" dirty="0">
                        <a:solidFill>
                          <a:schemeClr val="bg1"/>
                        </a:solidFill>
                      </a:endParaRPr>
                    </a:p>
                  </a:txBody>
                  <a:tcPr marL="68580" marR="68580" marT="34290" marB="3429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gridSpan="2">
                  <a:txBody>
                    <a:bodyPr/>
                    <a:lstStyle/>
                    <a:p>
                      <a:pPr algn="ctr" fontAlgn="ctr"/>
                      <a:r>
                        <a:rPr lang="ru-RU" sz="1800" b="1" i="0" u="none" strike="noStrike" dirty="0" smtClean="0">
                          <a:solidFill>
                            <a:schemeClr val="bg1"/>
                          </a:solidFill>
                          <a:effectLst/>
                          <a:latin typeface="Arial" panose="020B0604020202020204" pitchFamily="34" charset="0"/>
                        </a:rPr>
                        <a:t>2 172</a:t>
                      </a: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pPr algn="ctr" fontAlgn="ctr"/>
                      <a:endParaRPr lang="ru-RU" sz="2400" b="1" i="0" u="none" strike="noStrike" dirty="0">
                        <a:solidFill>
                          <a:srgbClr val="000000"/>
                        </a:solidFill>
                        <a:effectLst/>
                        <a:latin typeface="Arial" panose="020B0604020202020204" pitchFamily="34" charset="0"/>
                      </a:endParaRPr>
                    </a:p>
                  </a:txBody>
                  <a:tcPr marL="9525" marR="9525" marT="9525"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gridSpan="2">
                  <a:txBody>
                    <a:bodyPr/>
                    <a:lstStyle/>
                    <a:p>
                      <a:pPr algn="ctr" fontAlgn="ctr"/>
                      <a:r>
                        <a:rPr lang="ru-RU" sz="1800" b="1" i="0" u="none" strike="noStrike" dirty="0" smtClean="0">
                          <a:solidFill>
                            <a:schemeClr val="bg1"/>
                          </a:solidFill>
                          <a:effectLst/>
                          <a:latin typeface="Arial" panose="020B0604020202020204" pitchFamily="34" charset="0"/>
                        </a:rPr>
                        <a:t>-249</a:t>
                      </a:r>
                      <a:endParaRPr lang="ru-RU" sz="1800" b="1" i="0" u="none" strike="noStrike" dirty="0">
                        <a:solidFill>
                          <a:schemeClr val="bg1"/>
                        </a:solidFill>
                        <a:effectLst/>
                        <a:latin typeface="Arial" panose="020B0604020202020204" pitchFamily="34" charset="0"/>
                      </a:endParaRP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pPr algn="ctr" fontAlgn="ctr"/>
                      <a:endParaRPr lang="ru-RU" sz="2400" b="1" i="0" u="none" strike="noStrike" dirty="0">
                        <a:solidFill>
                          <a:srgbClr val="000000"/>
                        </a:solidFill>
                        <a:effectLst/>
                        <a:latin typeface="Arial" panose="020B0604020202020204" pitchFamily="34" charset="0"/>
                      </a:endParaRPr>
                    </a:p>
                  </a:txBody>
                  <a:tcPr marL="9525" marR="9525" marT="9525"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gridSpan="2">
                  <a:txBody>
                    <a:bodyPr/>
                    <a:lstStyle/>
                    <a:p>
                      <a:pPr algn="ctr" fontAlgn="ctr"/>
                      <a:r>
                        <a:rPr lang="ru-RU" sz="1800" b="1" i="0" u="none" strike="noStrike" dirty="0" smtClean="0">
                          <a:solidFill>
                            <a:schemeClr val="bg1"/>
                          </a:solidFill>
                          <a:effectLst/>
                          <a:latin typeface="Arial" panose="020B0604020202020204" pitchFamily="34" charset="0"/>
                        </a:rPr>
                        <a:t>-676</a:t>
                      </a:r>
                      <a:endParaRPr lang="ru-RU" sz="1800" b="1" i="0" u="none" strike="noStrike" dirty="0">
                        <a:solidFill>
                          <a:schemeClr val="bg1"/>
                        </a:solidFill>
                        <a:effectLst/>
                        <a:latin typeface="Arial" panose="020B0604020202020204" pitchFamily="34" charset="0"/>
                      </a:endParaRP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pPr algn="ctr" fontAlgn="ctr"/>
                      <a:endParaRPr lang="ru-RU" sz="2400" b="1" i="0" u="none" strike="noStrike" dirty="0">
                        <a:solidFill>
                          <a:srgbClr val="000000"/>
                        </a:solidFill>
                        <a:effectLst/>
                        <a:latin typeface="Arial" panose="020B0604020202020204" pitchFamily="34" charset="0"/>
                      </a:endParaRPr>
                    </a:p>
                  </a:txBody>
                  <a:tcPr marL="9525" marR="9525" marT="9525"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gridSpan="2">
                  <a:txBody>
                    <a:bodyPr/>
                    <a:lstStyle/>
                    <a:p>
                      <a:pPr algn="ctr" fontAlgn="ctr"/>
                      <a:r>
                        <a:rPr lang="ru-RU" sz="1800" b="1" i="0" u="none" strike="noStrike" dirty="0" smtClean="0">
                          <a:solidFill>
                            <a:schemeClr val="bg1"/>
                          </a:solidFill>
                          <a:effectLst/>
                          <a:latin typeface="Arial" panose="020B0604020202020204" pitchFamily="34" charset="0"/>
                        </a:rPr>
                        <a:t>796</a:t>
                      </a:r>
                      <a:endParaRPr lang="ru-RU" sz="1800" b="1" i="0" u="none" strike="noStrike" dirty="0">
                        <a:solidFill>
                          <a:schemeClr val="bg1"/>
                        </a:solidFill>
                        <a:effectLst/>
                        <a:latin typeface="Arial" panose="020B0604020202020204" pitchFamily="34" charset="0"/>
                      </a:endParaRPr>
                    </a:p>
                  </a:txBody>
                  <a:tcPr marL="7144" marR="7144" marT="7144"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c hMerge="1">
                  <a:txBody>
                    <a:bodyPr/>
                    <a:lstStyle/>
                    <a:p>
                      <a:pPr algn="ctr" fontAlgn="ctr"/>
                      <a:endParaRPr lang="ru-RU" sz="2400" b="1" i="0" u="none" strike="noStrike" dirty="0">
                        <a:solidFill>
                          <a:srgbClr val="000000"/>
                        </a:solidFill>
                        <a:effectLst/>
                        <a:latin typeface="Arial" panose="020B0604020202020204" pitchFamily="34" charset="0"/>
                      </a:endParaRPr>
                    </a:p>
                  </a:txBody>
                  <a:tcPr marL="9525" marR="9525" marT="9525" marB="0" anchor="ctr">
                    <a:gradFill>
                      <a:gsLst>
                        <a:gs pos="0">
                          <a:srgbClr val="FFFF00"/>
                        </a:gs>
                        <a:gs pos="50000">
                          <a:schemeClr val="accent2">
                            <a:lumMod val="105000"/>
                            <a:satMod val="103000"/>
                            <a:tint val="73000"/>
                          </a:schemeClr>
                        </a:gs>
                        <a:gs pos="100000">
                          <a:schemeClr val="accent2">
                            <a:lumMod val="105000"/>
                            <a:satMod val="109000"/>
                            <a:tint val="81000"/>
                          </a:schemeClr>
                        </a:gs>
                      </a:gsLst>
                      <a:lin ang="5400000" scaled="0"/>
                    </a:gradFill>
                  </a:tcPr>
                </a:tc>
              </a:tr>
            </a:tbl>
          </a:graphicData>
        </a:graphic>
      </p:graphicFrame>
      <p:sp>
        <p:nvSpPr>
          <p:cNvPr id="4" name="TextBox 3"/>
          <p:cNvSpPr txBox="1"/>
          <p:nvPr/>
        </p:nvSpPr>
        <p:spPr>
          <a:xfrm>
            <a:off x="7934325" y="1630363"/>
            <a:ext cx="958850" cy="254000"/>
          </a:xfrm>
          <a:prstGeom prst="rect">
            <a:avLst/>
          </a:prstGeom>
          <a:noFill/>
        </p:spPr>
        <p:txBody>
          <a:bodyPr>
            <a:spAutoFit/>
          </a:bodyPr>
          <a:lstStyle/>
          <a:p>
            <a:pPr fontAlgn="auto">
              <a:spcBef>
                <a:spcPts val="0"/>
              </a:spcBef>
              <a:spcAft>
                <a:spcPts val="0"/>
              </a:spcAft>
              <a:defRPr/>
            </a:pPr>
            <a:r>
              <a:rPr lang="ru-RU" sz="1050" dirty="0">
                <a:solidFill>
                  <a:prstClr val="black"/>
                </a:solidFill>
                <a:latin typeface="Calibri" panose="020F0502020204030204"/>
              </a:rPr>
              <a:t>млн рублей</a:t>
            </a:r>
          </a:p>
        </p:txBody>
      </p:sp>
      <p:sp>
        <p:nvSpPr>
          <p:cNvPr id="5" name="Прямоугольник с одним скругленным углом 4"/>
          <p:cNvSpPr/>
          <p:nvPr/>
        </p:nvSpPr>
        <p:spPr>
          <a:xfrm>
            <a:off x="258433" y="857250"/>
            <a:ext cx="8752833" cy="773259"/>
          </a:xfrm>
          <a:prstGeom prst="round1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ru-RU">
              <a:solidFill>
                <a:prstClr val="black"/>
              </a:solidFill>
            </a:endParaRPr>
          </a:p>
        </p:txBody>
      </p:sp>
      <p:sp>
        <p:nvSpPr>
          <p:cNvPr id="6" name="TextBox 5"/>
          <p:cNvSpPr txBox="1"/>
          <p:nvPr/>
        </p:nvSpPr>
        <p:spPr>
          <a:xfrm>
            <a:off x="258763" y="909638"/>
            <a:ext cx="8539162" cy="692150"/>
          </a:xfrm>
          <a:prstGeom prst="rect">
            <a:avLst/>
          </a:prstGeom>
          <a:noFill/>
        </p:spPr>
        <p:txBody>
          <a:bodyPr>
            <a:spAutoFit/>
          </a:bodyPr>
          <a:lstStyle/>
          <a:p>
            <a:pPr algn="ctr" fontAlgn="auto">
              <a:spcBef>
                <a:spcPts val="0"/>
              </a:spcBef>
              <a:spcAft>
                <a:spcPts val="0"/>
              </a:spcAft>
              <a:defRPr/>
            </a:pPr>
            <a:r>
              <a:rPr lang="ru-RU" sz="1950" b="1" dirty="0">
                <a:solidFill>
                  <a:prstClr val="black"/>
                </a:solidFill>
                <a:latin typeface="Calibri" panose="020F0502020204030204"/>
              </a:rPr>
              <a:t>Объемы привлечения и погашения заимствований Белгородской области</a:t>
            </a:r>
          </a:p>
          <a:p>
            <a:pPr algn="ctr" fontAlgn="auto">
              <a:spcBef>
                <a:spcPts val="0"/>
              </a:spcBef>
              <a:spcAft>
                <a:spcPts val="0"/>
              </a:spcAft>
              <a:defRPr/>
            </a:pPr>
            <a:r>
              <a:rPr lang="ru-RU" sz="1950" b="1" dirty="0">
                <a:solidFill>
                  <a:prstClr val="black"/>
                </a:solidFill>
                <a:latin typeface="Calibri" panose="020F0502020204030204"/>
              </a:rPr>
              <a:t>В 2016 – 2019 годах</a:t>
            </a:r>
          </a:p>
        </p:txBody>
      </p:sp>
      <p:sp>
        <p:nvSpPr>
          <p:cNvPr id="7" name="TextBox 6"/>
          <p:cNvSpPr txBox="1"/>
          <p:nvPr/>
        </p:nvSpPr>
        <p:spPr>
          <a:xfrm>
            <a:off x="8748464" y="6519446"/>
            <a:ext cx="395536" cy="338554"/>
          </a:xfrm>
          <a:prstGeom prst="rect">
            <a:avLst/>
          </a:prstGeom>
          <a:noFill/>
        </p:spPr>
        <p:txBody>
          <a:bodyPr wrap="square" rtlCol="0">
            <a:spAutoFit/>
          </a:bodyPr>
          <a:lstStyle/>
          <a:p>
            <a:r>
              <a:rPr lang="ru-RU" sz="1600" b="1" dirty="0" smtClean="0">
                <a:solidFill>
                  <a:schemeClr val="bg1"/>
                </a:solidFill>
                <a:latin typeface="Times New Roman" pitchFamily="18" charset="0"/>
                <a:cs typeface="Times New Roman" pitchFamily="18" charset="0"/>
              </a:rPr>
              <a:t>87</a:t>
            </a:r>
            <a:endParaRPr lang="ru-RU" sz="1600" b="1"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79516" y="836714"/>
          <a:ext cx="8712964" cy="5854996"/>
        </p:xfrm>
        <a:graphic>
          <a:graphicData uri="http://schemas.openxmlformats.org/drawingml/2006/table">
            <a:tbl>
              <a:tblPr>
                <a:tableStyleId>{35758FB7-9AC5-4552-8A53-C91805E547FA}</a:tableStyleId>
              </a:tblPr>
              <a:tblGrid>
                <a:gridCol w="357504"/>
                <a:gridCol w="2196293"/>
                <a:gridCol w="1132749"/>
                <a:gridCol w="1350004"/>
                <a:gridCol w="1902977"/>
                <a:gridCol w="1773437"/>
              </a:tblGrid>
              <a:tr h="213447">
                <a:tc gridSpan="6">
                  <a:txBody>
                    <a:bodyPr/>
                    <a:lstStyle/>
                    <a:p>
                      <a:pPr algn="r" fontAlgn="b"/>
                      <a:r>
                        <a:rPr lang="ru-RU" sz="1200" i="1" u="none" strike="noStrike" dirty="0">
                          <a:effectLst/>
                        </a:rPr>
                        <a:t> </a:t>
                      </a:r>
                      <a:r>
                        <a:rPr lang="ru-RU" sz="1200" b="1" i="1" u="none" strike="noStrike" dirty="0" smtClean="0">
                          <a:effectLst/>
                          <a:latin typeface="Times New Roman" pitchFamily="18" charset="0"/>
                          <a:cs typeface="Times New Roman" pitchFamily="18" charset="0"/>
                        </a:rPr>
                        <a:t>(млн. рублей</a:t>
                      </a:r>
                      <a:r>
                        <a:rPr lang="ru-RU" sz="1200" b="1" i="1" u="none" strike="noStrike" dirty="0">
                          <a:effectLst/>
                          <a:latin typeface="Times New Roman" pitchFamily="18" charset="0"/>
                          <a:cs typeface="Times New Roman" pitchFamily="18" charset="0"/>
                        </a:rPr>
                        <a:t>)</a:t>
                      </a:r>
                    </a:p>
                  </a:txBody>
                  <a:tcPr marL="7761" marR="7761" marT="7761" marB="0" anchor="b"/>
                </a:tc>
                <a:tc hMerge="1">
                  <a:txBody>
                    <a:bodyPr/>
                    <a:lstStyle/>
                    <a:p>
                      <a:pPr algn="l" fontAlgn="b"/>
                      <a:endParaRPr lang="ru-RU" sz="1100" b="0" i="0" u="none" strike="noStrike" dirty="0">
                        <a:effectLst/>
                        <a:latin typeface="Times New Roman"/>
                      </a:endParaRPr>
                    </a:p>
                  </a:txBody>
                  <a:tcPr marL="7761" marR="7761" marT="7761"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r" fontAlgn="b"/>
                      <a:endParaRPr lang="ru-RU" sz="1000" b="1" i="0" u="none" strike="noStrike" dirty="0">
                        <a:effectLst/>
                        <a:latin typeface="Times New Roman" pitchFamily="18" charset="0"/>
                        <a:cs typeface="Times New Roman" pitchFamily="18" charset="0"/>
                      </a:endParaRPr>
                    </a:p>
                  </a:txBody>
                  <a:tcPr marL="7761" marR="7761" marT="7761" marB="0" anchor="b"/>
                </a:tc>
                <a:tc hMerge="1">
                  <a:txBody>
                    <a:bodyPr/>
                    <a:lstStyle/>
                    <a:p>
                      <a:pPr algn="r" fontAlgn="b"/>
                      <a:endParaRPr lang="ru-RU" sz="1000" b="1" i="0" u="none" strike="noStrike" dirty="0">
                        <a:effectLst/>
                        <a:latin typeface="Times New Roman" pitchFamily="18" charset="0"/>
                        <a:cs typeface="Times New Roman" pitchFamily="18" charset="0"/>
                      </a:endParaRPr>
                    </a:p>
                  </a:txBody>
                  <a:tcPr marL="7761" marR="7761" marT="7761" marB="0" anchor="b"/>
                </a:tc>
              </a:tr>
              <a:tr h="1247206">
                <a:tc>
                  <a:txBody>
                    <a:bodyPr/>
                    <a:lstStyle/>
                    <a:p>
                      <a:pPr algn="ctr" fontAlgn="ctr"/>
                      <a:r>
                        <a:rPr lang="ru-RU" sz="1400" b="1" u="none" strike="noStrike" dirty="0">
                          <a:effectLst/>
                          <a:latin typeface="Times New Roman" pitchFamily="18" charset="0"/>
                          <a:cs typeface="Times New Roman" pitchFamily="18" charset="0"/>
                        </a:rPr>
                        <a:t>№ П/П</a:t>
                      </a:r>
                      <a:endParaRPr lang="ru-RU" sz="1400" b="1" i="0" u="none" strike="noStrike" dirty="0">
                        <a:effectLst/>
                        <a:latin typeface="Times New Roman" pitchFamily="18" charset="0"/>
                        <a:cs typeface="Times New Roman" pitchFamily="18" charset="0"/>
                      </a:endParaRPr>
                    </a:p>
                  </a:txBody>
                  <a:tcPr marL="7761" marR="7761" marT="7761" marB="0" vert="vert270" anchor="ctr"/>
                </a:tc>
                <a:tc>
                  <a:txBody>
                    <a:bodyPr/>
                    <a:lstStyle/>
                    <a:p>
                      <a:pPr algn="ctr" fontAlgn="ctr"/>
                      <a:r>
                        <a:rPr lang="ru-RU" sz="1100" b="1" u="none" strike="noStrike" dirty="0">
                          <a:effectLst/>
                          <a:latin typeface="Times New Roman" pitchFamily="18" charset="0"/>
                          <a:cs typeface="Times New Roman" pitchFamily="18" charset="0"/>
                        </a:rPr>
                        <a:t>Наименование показателей</a:t>
                      </a:r>
                      <a:endParaRPr lang="ru-RU" sz="11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100" b="1" u="none" strike="noStrike" dirty="0">
                          <a:effectLst/>
                          <a:latin typeface="Times New Roman" pitchFamily="18" charset="0"/>
                          <a:cs typeface="Times New Roman" pitchFamily="18" charset="0"/>
                        </a:rPr>
                        <a:t>Ожидаемое исполнение </a:t>
                      </a:r>
                      <a:endParaRPr lang="ru-RU" sz="1100" b="1" u="none" strike="noStrike" dirty="0" smtClean="0">
                        <a:effectLst/>
                        <a:latin typeface="Times New Roman" pitchFamily="18" charset="0"/>
                        <a:cs typeface="Times New Roman" pitchFamily="18" charset="0"/>
                      </a:endParaRPr>
                    </a:p>
                    <a:p>
                      <a:pPr algn="ctr" fontAlgn="ctr"/>
                      <a:r>
                        <a:rPr lang="ru-RU" sz="1100" b="1" u="none" strike="noStrike" dirty="0" smtClean="0">
                          <a:effectLst/>
                          <a:latin typeface="Times New Roman" pitchFamily="18" charset="0"/>
                          <a:cs typeface="Times New Roman" pitchFamily="18" charset="0"/>
                        </a:rPr>
                        <a:t>за 2016 </a:t>
                      </a:r>
                      <a:r>
                        <a:rPr lang="ru-RU" sz="1100" b="1" u="none" strike="noStrike" dirty="0">
                          <a:effectLst/>
                          <a:latin typeface="Times New Roman" pitchFamily="18" charset="0"/>
                          <a:cs typeface="Times New Roman" pitchFamily="18" charset="0"/>
                        </a:rPr>
                        <a:t>год</a:t>
                      </a:r>
                      <a:endParaRPr lang="ru-RU" sz="11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100" b="1" i="0" u="none" strike="noStrike" dirty="0" smtClean="0">
                          <a:effectLst/>
                          <a:latin typeface="Times New Roman" pitchFamily="18" charset="0"/>
                          <a:cs typeface="Times New Roman" pitchFamily="18" charset="0"/>
                        </a:rPr>
                        <a:t>Утверждено на 2017 год</a:t>
                      </a:r>
                      <a:endParaRPr lang="ru-RU" sz="1100" b="1" i="0" u="none" strike="noStrike" dirty="0">
                        <a:effectLst/>
                        <a:latin typeface="Times New Roman" pitchFamily="18" charset="0"/>
                        <a:cs typeface="Times New Roman" pitchFamily="18" charset="0"/>
                      </a:endParaRPr>
                    </a:p>
                  </a:txBody>
                  <a:tcPr marL="7761" marR="7761" marT="7761"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effectLst/>
                          <a:latin typeface="Times New Roman" pitchFamily="18" charset="0"/>
                          <a:cs typeface="Times New Roman" pitchFamily="18" charset="0"/>
                        </a:rPr>
                        <a:t>Утверждено на 2018 год</a:t>
                      </a:r>
                    </a:p>
                    <a:p>
                      <a:pPr algn="ctr" fontAlgn="ctr"/>
                      <a:endParaRPr lang="ru-RU" sz="1100" b="1" i="0" u="none" strike="noStrike" dirty="0" smtClean="0">
                        <a:effectLst/>
                        <a:latin typeface="Times New Roman" pitchFamily="18" charset="0"/>
                        <a:cs typeface="Times New Roman" pitchFamily="18" charset="0"/>
                      </a:endParaRPr>
                    </a:p>
                    <a:p>
                      <a:pPr algn="ctr" fontAlgn="ctr"/>
                      <a:endParaRPr lang="ru-RU" sz="1100" b="1" i="0" u="none" strike="noStrike" dirty="0">
                        <a:effectLst/>
                        <a:latin typeface="Times New Roman" pitchFamily="18" charset="0"/>
                        <a:cs typeface="Times New Roman" pitchFamily="18" charset="0"/>
                      </a:endParaRPr>
                    </a:p>
                  </a:txBody>
                  <a:tcPr marL="7761" marR="7761" marT="7761"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100" b="1" i="0" u="none" strike="noStrike" dirty="0" smtClean="0">
                          <a:effectLst/>
                          <a:latin typeface="Times New Roman" pitchFamily="18" charset="0"/>
                          <a:cs typeface="Times New Roman" pitchFamily="18" charset="0"/>
                        </a:rPr>
                        <a:t>Утверждено на 2019 год</a:t>
                      </a:r>
                    </a:p>
                    <a:p>
                      <a:pPr algn="ctr" fontAlgn="ctr"/>
                      <a:endParaRPr lang="ru-RU" sz="1100" b="1" i="0" u="none" strike="noStrike" dirty="0" smtClean="0">
                        <a:effectLst/>
                        <a:latin typeface="Times New Roman" pitchFamily="18" charset="0"/>
                        <a:cs typeface="Times New Roman" pitchFamily="18" charset="0"/>
                      </a:endParaRPr>
                    </a:p>
                    <a:p>
                      <a:pPr algn="ctr" fontAlgn="ctr"/>
                      <a:endParaRPr lang="ru-RU" sz="1100" b="1" i="0" u="none" strike="noStrike" dirty="0">
                        <a:effectLst/>
                        <a:latin typeface="Times New Roman" pitchFamily="18" charset="0"/>
                        <a:cs typeface="Times New Roman" pitchFamily="18" charset="0"/>
                      </a:endParaRPr>
                    </a:p>
                  </a:txBody>
                  <a:tcPr marL="7761" marR="7761" marT="7761" marB="0" anchor="ctr"/>
                </a:tc>
              </a:tr>
              <a:tr h="197646">
                <a:tc>
                  <a:txBody>
                    <a:bodyPr/>
                    <a:lstStyle/>
                    <a:p>
                      <a:pPr algn="ctr" fontAlgn="ctr"/>
                      <a:r>
                        <a:rPr lang="ru-RU" sz="1200" b="1" u="none" strike="noStrike" dirty="0">
                          <a:effectLst/>
                          <a:latin typeface="Times New Roman" pitchFamily="18" charset="0"/>
                          <a:cs typeface="Times New Roman" pitchFamily="18" charset="0"/>
                        </a:rPr>
                        <a:t>1</a:t>
                      </a:r>
                      <a:endParaRPr lang="ru-RU" sz="12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1" u="none" strike="noStrike" dirty="0">
                          <a:effectLst/>
                          <a:latin typeface="Times New Roman" pitchFamily="18" charset="0"/>
                          <a:cs typeface="Times New Roman" pitchFamily="18" charset="0"/>
                        </a:rPr>
                        <a:t>2</a:t>
                      </a:r>
                      <a:endParaRPr lang="ru-RU" sz="12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1" i="0" u="none" strike="noStrike" dirty="0" smtClean="0">
                          <a:effectLst/>
                          <a:latin typeface="Times New Roman" pitchFamily="18" charset="0"/>
                          <a:cs typeface="Times New Roman" pitchFamily="18" charset="0"/>
                        </a:rPr>
                        <a:t>3</a:t>
                      </a:r>
                      <a:endParaRPr lang="ru-RU" sz="12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1" i="0" u="none" strike="noStrike" dirty="0" smtClean="0">
                          <a:effectLst/>
                          <a:latin typeface="Times New Roman" pitchFamily="18" charset="0"/>
                          <a:cs typeface="Times New Roman" pitchFamily="18" charset="0"/>
                        </a:rPr>
                        <a:t>4</a:t>
                      </a:r>
                      <a:endParaRPr lang="ru-RU" sz="12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1" i="0" u="none" strike="noStrike" dirty="0" smtClean="0">
                          <a:effectLst/>
                          <a:latin typeface="Times New Roman" pitchFamily="18" charset="0"/>
                          <a:cs typeface="Times New Roman" pitchFamily="18" charset="0"/>
                        </a:rPr>
                        <a:t>5</a:t>
                      </a:r>
                      <a:endParaRPr lang="ru-RU" sz="12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1" i="0" u="none" strike="noStrike" dirty="0" smtClean="0">
                          <a:effectLst/>
                          <a:latin typeface="Times New Roman" pitchFamily="18" charset="0"/>
                          <a:cs typeface="Times New Roman" pitchFamily="18" charset="0"/>
                        </a:rPr>
                        <a:t>6</a:t>
                      </a:r>
                      <a:endParaRPr lang="ru-RU" sz="1200" b="1" i="0" u="none" strike="noStrike" dirty="0">
                        <a:effectLst/>
                        <a:latin typeface="Times New Roman" pitchFamily="18" charset="0"/>
                        <a:cs typeface="Times New Roman" pitchFamily="18" charset="0"/>
                      </a:endParaRPr>
                    </a:p>
                  </a:txBody>
                  <a:tcPr marL="7761" marR="7761" marT="7761" marB="0" anchor="ctr"/>
                </a:tc>
              </a:tr>
              <a:tr h="324047">
                <a:tc>
                  <a:txBody>
                    <a:bodyPr/>
                    <a:lstStyle/>
                    <a:p>
                      <a:pPr algn="ctr" fontAlgn="ctr"/>
                      <a:r>
                        <a:rPr lang="ru-RU" sz="1400" b="1" u="none" strike="noStrike" dirty="0">
                          <a:effectLst/>
                          <a:latin typeface="Times New Roman" pitchFamily="18" charset="0"/>
                          <a:cs typeface="Times New Roman" pitchFamily="18" charset="0"/>
                        </a:rPr>
                        <a:t>1.</a:t>
                      </a:r>
                      <a:endParaRPr lang="ru-RU" sz="1400" b="1" i="0" u="none" strike="noStrike" dirty="0">
                        <a:effectLst/>
                        <a:latin typeface="Times New Roman" pitchFamily="18" charset="0"/>
                        <a:cs typeface="Times New Roman" pitchFamily="18" charset="0"/>
                      </a:endParaRPr>
                    </a:p>
                  </a:txBody>
                  <a:tcPr marL="7761" marR="7761" marT="7761" marB="0" anchor="ctr">
                    <a:solidFill>
                      <a:srgbClr val="66FFCC"/>
                    </a:solidFill>
                  </a:tcPr>
                </a:tc>
                <a:tc>
                  <a:txBody>
                    <a:bodyPr/>
                    <a:lstStyle/>
                    <a:p>
                      <a:pPr algn="ctr" fontAlgn="ctr"/>
                      <a:r>
                        <a:rPr lang="ru-RU" sz="1200" b="1" u="none" strike="noStrike" dirty="0">
                          <a:effectLst/>
                          <a:latin typeface="Times New Roman" pitchFamily="18" charset="0"/>
                          <a:cs typeface="Times New Roman" pitchFamily="18" charset="0"/>
                        </a:rPr>
                        <a:t>ДОХОДЫ, всего</a:t>
                      </a:r>
                      <a:endParaRPr lang="ru-RU" sz="1200" b="1" i="0" u="none" strike="noStrike" dirty="0">
                        <a:effectLst/>
                        <a:latin typeface="Times New Roman" pitchFamily="18" charset="0"/>
                        <a:cs typeface="Times New Roman" pitchFamily="18" charset="0"/>
                      </a:endParaRPr>
                    </a:p>
                  </a:txBody>
                  <a:tcPr marL="7761" marR="7761" marT="7761" marB="0" anchor="ctr">
                    <a:solidFill>
                      <a:srgbClr val="66FFCC"/>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64 967,5</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66FFCC"/>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58 481,2</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66FFCC"/>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58 581,9</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66FFCC"/>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63 471,0</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66FFCC"/>
                    </a:solidFill>
                  </a:tcPr>
                </a:tc>
              </a:tr>
              <a:tr h="229248">
                <a:tc>
                  <a:txBody>
                    <a:bodyPr/>
                    <a:lstStyle/>
                    <a:p>
                      <a:pPr algn="ctr" fontAlgn="ctr"/>
                      <a:r>
                        <a:rPr lang="ru-RU" sz="1400" b="1" u="none" strike="noStrike">
                          <a:effectLst/>
                          <a:latin typeface="Times New Roman" pitchFamily="18" charset="0"/>
                          <a:cs typeface="Times New Roman" pitchFamily="18" charset="0"/>
                        </a:rPr>
                        <a:t> </a:t>
                      </a:r>
                      <a:endParaRPr lang="ru-RU" sz="1400" b="1" i="0" u="none" strike="noStrike">
                        <a:effectLst/>
                        <a:latin typeface="Times New Roman" pitchFamily="18" charset="0"/>
                        <a:cs typeface="Times New Roman" pitchFamily="18" charset="0"/>
                      </a:endParaRPr>
                    </a:p>
                  </a:txBody>
                  <a:tcPr marL="7761" marR="7761" marT="7761" marB="0" anchor="ctr"/>
                </a:tc>
                <a:tc>
                  <a:txBody>
                    <a:bodyPr/>
                    <a:lstStyle/>
                    <a:p>
                      <a:pPr algn="ctr" fontAlgn="ctr"/>
                      <a:r>
                        <a:rPr lang="ru-RU" sz="1200" b="1" u="none" strike="noStrike" dirty="0">
                          <a:effectLst/>
                          <a:latin typeface="Times New Roman" pitchFamily="18" charset="0"/>
                          <a:cs typeface="Times New Roman" pitchFamily="18" charset="0"/>
                        </a:rPr>
                        <a:t>из них:</a:t>
                      </a:r>
                      <a:endParaRPr lang="ru-RU" sz="1200" b="1" i="0" u="none" strike="noStrike" dirty="0">
                        <a:effectLst/>
                        <a:latin typeface="Times New Roman" pitchFamily="18" charset="0"/>
                        <a:cs typeface="Times New Roman" pitchFamily="18" charset="0"/>
                      </a:endParaRPr>
                    </a:p>
                  </a:txBody>
                  <a:tcPr marL="7761" marR="7761" marT="7761" marB="0" anchor="ctr"/>
                </a:tc>
                <a:tc gridSpan="2">
                  <a:txBody>
                    <a:bodyPr/>
                    <a:lstStyle/>
                    <a:p>
                      <a:pPr algn="ctr" fontAlgn="ctr"/>
                      <a:endParaRPr lang="ru-RU" sz="1600" b="0" i="0" u="none" strike="noStrike" dirty="0">
                        <a:solidFill>
                          <a:schemeClr val="tx1"/>
                        </a:solidFill>
                        <a:effectLst/>
                        <a:latin typeface="Times New Roman" pitchFamily="18" charset="0"/>
                        <a:cs typeface="Times New Roman" pitchFamily="18" charset="0"/>
                      </a:endParaRPr>
                    </a:p>
                  </a:txBody>
                  <a:tcPr marL="7761" marR="7761" marT="7761" marB="0" anchor="ctr"/>
                </a:tc>
                <a:tc hMerge="1">
                  <a:txBody>
                    <a:bodyPr/>
                    <a:lstStyle/>
                    <a:p>
                      <a:endParaRPr lang="ru-RU"/>
                    </a:p>
                  </a:txBody>
                  <a:tcPr/>
                </a:tc>
                <a:tc>
                  <a:txBody>
                    <a:bodyPr/>
                    <a:lstStyle/>
                    <a:p>
                      <a:pPr algn="ctr" fontAlgn="ctr"/>
                      <a:endParaRPr lang="ru-RU" sz="1600" b="0" i="0" u="none" strike="noStrike" dirty="0">
                        <a:solidFill>
                          <a:schemeClr val="tx1"/>
                        </a:solidFill>
                        <a:effectLst/>
                        <a:latin typeface="Times New Roman" pitchFamily="18" charset="0"/>
                        <a:cs typeface="Times New Roman" pitchFamily="18" charset="0"/>
                      </a:endParaRPr>
                    </a:p>
                  </a:txBody>
                  <a:tcPr marL="7761" marR="7761" marT="7761" marB="0" anchor="ctr"/>
                </a:tc>
                <a:tc>
                  <a:txBody>
                    <a:bodyPr/>
                    <a:lstStyle/>
                    <a:p>
                      <a:pPr algn="ctr" fontAlgn="ctr"/>
                      <a:endParaRPr lang="ru-RU" sz="1600" b="0" i="0" u="none" strike="noStrike" dirty="0">
                        <a:solidFill>
                          <a:schemeClr val="tx1"/>
                        </a:solidFill>
                        <a:effectLst/>
                        <a:latin typeface="Times New Roman" pitchFamily="18" charset="0"/>
                        <a:cs typeface="Times New Roman" pitchFamily="18" charset="0"/>
                      </a:endParaRPr>
                    </a:p>
                  </a:txBody>
                  <a:tcPr marL="7761" marR="7761" marT="7761" marB="0" anchor="ctr"/>
                </a:tc>
              </a:tr>
              <a:tr h="307101">
                <a:tc>
                  <a:txBody>
                    <a:bodyPr/>
                    <a:lstStyle/>
                    <a:p>
                      <a:pPr algn="ctr" fontAlgn="ctr"/>
                      <a:r>
                        <a:rPr lang="ru-RU" sz="1400" b="1" u="none" strike="noStrike">
                          <a:effectLst/>
                          <a:latin typeface="Times New Roman" pitchFamily="18" charset="0"/>
                          <a:cs typeface="Times New Roman" pitchFamily="18" charset="0"/>
                        </a:rPr>
                        <a:t>1.1.</a:t>
                      </a:r>
                      <a:endParaRPr lang="ru-RU" sz="1400" b="1" i="0" u="none" strike="noStrike">
                        <a:effectLst/>
                        <a:latin typeface="Times New Roman" pitchFamily="18" charset="0"/>
                        <a:cs typeface="Times New Roman" pitchFamily="18" charset="0"/>
                      </a:endParaRPr>
                    </a:p>
                  </a:txBody>
                  <a:tcPr marL="7761" marR="7761" marT="7761" marB="0" anchor="ctr"/>
                </a:tc>
                <a:tc>
                  <a:txBody>
                    <a:bodyPr/>
                    <a:lstStyle/>
                    <a:p>
                      <a:pPr algn="ctr" fontAlgn="ctr"/>
                      <a:r>
                        <a:rPr lang="ru-RU" sz="1200" b="1" u="none" strike="noStrike" dirty="0">
                          <a:effectLst/>
                          <a:latin typeface="Times New Roman" pitchFamily="18" charset="0"/>
                          <a:cs typeface="Times New Roman" pitchFamily="18" charset="0"/>
                        </a:rPr>
                        <a:t>собственные </a:t>
                      </a:r>
                      <a:endParaRPr lang="ru-RU" sz="1200" b="1" i="1" u="none" strike="noStrike" dirty="0">
                        <a:effectLst/>
                        <a:latin typeface="Times New Roman" pitchFamily="18" charset="0"/>
                        <a:cs typeface="Times New Roman" pitchFamily="18" charset="0"/>
                      </a:endParaRPr>
                    </a:p>
                  </a:txBody>
                  <a:tcPr marL="7761" marR="7761" marT="7761"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smtClean="0">
                          <a:solidFill>
                            <a:schemeClr val="tx1"/>
                          </a:solidFill>
                          <a:latin typeface="Times New Roman" panose="02020603050405020304" pitchFamily="18" charset="0"/>
                          <a:cs typeface="Times New Roman" panose="02020603050405020304" pitchFamily="18" charset="0"/>
                        </a:rPr>
                        <a:t>45 500,0</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fontAlgn="ctr"/>
                      <a:r>
                        <a:rPr lang="ru-RU" sz="1600" b="1" i="0" u="none" strike="noStrike" dirty="0" smtClean="0">
                          <a:solidFill>
                            <a:schemeClr val="tx1"/>
                          </a:solidFill>
                          <a:effectLst/>
                          <a:latin typeface="Times New Roman" pitchFamily="18" charset="0"/>
                          <a:cs typeface="Times New Roman" pitchFamily="18" charset="0"/>
                        </a:rPr>
                        <a:t>47 765,2</a:t>
                      </a:r>
                      <a:endParaRPr lang="ru-RU" sz="1600" b="1" i="0" u="none" strike="noStrike" dirty="0">
                        <a:solidFill>
                          <a:schemeClr val="tx1"/>
                        </a:solidFill>
                        <a:effectLst/>
                        <a:latin typeface="Times New Roman" pitchFamily="18" charset="0"/>
                        <a:cs typeface="Times New Roman" pitchFamily="18" charset="0"/>
                      </a:endParaRPr>
                    </a:p>
                  </a:txBody>
                  <a:tcPr marL="7761" marR="7761" marT="7761" marB="0" anchor="ctr"/>
                </a:tc>
                <a:tc>
                  <a:txBody>
                    <a:bodyPr/>
                    <a:lstStyle/>
                    <a:p>
                      <a:pPr algn="ctr" fontAlgn="ctr"/>
                      <a:r>
                        <a:rPr lang="ru-RU" sz="1600" b="1" i="0" u="none" strike="noStrike" dirty="0" smtClean="0">
                          <a:solidFill>
                            <a:schemeClr val="tx1"/>
                          </a:solidFill>
                          <a:effectLst/>
                          <a:latin typeface="Times New Roman" pitchFamily="18" charset="0"/>
                          <a:cs typeface="Times New Roman" pitchFamily="18" charset="0"/>
                        </a:rPr>
                        <a:t>50 672,2</a:t>
                      </a:r>
                      <a:endParaRPr lang="ru-RU" sz="1600" b="1" i="0" u="none" strike="noStrike" dirty="0">
                        <a:solidFill>
                          <a:schemeClr val="tx1"/>
                        </a:solidFill>
                        <a:effectLst/>
                        <a:latin typeface="Times New Roman" pitchFamily="18" charset="0"/>
                        <a:cs typeface="Times New Roman" pitchFamily="18" charset="0"/>
                      </a:endParaRPr>
                    </a:p>
                  </a:txBody>
                  <a:tcPr marL="7761" marR="7761" marT="7761" marB="0" anchor="ctr"/>
                </a:tc>
                <a:tc>
                  <a:txBody>
                    <a:bodyPr/>
                    <a:lstStyle/>
                    <a:p>
                      <a:pPr algn="ctr" fontAlgn="ctr"/>
                      <a:r>
                        <a:rPr lang="ru-RU" sz="1600" b="1" i="0" u="none" strike="noStrike" dirty="0" smtClean="0">
                          <a:solidFill>
                            <a:schemeClr val="tx1"/>
                          </a:solidFill>
                          <a:effectLst/>
                          <a:latin typeface="Times New Roman" pitchFamily="18" charset="0"/>
                          <a:cs typeface="Times New Roman" pitchFamily="18" charset="0"/>
                        </a:rPr>
                        <a:t>55 741,5</a:t>
                      </a:r>
                      <a:endParaRPr lang="ru-RU" sz="1600" b="1" i="0" u="none" strike="noStrike" dirty="0">
                        <a:solidFill>
                          <a:schemeClr val="tx1"/>
                        </a:solidFill>
                        <a:effectLst/>
                        <a:latin typeface="Times New Roman" pitchFamily="18" charset="0"/>
                        <a:cs typeface="Times New Roman" pitchFamily="18" charset="0"/>
                      </a:endParaRPr>
                    </a:p>
                  </a:txBody>
                  <a:tcPr marL="7761" marR="7761" marT="7761" marB="0" anchor="ctr"/>
                </a:tc>
              </a:tr>
              <a:tr h="338246">
                <a:tc>
                  <a:txBody>
                    <a:bodyPr/>
                    <a:lstStyle/>
                    <a:p>
                      <a:pPr algn="ctr" fontAlgn="ctr"/>
                      <a:r>
                        <a:rPr lang="ru-RU" sz="1400" b="1" u="none" strike="noStrike" dirty="0">
                          <a:effectLst/>
                          <a:latin typeface="Times New Roman" pitchFamily="18" charset="0"/>
                          <a:cs typeface="Times New Roman" pitchFamily="18" charset="0"/>
                        </a:rPr>
                        <a:t>1.2.</a:t>
                      </a:r>
                      <a:endParaRPr lang="ru-RU" sz="14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1" u="none" strike="noStrike" dirty="0">
                          <a:effectLst/>
                          <a:latin typeface="Times New Roman" pitchFamily="18" charset="0"/>
                          <a:cs typeface="Times New Roman" pitchFamily="18" charset="0"/>
                        </a:rPr>
                        <a:t>безвозмездные поступления</a:t>
                      </a:r>
                      <a:endParaRPr lang="ru-RU" sz="1200" b="1" i="1" u="none" strike="noStrike" dirty="0">
                        <a:effectLst/>
                        <a:latin typeface="Times New Roman" pitchFamily="18" charset="0"/>
                        <a:cs typeface="Times New Roman"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19 467,5</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10 716,0</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7 909,7</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7 729,6</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r>
              <a:tr h="307101">
                <a:tc>
                  <a:txBody>
                    <a:bodyPr/>
                    <a:lstStyle/>
                    <a:p>
                      <a:pPr algn="ctr" fontAlgn="ctr"/>
                      <a:endParaRPr lang="ru-RU" sz="14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0" i="1" u="none" strike="noStrike" dirty="0" smtClean="0">
                          <a:effectLst/>
                          <a:latin typeface="Times New Roman" pitchFamily="18" charset="0"/>
                          <a:cs typeface="Times New Roman" pitchFamily="18" charset="0"/>
                        </a:rPr>
                        <a:t>в том числе:</a:t>
                      </a:r>
                      <a:endParaRPr lang="ru-RU" sz="1200" b="0" i="1" u="none" strike="noStrike" dirty="0">
                        <a:effectLst/>
                        <a:latin typeface="Times New Roman" pitchFamily="18" charset="0"/>
                        <a:cs typeface="Times New Roman" pitchFamily="18" charset="0"/>
                      </a:endParaRPr>
                    </a:p>
                  </a:txBody>
                  <a:tcPr marL="7761" marR="7761" marT="7761" marB="0" anchor="ctr"/>
                </a:tc>
                <a:tc>
                  <a:txBody>
                    <a:bodyPr/>
                    <a:lstStyle/>
                    <a:p>
                      <a:endParaRPr lang="ru-RU" sz="1600" dirty="0">
                        <a:solidFill>
                          <a:schemeClr val="tx1"/>
                        </a:solidFill>
                      </a:endParaRPr>
                    </a:p>
                  </a:txBody>
                  <a:tcPr marL="7761" marR="7761" marT="7761" marB="0" anchor="ctr"/>
                </a:tc>
                <a:tc>
                  <a:txBody>
                    <a:bodyPr/>
                    <a:lstStyle/>
                    <a:p>
                      <a:endParaRPr lang="ru-RU" sz="1600" dirty="0">
                        <a:solidFill>
                          <a:schemeClr val="tx1"/>
                        </a:solidFill>
                      </a:endParaRPr>
                    </a:p>
                  </a:txBody>
                  <a:tcPr marL="7761" marR="7761" marT="7761" marB="0" anchor="ctr"/>
                </a:tc>
                <a:tc>
                  <a:txBody>
                    <a:bodyPr/>
                    <a:lstStyle/>
                    <a:p>
                      <a:endParaRPr lang="ru-RU" sz="1600" dirty="0">
                        <a:solidFill>
                          <a:schemeClr val="tx1"/>
                        </a:solidFill>
                      </a:endParaRPr>
                    </a:p>
                  </a:txBody>
                  <a:tcPr marL="7761" marR="7761" marT="7761" marB="0" anchor="ctr"/>
                </a:tc>
                <a:tc>
                  <a:txBody>
                    <a:bodyPr/>
                    <a:lstStyle/>
                    <a:p>
                      <a:endParaRPr lang="ru-RU" sz="1600" dirty="0">
                        <a:solidFill>
                          <a:schemeClr val="tx1"/>
                        </a:solidFill>
                      </a:endParaRPr>
                    </a:p>
                  </a:txBody>
                  <a:tcPr marL="7761" marR="7761" marT="7761" marB="0" anchor="ctr"/>
                </a:tc>
              </a:tr>
              <a:tr h="307101">
                <a:tc>
                  <a:txBody>
                    <a:bodyPr/>
                    <a:lstStyle/>
                    <a:p>
                      <a:pPr algn="ctr" fontAlgn="ctr"/>
                      <a:endParaRPr lang="ru-RU" sz="14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0" i="1" u="none" strike="noStrike" dirty="0" smtClean="0">
                          <a:effectLst/>
                          <a:latin typeface="Times New Roman" pitchFamily="18" charset="0"/>
                          <a:cs typeface="Times New Roman" pitchFamily="18" charset="0"/>
                        </a:rPr>
                        <a:t>дотации </a:t>
                      </a:r>
                      <a:endParaRPr lang="ru-RU" sz="1200" b="0" i="1" u="none" strike="noStrike" dirty="0">
                        <a:effectLst/>
                        <a:latin typeface="Times New Roman" pitchFamily="18" charset="0"/>
                        <a:cs typeface="Times New Roman"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2 065,4</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3 455,4</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1 894,8</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1 772,3</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r>
              <a:tr h="509053">
                <a:tc>
                  <a:txBody>
                    <a:bodyPr/>
                    <a:lstStyle/>
                    <a:p>
                      <a:pPr algn="ctr" fontAlgn="ctr"/>
                      <a:endParaRPr lang="ru-RU" sz="1400" b="1" i="0" u="none" strike="noStrike" dirty="0">
                        <a:effectLst/>
                        <a:latin typeface="Times New Roman" pitchFamily="18" charset="0"/>
                        <a:cs typeface="Times New Roman" pitchFamily="18" charset="0"/>
                      </a:endParaRPr>
                    </a:p>
                  </a:txBody>
                  <a:tcPr marL="7761" marR="7761" marT="7761" marB="0" anchor="ctr"/>
                </a:tc>
                <a:tc>
                  <a:txBody>
                    <a:bodyPr/>
                    <a:lstStyle/>
                    <a:p>
                      <a:pPr algn="ctr" fontAlgn="ctr"/>
                      <a:r>
                        <a:rPr lang="ru-RU" sz="1200" b="0" i="1" u="none" strike="noStrike" dirty="0" smtClean="0">
                          <a:effectLst/>
                          <a:latin typeface="Times New Roman" pitchFamily="18" charset="0"/>
                          <a:cs typeface="Times New Roman" pitchFamily="18" charset="0"/>
                        </a:rPr>
                        <a:t>субсидии, субвенции, иные межбюджетные трансферты</a:t>
                      </a:r>
                      <a:endParaRPr lang="ru-RU" sz="1200" b="0" i="1" u="none" strike="noStrike" dirty="0">
                        <a:effectLst/>
                        <a:latin typeface="Times New Roman" pitchFamily="18" charset="0"/>
                        <a:cs typeface="Times New Roman"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17 402,1</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7 260,6</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6 014,9</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i="1" dirty="0" smtClean="0">
                          <a:solidFill>
                            <a:schemeClr val="tx1"/>
                          </a:solidFill>
                          <a:latin typeface="Times New Roman" panose="02020603050405020304" pitchFamily="18" charset="0"/>
                          <a:cs typeface="Times New Roman" panose="02020603050405020304" pitchFamily="18" charset="0"/>
                        </a:rPr>
                        <a:t> 5 957,3</a:t>
                      </a:r>
                      <a:endParaRPr lang="ru-RU" sz="1600" i="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r>
              <a:tr h="307101">
                <a:tc>
                  <a:txBody>
                    <a:bodyPr/>
                    <a:lstStyle/>
                    <a:p>
                      <a:pPr algn="ctr" fontAlgn="ctr"/>
                      <a:r>
                        <a:rPr lang="ru-RU" sz="1400" b="1" u="none" strike="noStrike" dirty="0">
                          <a:effectLst/>
                          <a:latin typeface="Times New Roman" pitchFamily="18" charset="0"/>
                          <a:cs typeface="Times New Roman" pitchFamily="18" charset="0"/>
                        </a:rPr>
                        <a:t>2.</a:t>
                      </a:r>
                      <a:endParaRPr lang="ru-RU" sz="1400" b="1" i="0" u="none" strike="noStrike" dirty="0">
                        <a:effectLst/>
                        <a:latin typeface="Times New Roman" pitchFamily="18" charset="0"/>
                        <a:cs typeface="Times New Roman" pitchFamily="18" charset="0"/>
                      </a:endParaRPr>
                    </a:p>
                  </a:txBody>
                  <a:tcPr marL="7761" marR="7761" marT="7761" marB="0" anchor="ctr">
                    <a:solidFill>
                      <a:srgbClr val="92D050"/>
                    </a:solidFill>
                  </a:tcPr>
                </a:tc>
                <a:tc>
                  <a:txBody>
                    <a:bodyPr/>
                    <a:lstStyle/>
                    <a:p>
                      <a:pPr algn="ctr" fontAlgn="ctr"/>
                      <a:r>
                        <a:rPr lang="ru-RU" sz="1200" b="1" u="none" strike="noStrike" dirty="0" smtClean="0">
                          <a:effectLst/>
                          <a:latin typeface="Times New Roman" pitchFamily="18" charset="0"/>
                          <a:cs typeface="Times New Roman" pitchFamily="18" charset="0"/>
                        </a:rPr>
                        <a:t>РАСХОДЫ, всего</a:t>
                      </a:r>
                      <a:endParaRPr lang="ru-RU" sz="1200" b="1" i="0" u="none" strike="noStrike" dirty="0">
                        <a:effectLst/>
                        <a:latin typeface="Times New Roman" pitchFamily="18" charset="0"/>
                        <a:cs typeface="Times New Roman" pitchFamily="18" charset="0"/>
                      </a:endParaRPr>
                    </a:p>
                  </a:txBody>
                  <a:tcPr marL="7761" marR="7761" marT="7761" marB="0" anchor="ctr">
                    <a:solidFill>
                      <a:srgbClr val="92D050"/>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69 490,7</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92D050"/>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60 387,1</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92D050"/>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63 441,4</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92D050"/>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67 384,1</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solidFill>
                      <a:srgbClr val="92D050"/>
                    </a:solidFill>
                  </a:tcPr>
                </a:tc>
              </a:tr>
              <a:tr h="307101">
                <a:tc>
                  <a:txBody>
                    <a:bodyPr/>
                    <a:lstStyle/>
                    <a:p>
                      <a:pPr algn="ctr" fontAlgn="ctr"/>
                      <a:r>
                        <a:rPr lang="ru-RU" sz="1400" b="1" u="none" strike="noStrike">
                          <a:effectLst/>
                          <a:latin typeface="Times New Roman" pitchFamily="18" charset="0"/>
                          <a:cs typeface="Times New Roman" pitchFamily="18" charset="0"/>
                        </a:rPr>
                        <a:t> </a:t>
                      </a:r>
                      <a:endParaRPr lang="ru-RU" sz="1400" b="1" i="0" u="none" strike="noStrike">
                        <a:effectLst/>
                        <a:latin typeface="Times New Roman" pitchFamily="18" charset="0"/>
                        <a:cs typeface="Times New Roman" pitchFamily="18" charset="0"/>
                      </a:endParaRPr>
                    </a:p>
                  </a:txBody>
                  <a:tcPr marL="7761" marR="7761" marT="7761" marB="0" anchor="ctr"/>
                </a:tc>
                <a:tc>
                  <a:txBody>
                    <a:bodyPr/>
                    <a:lstStyle/>
                    <a:p>
                      <a:pPr algn="ctr" fontAlgn="ctr"/>
                      <a:r>
                        <a:rPr lang="ru-RU" sz="1200" b="1" u="none" strike="noStrike" dirty="0">
                          <a:effectLst/>
                          <a:latin typeface="Times New Roman" pitchFamily="18" charset="0"/>
                          <a:cs typeface="Times New Roman" pitchFamily="18" charset="0"/>
                        </a:rPr>
                        <a:t>из них:</a:t>
                      </a:r>
                      <a:endParaRPr lang="ru-RU" sz="1200" b="1" i="0" u="none" strike="noStrike" dirty="0">
                        <a:effectLst/>
                        <a:latin typeface="Times New Roman" pitchFamily="18" charset="0"/>
                        <a:cs typeface="Times New Roman" pitchFamily="18" charset="0"/>
                      </a:endParaRPr>
                    </a:p>
                  </a:txBody>
                  <a:tcPr marL="7761" marR="7761" marT="7761" marB="0" anchor="ctr"/>
                </a:tc>
                <a:tc gridSpan="2">
                  <a:txBody>
                    <a:bodyPr/>
                    <a:lstStyle/>
                    <a:p>
                      <a:pPr algn="ctr" fontAlgn="ctr"/>
                      <a:endParaRPr lang="ru-RU" sz="1600" b="1" i="0" u="none" strike="noStrike" dirty="0">
                        <a:solidFill>
                          <a:schemeClr val="tx1"/>
                        </a:solidFill>
                        <a:effectLst/>
                        <a:latin typeface="Times New Roman" pitchFamily="18" charset="0"/>
                        <a:cs typeface="Times New Roman" pitchFamily="18" charset="0"/>
                      </a:endParaRPr>
                    </a:p>
                  </a:txBody>
                  <a:tcPr marL="7761" marR="7761" marT="7761" marB="0" anchor="ctr"/>
                </a:tc>
                <a:tc hMerge="1">
                  <a:txBody>
                    <a:bodyPr/>
                    <a:lstStyle/>
                    <a:p>
                      <a:endParaRPr lang="ru-RU"/>
                    </a:p>
                  </a:txBody>
                  <a:tcPr/>
                </a:tc>
                <a:tc>
                  <a:txBody>
                    <a:bodyPr/>
                    <a:lstStyle/>
                    <a:p>
                      <a:pPr algn="ctr" fontAlgn="ctr"/>
                      <a:endParaRPr lang="ru-RU" sz="1600" b="1" i="0" u="none" strike="noStrike" dirty="0">
                        <a:solidFill>
                          <a:schemeClr val="tx1"/>
                        </a:solidFill>
                        <a:effectLst/>
                        <a:latin typeface="Times New Roman" pitchFamily="18" charset="0"/>
                        <a:cs typeface="Times New Roman" pitchFamily="18" charset="0"/>
                      </a:endParaRPr>
                    </a:p>
                  </a:txBody>
                  <a:tcPr marL="7761" marR="7761" marT="7761" marB="0" anchor="ctr"/>
                </a:tc>
                <a:tc>
                  <a:txBody>
                    <a:bodyPr/>
                    <a:lstStyle/>
                    <a:p>
                      <a:pPr algn="ctr" fontAlgn="ctr"/>
                      <a:endParaRPr lang="ru-RU" sz="1600" b="1" i="0" u="none" strike="noStrike" dirty="0">
                        <a:solidFill>
                          <a:schemeClr val="tx1"/>
                        </a:solidFill>
                        <a:effectLst/>
                        <a:latin typeface="Times New Roman" pitchFamily="18" charset="0"/>
                        <a:cs typeface="Times New Roman" pitchFamily="18" charset="0"/>
                      </a:endParaRPr>
                    </a:p>
                  </a:txBody>
                  <a:tcPr marL="7761" marR="7761" marT="7761" marB="0" anchor="ctr"/>
                </a:tc>
              </a:tr>
              <a:tr h="307101">
                <a:tc>
                  <a:txBody>
                    <a:bodyPr/>
                    <a:lstStyle/>
                    <a:p>
                      <a:pPr algn="ctr" fontAlgn="ctr"/>
                      <a:r>
                        <a:rPr lang="ru-RU" sz="1400" b="1" u="none" strike="noStrike">
                          <a:effectLst/>
                          <a:latin typeface="Times New Roman" pitchFamily="18" charset="0"/>
                          <a:cs typeface="Times New Roman" pitchFamily="18" charset="0"/>
                        </a:rPr>
                        <a:t>2.1.</a:t>
                      </a:r>
                      <a:endParaRPr lang="ru-RU" sz="1400" b="1" i="0" u="none" strike="noStrike">
                        <a:effectLst/>
                        <a:latin typeface="Times New Roman" pitchFamily="18" charset="0"/>
                        <a:cs typeface="Times New Roman" pitchFamily="18" charset="0"/>
                      </a:endParaRPr>
                    </a:p>
                  </a:txBody>
                  <a:tcPr marL="7761" marR="7761" marT="7761" marB="0" anchor="ctr"/>
                </a:tc>
                <a:tc>
                  <a:txBody>
                    <a:bodyPr/>
                    <a:lstStyle/>
                    <a:p>
                      <a:pPr algn="ctr" fontAlgn="ctr"/>
                      <a:r>
                        <a:rPr lang="ru-RU" sz="1200" b="1" u="none" strike="noStrike" dirty="0" smtClean="0">
                          <a:effectLst/>
                          <a:latin typeface="Times New Roman" pitchFamily="18" charset="0"/>
                          <a:cs typeface="Times New Roman" pitchFamily="18" charset="0"/>
                        </a:rPr>
                        <a:t>собственные</a:t>
                      </a:r>
                      <a:endParaRPr lang="ru-RU" sz="1200" b="1" i="0" u="none" strike="noStrike" dirty="0">
                        <a:effectLst/>
                        <a:latin typeface="Times New Roman" pitchFamily="18" charset="0"/>
                        <a:cs typeface="Times New Roman"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51 933,5</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53 126,5</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57 426,5</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61 426,8</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r>
              <a:tr h="346250">
                <a:tc>
                  <a:txBody>
                    <a:bodyPr/>
                    <a:lstStyle/>
                    <a:p>
                      <a:pPr algn="ctr" fontAlgn="ctr"/>
                      <a:r>
                        <a:rPr lang="ru-RU" sz="1400" b="1" u="none" strike="noStrike">
                          <a:effectLst/>
                          <a:latin typeface="Times New Roman" pitchFamily="18" charset="0"/>
                          <a:cs typeface="Times New Roman" pitchFamily="18" charset="0"/>
                        </a:rPr>
                        <a:t>2.2.</a:t>
                      </a:r>
                      <a:endParaRPr lang="ru-RU" sz="1400" b="1" i="0" u="none" strike="noStrike">
                        <a:effectLst/>
                        <a:latin typeface="Times New Roman" pitchFamily="18" charset="0"/>
                        <a:cs typeface="Times New Roman" pitchFamily="18" charset="0"/>
                      </a:endParaRPr>
                    </a:p>
                  </a:txBody>
                  <a:tcPr marL="7761" marR="7761" marT="7761" marB="0" anchor="ctr"/>
                </a:tc>
                <a:tc>
                  <a:txBody>
                    <a:bodyPr/>
                    <a:lstStyle/>
                    <a:p>
                      <a:pPr algn="ctr" fontAlgn="ctr"/>
                      <a:r>
                        <a:rPr lang="ru-RU" sz="1200" b="1" u="none" strike="noStrike" dirty="0">
                          <a:effectLst/>
                          <a:latin typeface="Times New Roman" pitchFamily="18" charset="0"/>
                          <a:cs typeface="Times New Roman" pitchFamily="18" charset="0"/>
                        </a:rPr>
                        <a:t>федеральные </a:t>
                      </a:r>
                      <a:r>
                        <a:rPr lang="ru-RU" sz="1200" b="1" u="none" strike="noStrike" dirty="0" smtClean="0">
                          <a:effectLst/>
                          <a:latin typeface="Times New Roman" pitchFamily="18" charset="0"/>
                          <a:cs typeface="Times New Roman" pitchFamily="18" charset="0"/>
                        </a:rPr>
                        <a:t>средства</a:t>
                      </a:r>
                      <a:endParaRPr lang="ru-RU" sz="1200" b="1" i="0" u="none" strike="noStrike" dirty="0">
                        <a:effectLst/>
                        <a:latin typeface="Times New Roman" pitchFamily="18" charset="0"/>
                        <a:cs typeface="Times New Roman"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17 557,2</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7 260,6</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6 014,9</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5 957,3</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ctr"/>
                </a:tc>
              </a:tr>
              <a:tr h="292447">
                <a:tc>
                  <a:txBody>
                    <a:bodyPr/>
                    <a:lstStyle/>
                    <a:p>
                      <a:pPr algn="ctr" fontAlgn="b"/>
                      <a:r>
                        <a:rPr lang="ru-RU" sz="1400" b="1" u="none" strike="noStrike" dirty="0">
                          <a:effectLst/>
                          <a:latin typeface="Times New Roman" pitchFamily="18" charset="0"/>
                          <a:cs typeface="Times New Roman" pitchFamily="18" charset="0"/>
                        </a:rPr>
                        <a:t>3.</a:t>
                      </a:r>
                      <a:endParaRPr lang="ru-RU" sz="1400" b="1" i="0" u="none" strike="noStrike" dirty="0">
                        <a:effectLst/>
                        <a:latin typeface="Times New Roman" pitchFamily="18" charset="0"/>
                        <a:cs typeface="Times New Roman" pitchFamily="18" charset="0"/>
                      </a:endParaRPr>
                    </a:p>
                  </a:txBody>
                  <a:tcPr marL="7761" marR="7761" marT="7761" marB="0" anchor="b">
                    <a:solidFill>
                      <a:schemeClr val="accent4">
                        <a:lumMod val="60000"/>
                        <a:lumOff val="40000"/>
                      </a:schemeClr>
                    </a:solidFill>
                  </a:tcPr>
                </a:tc>
                <a:tc>
                  <a:txBody>
                    <a:bodyPr/>
                    <a:lstStyle/>
                    <a:p>
                      <a:pPr algn="ctr" fontAlgn="b"/>
                      <a:r>
                        <a:rPr lang="ru-RU" sz="1200" b="1" u="none" strike="noStrike" dirty="0">
                          <a:effectLst/>
                          <a:latin typeface="Times New Roman" pitchFamily="18" charset="0"/>
                          <a:cs typeface="Times New Roman" pitchFamily="18" charset="0"/>
                        </a:rPr>
                        <a:t>Дефицит</a:t>
                      </a:r>
                      <a:endParaRPr lang="ru-RU" sz="1200" b="1" i="0" u="none" strike="noStrike" dirty="0">
                        <a:effectLst/>
                        <a:latin typeface="Times New Roman" pitchFamily="18" charset="0"/>
                        <a:cs typeface="Times New Roman" pitchFamily="18" charset="0"/>
                      </a:endParaRPr>
                    </a:p>
                  </a:txBody>
                  <a:tcPr marL="7761" marR="7761" marT="7761" marB="0" anchor="b">
                    <a:solidFill>
                      <a:schemeClr val="accent4">
                        <a:lumMod val="60000"/>
                        <a:lumOff val="40000"/>
                      </a:schemeClr>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- 4 523,2</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solidFill>
                      <a:schemeClr val="accent4">
                        <a:lumMod val="60000"/>
                        <a:lumOff val="40000"/>
                      </a:schemeClr>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- 1 905,9</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solidFill>
                      <a:schemeClr val="accent4">
                        <a:lumMod val="60000"/>
                        <a:lumOff val="40000"/>
                      </a:schemeClr>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- 4 859,5</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solidFill>
                      <a:schemeClr val="accent4">
                        <a:lumMod val="60000"/>
                        <a:lumOff val="40000"/>
                      </a:schemeClr>
                    </a:solidFill>
                  </a:tcPr>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 - 3 913,1</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solidFill>
                      <a:schemeClr val="accent4">
                        <a:lumMod val="60000"/>
                        <a:lumOff val="40000"/>
                      </a:schemeClr>
                    </a:solidFill>
                  </a:tcPr>
                </a:tc>
              </a:tr>
              <a:tr h="292447">
                <a:tc>
                  <a:txBody>
                    <a:bodyPr/>
                    <a:lstStyle/>
                    <a:p>
                      <a:pPr algn="ctr" fontAlgn="b"/>
                      <a:r>
                        <a:rPr lang="ru-RU" sz="1400" b="1" u="none" strike="noStrike">
                          <a:effectLst/>
                          <a:latin typeface="Times New Roman" pitchFamily="18" charset="0"/>
                          <a:cs typeface="Times New Roman" pitchFamily="18" charset="0"/>
                        </a:rPr>
                        <a:t>4.</a:t>
                      </a:r>
                      <a:endParaRPr lang="ru-RU" sz="1400" b="1" i="0" u="none" strike="noStrike">
                        <a:effectLst/>
                        <a:latin typeface="Times New Roman" pitchFamily="18" charset="0"/>
                        <a:cs typeface="Times New Roman" pitchFamily="18" charset="0"/>
                      </a:endParaRPr>
                    </a:p>
                  </a:txBody>
                  <a:tcPr marL="7761" marR="7761" marT="7761" marB="0" anchor="b"/>
                </a:tc>
                <a:tc>
                  <a:txBody>
                    <a:bodyPr/>
                    <a:lstStyle/>
                    <a:p>
                      <a:pPr algn="ctr" fontAlgn="b"/>
                      <a:r>
                        <a:rPr lang="ru-RU" sz="1200" b="1" u="none" strike="noStrike" dirty="0">
                          <a:effectLst/>
                          <a:latin typeface="Times New Roman" pitchFamily="18" charset="0"/>
                          <a:cs typeface="Times New Roman" pitchFamily="18" charset="0"/>
                        </a:rPr>
                        <a:t>% дефицита</a:t>
                      </a:r>
                      <a:endParaRPr lang="ru-RU" sz="1200" b="1" i="0" u="none" strike="noStrike" dirty="0">
                        <a:effectLst/>
                        <a:latin typeface="Times New Roman" pitchFamily="18" charset="0"/>
                        <a:cs typeface="Times New Roman" pitchFamily="18" charset="0"/>
                      </a:endParaRPr>
                    </a:p>
                  </a:txBody>
                  <a:tcPr marL="7761" marR="7761" marT="7761" marB="0" anchor="b"/>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9,94</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3,99</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9,59</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tc>
                <a:tc>
                  <a:txBody>
                    <a:bodyPr/>
                    <a:lstStyle/>
                    <a:p>
                      <a:pPr algn="ctr"/>
                      <a:r>
                        <a:rPr lang="ru-RU" sz="1600" b="1" dirty="0" smtClean="0">
                          <a:solidFill>
                            <a:schemeClr val="tx1"/>
                          </a:solidFill>
                          <a:latin typeface="Times New Roman" panose="02020603050405020304" pitchFamily="18" charset="0"/>
                          <a:cs typeface="Times New Roman" panose="02020603050405020304" pitchFamily="18" charset="0"/>
                        </a:rPr>
                        <a:t>7,02</a:t>
                      </a:r>
                      <a:endParaRPr lang="ru-RU" sz="1600" b="1" dirty="0">
                        <a:solidFill>
                          <a:schemeClr val="tx1"/>
                        </a:solidFill>
                        <a:latin typeface="Times New Roman" panose="02020603050405020304" pitchFamily="18" charset="0"/>
                        <a:cs typeface="Times New Roman" panose="02020603050405020304" pitchFamily="18" charset="0"/>
                      </a:endParaRPr>
                    </a:p>
                  </a:txBody>
                  <a:tcPr marL="7761" marR="7761" marT="7761" marB="0" anchor="b"/>
                </a:tc>
              </a:tr>
            </a:tbl>
          </a:graphicData>
        </a:graphic>
      </p:graphicFrame>
      <p:sp>
        <p:nvSpPr>
          <p:cNvPr id="1738754" name="Прямоугольник 3"/>
          <p:cNvSpPr>
            <a:spLocks noChangeArrowheads="1"/>
          </p:cNvSpPr>
          <p:nvPr/>
        </p:nvSpPr>
        <p:spPr bwMode="auto">
          <a:xfrm>
            <a:off x="0" y="0"/>
            <a:ext cx="9144000" cy="708025"/>
          </a:xfrm>
          <a:prstGeom prst="rect">
            <a:avLst/>
          </a:prstGeom>
          <a:gradFill rotWithShape="0">
            <a:gsLst>
              <a:gs pos="0">
                <a:srgbClr val="8488C4"/>
              </a:gs>
              <a:gs pos="53000">
                <a:srgbClr val="D4DEFF"/>
              </a:gs>
              <a:gs pos="83000">
                <a:srgbClr val="D4DEFF"/>
              </a:gs>
              <a:gs pos="100000">
                <a:srgbClr val="96AB94"/>
              </a:gs>
            </a:gsLst>
            <a:lin ang="16200000"/>
          </a:gradFill>
          <a:ln w="9525">
            <a:noFill/>
            <a:miter lim="800000"/>
            <a:headEnd/>
            <a:tailEnd/>
          </a:ln>
        </p:spPr>
        <p:txBody>
          <a:bodyPr>
            <a:spAutoFit/>
          </a:bodyPr>
          <a:lstStyle/>
          <a:p>
            <a:pPr algn="ctr" fontAlgn="ctr"/>
            <a:r>
              <a:rPr lang="ru-RU" sz="2000" b="1">
                <a:solidFill>
                  <a:srgbClr val="000000"/>
                </a:solidFill>
                <a:latin typeface="Times New Roman" pitchFamily="18" charset="0"/>
                <a:cs typeface="Times New Roman" pitchFamily="18" charset="0"/>
              </a:rPr>
              <a:t>Основные параметры областного бюджета </a:t>
            </a:r>
          </a:p>
          <a:p>
            <a:pPr algn="ctr" fontAlgn="ctr"/>
            <a:r>
              <a:rPr lang="ru-RU" sz="2000" b="1">
                <a:latin typeface="Times New Roman" pitchFamily="18" charset="0"/>
                <a:cs typeface="Times New Roman" pitchFamily="18" charset="0"/>
              </a:rPr>
              <a:t>на 2016-2019 годы </a:t>
            </a:r>
          </a:p>
        </p:txBody>
      </p:sp>
      <p:pic>
        <p:nvPicPr>
          <p:cNvPr id="5" name="Рисунок 4" descr="Рисунок1.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 y="0"/>
            <a:ext cx="1403648" cy="1700808"/>
          </a:xfrm>
          <a:prstGeom prst="rect">
            <a:avLst/>
          </a:prstGeom>
          <a:ln>
            <a:noFill/>
          </a:ln>
          <a:effectLst>
            <a:softEdge rad="112500"/>
          </a:effectLst>
        </p:spPr>
      </p:pic>
      <p:sp>
        <p:nvSpPr>
          <p:cNvPr id="6" name="TextBox 5"/>
          <p:cNvSpPr txBox="1"/>
          <p:nvPr/>
        </p:nvSpPr>
        <p:spPr>
          <a:xfrm>
            <a:off x="8748464" y="6519446"/>
            <a:ext cx="395536"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88</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Заголовок 1"/>
          <p:cNvSpPr txBox="1">
            <a:spLocks/>
          </p:cNvSpPr>
          <p:nvPr/>
        </p:nvSpPr>
        <p:spPr bwMode="auto">
          <a:xfrm>
            <a:off x="684213" y="981075"/>
            <a:ext cx="7772400" cy="1079773"/>
          </a:xfrm>
          <a:prstGeom prst="rect">
            <a:avLst/>
          </a:prstGeom>
          <a:noFill/>
          <a:ln w="9525">
            <a:noFill/>
            <a:miter lim="800000"/>
            <a:headEnd/>
            <a:tailEnd/>
          </a:ln>
        </p:spPr>
        <p:txBody>
          <a:bodyPr anchor="ctr"/>
          <a:lstStyle/>
          <a:p>
            <a:pPr algn="ctr" fontAlgn="base">
              <a:spcBef>
                <a:spcPct val="0"/>
              </a:spcBef>
              <a:spcAft>
                <a:spcPct val="0"/>
              </a:spcAft>
            </a:pPr>
            <a:endParaRPr lang="ru-RU" sz="3200" b="1" dirty="0" smtClean="0">
              <a:solidFill>
                <a:srgbClr val="215968"/>
              </a:solidFill>
              <a:latin typeface="Times New Roman" pitchFamily="18" charset="0"/>
              <a:cs typeface="Times New Roman" pitchFamily="18" charset="0"/>
            </a:endParaRPr>
          </a:p>
          <a:p>
            <a:pPr algn="ctr" fontAlgn="base">
              <a:spcBef>
                <a:spcPct val="0"/>
              </a:spcBef>
              <a:spcAft>
                <a:spcPct val="0"/>
              </a:spcAft>
            </a:pPr>
            <a:endParaRPr lang="ru-RU" sz="3200" b="1" dirty="0" smtClean="0">
              <a:solidFill>
                <a:srgbClr val="215968"/>
              </a:solidFill>
              <a:latin typeface="Times New Roman" pitchFamily="18" charset="0"/>
              <a:cs typeface="Times New Roman" pitchFamily="18" charset="0"/>
            </a:endParaRPr>
          </a:p>
          <a:p>
            <a:pPr algn="ctr" fontAlgn="base">
              <a:spcBef>
                <a:spcPct val="0"/>
              </a:spcBef>
              <a:spcAft>
                <a:spcPct val="0"/>
              </a:spcAft>
            </a:pPr>
            <a:endParaRPr lang="ru-RU" sz="3200" b="1" dirty="0" smtClean="0">
              <a:solidFill>
                <a:srgbClr val="215968"/>
              </a:solidFill>
              <a:latin typeface="Times New Roman" pitchFamily="18" charset="0"/>
              <a:cs typeface="Times New Roman" pitchFamily="18" charset="0"/>
            </a:endParaRPr>
          </a:p>
          <a:p>
            <a:pPr algn="ctr" fontAlgn="base">
              <a:spcBef>
                <a:spcPct val="0"/>
              </a:spcBef>
              <a:spcAft>
                <a:spcPct val="0"/>
              </a:spcAft>
            </a:pPr>
            <a:endParaRPr lang="ru-RU" sz="3200" b="1" dirty="0" smtClean="0">
              <a:solidFill>
                <a:srgbClr val="215968"/>
              </a:solidFill>
              <a:latin typeface="Times New Roman" pitchFamily="18" charset="0"/>
              <a:cs typeface="Times New Roman" pitchFamily="18" charset="0"/>
            </a:endParaRPr>
          </a:p>
          <a:p>
            <a:pPr algn="ctr" fontAlgn="base">
              <a:spcBef>
                <a:spcPct val="0"/>
              </a:spcBef>
              <a:spcAft>
                <a:spcPct val="0"/>
              </a:spcAft>
            </a:pPr>
            <a:r>
              <a:rPr lang="ru-RU" sz="3200" b="1" dirty="0" smtClean="0">
                <a:latin typeface="Times New Roman" pitchFamily="18" charset="0"/>
                <a:cs typeface="Times New Roman" pitchFamily="18" charset="0"/>
              </a:rPr>
              <a:t>Контактная </a:t>
            </a:r>
            <a:r>
              <a:rPr lang="ru-RU" sz="3200" b="1" dirty="0">
                <a:latin typeface="Times New Roman" pitchFamily="18" charset="0"/>
                <a:cs typeface="Times New Roman" pitchFamily="18" charset="0"/>
              </a:rPr>
              <a:t>информация для </a:t>
            </a:r>
            <a:r>
              <a:rPr lang="ru-RU" sz="3200" b="1" dirty="0" smtClean="0">
                <a:latin typeface="Times New Roman" pitchFamily="18" charset="0"/>
                <a:cs typeface="Times New Roman" pitchFamily="18" charset="0"/>
              </a:rPr>
              <a:t>граждан</a:t>
            </a:r>
          </a:p>
          <a:p>
            <a:pPr algn="ctr" fontAlgn="base">
              <a:spcBef>
                <a:spcPct val="0"/>
              </a:spcBef>
              <a:spcAft>
                <a:spcPct val="0"/>
              </a:spcAft>
            </a:pPr>
            <a:r>
              <a:rPr lang="ru-RU" sz="3200" dirty="0" smtClean="0">
                <a:latin typeface="Times New Roman" pitchFamily="18" charset="0"/>
                <a:cs typeface="Times New Roman" pitchFamily="18" charset="0"/>
              </a:rPr>
              <a:t>Адрес: 308000 г. Белгород, </a:t>
            </a:r>
            <a:r>
              <a:rPr lang="ru-RU" sz="3200" dirty="0" err="1" smtClean="0">
                <a:latin typeface="Times New Roman" pitchFamily="18" charset="0"/>
                <a:cs typeface="Times New Roman" pitchFamily="18" charset="0"/>
              </a:rPr>
              <a:t>пр-т</a:t>
            </a:r>
            <a:r>
              <a:rPr lang="ru-RU" sz="3200" dirty="0" smtClean="0">
                <a:latin typeface="Times New Roman" pitchFamily="18" charset="0"/>
                <a:cs typeface="Times New Roman" pitchFamily="18" charset="0"/>
              </a:rPr>
              <a:t> Славы,               д. 72</a:t>
            </a:r>
            <a:endParaRPr lang="ru-RU" sz="3200" u="sng" dirty="0" smtClean="0">
              <a:latin typeface="Times New Roman" pitchFamily="18" charset="0"/>
              <a:cs typeface="Times New Roman" pitchFamily="18" charset="0"/>
            </a:endParaRPr>
          </a:p>
          <a:p>
            <a:pPr algn="ctr" fontAlgn="base">
              <a:spcBef>
                <a:spcPct val="0"/>
              </a:spcBef>
              <a:spcAft>
                <a:spcPct val="0"/>
              </a:spcAft>
            </a:pPr>
            <a:r>
              <a:rPr lang="en-US" sz="3200" dirty="0" smtClean="0">
                <a:latin typeface="Times New Roman" pitchFamily="18" charset="0"/>
                <a:cs typeface="Times New Roman" pitchFamily="18" charset="0"/>
              </a:rPr>
              <a:t>E-mail: mail@beldepfin.ru</a:t>
            </a:r>
            <a:endParaRPr lang="ru-RU" sz="3200" dirty="0" smtClean="0">
              <a:latin typeface="Times New Roman" pitchFamily="18" charset="0"/>
              <a:cs typeface="Times New Roman" pitchFamily="18" charset="0"/>
            </a:endParaRPr>
          </a:p>
          <a:p>
            <a:pPr algn="ctr" fontAlgn="base">
              <a:spcBef>
                <a:spcPct val="0"/>
              </a:spcBef>
              <a:spcAft>
                <a:spcPct val="0"/>
              </a:spcAft>
            </a:pPr>
            <a:endParaRPr lang="ru-RU" sz="3200" dirty="0" smtClean="0">
              <a:latin typeface="Times New Roman" pitchFamily="18" charset="0"/>
              <a:cs typeface="Times New Roman" pitchFamily="18" charset="0"/>
            </a:endParaRPr>
          </a:p>
          <a:p>
            <a:pPr algn="ctr" fontAlgn="base">
              <a:spcBef>
                <a:spcPct val="0"/>
              </a:spcBef>
              <a:spcAft>
                <a:spcPct val="0"/>
              </a:spcAft>
            </a:pPr>
            <a:r>
              <a:rPr lang="ru-RU" sz="3200" dirty="0" smtClean="0">
                <a:latin typeface="Times New Roman" pitchFamily="18" charset="0"/>
                <a:cs typeface="Times New Roman" pitchFamily="18" charset="0"/>
              </a:rPr>
              <a:t>График работы: </a:t>
            </a:r>
            <a:r>
              <a:rPr lang="ru-RU" sz="3200" dirty="0" err="1" smtClean="0">
                <a:latin typeface="Times New Roman" pitchFamily="18" charset="0"/>
                <a:cs typeface="Times New Roman" pitchFamily="18" charset="0"/>
              </a:rPr>
              <a:t>пн-пт</a:t>
            </a:r>
            <a:r>
              <a:rPr lang="ru-RU" sz="3200" dirty="0" smtClean="0">
                <a:latin typeface="Times New Roman" pitchFamily="18" charset="0"/>
                <a:cs typeface="Times New Roman" pitchFamily="18" charset="0"/>
              </a:rPr>
              <a:t> 9:00–18:00, перерыв с 13:00-14:00</a:t>
            </a:r>
          </a:p>
          <a:p>
            <a:pPr algn="ctr" fontAlgn="base">
              <a:spcBef>
                <a:spcPct val="0"/>
              </a:spcBef>
              <a:spcAft>
                <a:spcPct val="0"/>
              </a:spcAft>
            </a:pPr>
            <a:endParaRPr lang="ru-RU" sz="3200" dirty="0">
              <a:latin typeface="Times New Roman" pitchFamily="18" charset="0"/>
              <a:cs typeface="Times New Roman" pitchFamily="18" charset="0"/>
            </a:endParaRPr>
          </a:p>
        </p:txBody>
      </p:sp>
      <p:sp>
        <p:nvSpPr>
          <p:cNvPr id="3" name="Прямоугольник 2"/>
          <p:cNvSpPr/>
          <p:nvPr/>
        </p:nvSpPr>
        <p:spPr>
          <a:xfrm>
            <a:off x="755576" y="4221088"/>
            <a:ext cx="7772400" cy="1305112"/>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just" fontAlgn="auto">
              <a:spcBef>
                <a:spcPts val="0"/>
              </a:spcBef>
              <a:spcAft>
                <a:spcPts val="0"/>
              </a:spcAft>
              <a:defRPr/>
            </a:pPr>
            <a:r>
              <a:rPr lang="en-US" sz="1600" dirty="0">
                <a:solidFill>
                  <a:srgbClr val="4BACC6">
                    <a:lumMod val="50000"/>
                  </a:srgbClr>
                </a:solidFill>
                <a:latin typeface="Times New Roman" pitchFamily="18" charset="0"/>
                <a:cs typeface="Times New Roman" pitchFamily="18" charset="0"/>
              </a:rPr>
              <a:t>             </a:t>
            </a:r>
            <a:r>
              <a:rPr lang="ru-RU" sz="2000" b="1" dirty="0">
                <a:solidFill>
                  <a:srgbClr val="4BACC6">
                    <a:lumMod val="50000"/>
                  </a:srgbClr>
                </a:solidFill>
                <a:latin typeface="Times New Roman" pitchFamily="18" charset="0"/>
                <a:cs typeface="Times New Roman" pitchFamily="18" charset="0"/>
              </a:rPr>
              <a:t>Брошюра «Бюджет для граждан» размещена на официальном сайте департамента финансов и бюджетной политики области в сети «Интернет» по адресу: </a:t>
            </a:r>
            <a:r>
              <a:rPr lang="en-US" sz="2000" b="1" i="1" u="sng" dirty="0">
                <a:solidFill>
                  <a:srgbClr val="4BACC6">
                    <a:lumMod val="50000"/>
                  </a:srgbClr>
                </a:solidFill>
                <a:latin typeface="Times New Roman" pitchFamily="18" charset="0"/>
                <a:cs typeface="Times New Roman" pitchFamily="18" charset="0"/>
              </a:rPr>
              <a:t>http</a:t>
            </a:r>
            <a:r>
              <a:rPr lang="ru-RU" sz="2000" b="1" i="1" u="sng" dirty="0">
                <a:solidFill>
                  <a:srgbClr val="4BACC6">
                    <a:lumMod val="50000"/>
                  </a:srgbClr>
                </a:solidFill>
                <a:latin typeface="Times New Roman" pitchFamily="18" charset="0"/>
                <a:cs typeface="Times New Roman" pitchFamily="18" charset="0"/>
              </a:rPr>
              <a:t>://</a:t>
            </a:r>
            <a:r>
              <a:rPr lang="en-US" sz="2000" b="1" i="1" u="sng" dirty="0">
                <a:solidFill>
                  <a:srgbClr val="4BACC6">
                    <a:lumMod val="50000"/>
                  </a:srgbClr>
                </a:solidFill>
                <a:latin typeface="Times New Roman" pitchFamily="18" charset="0"/>
                <a:cs typeface="Times New Roman" pitchFamily="18" charset="0"/>
              </a:rPr>
              <a:t>beldepfin.ru</a:t>
            </a:r>
            <a:endParaRPr lang="ru-RU" sz="2000" b="1" i="1" u="sng" dirty="0">
              <a:solidFill>
                <a:srgbClr val="4BACC6">
                  <a:lumMod val="50000"/>
                </a:srgb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BC6A6574-B70A-4AD1-A5AC-EBD4691BC500}" type="slidenum">
              <a:rPr lang="ru-RU"/>
              <a:pPr>
                <a:defRPr/>
              </a:pPr>
              <a:t>9</a:t>
            </a:fld>
            <a:endParaRPr lang="ru-RU" dirty="0"/>
          </a:p>
        </p:txBody>
      </p:sp>
      <p:sp>
        <p:nvSpPr>
          <p:cNvPr id="7" name="Прямоугольник 6"/>
          <p:cNvSpPr/>
          <p:nvPr/>
        </p:nvSpPr>
        <p:spPr>
          <a:xfrm>
            <a:off x="179388" y="188913"/>
            <a:ext cx="8713787" cy="6477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i="1" dirty="0">
                <a:solidFill>
                  <a:schemeClr val="tx1"/>
                </a:solidFill>
                <a:latin typeface="Times New Roman" pitchFamily="18" charset="0"/>
                <a:cs typeface="Times New Roman" pitchFamily="18" charset="0"/>
              </a:rPr>
              <a:t>Основные положения</a:t>
            </a:r>
          </a:p>
        </p:txBody>
      </p:sp>
      <p:sp>
        <p:nvSpPr>
          <p:cNvPr id="8" name="Прямоугольник 7"/>
          <p:cNvSpPr/>
          <p:nvPr/>
        </p:nvSpPr>
        <p:spPr>
          <a:xfrm>
            <a:off x="323850" y="981075"/>
            <a:ext cx="8280400" cy="55435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2200" dirty="0">
              <a:solidFill>
                <a:schemeClr val="tx1"/>
              </a:solidFill>
            </a:endParaRPr>
          </a:p>
        </p:txBody>
      </p:sp>
      <p:sp>
        <p:nvSpPr>
          <p:cNvPr id="230404" name="TextBox 8"/>
          <p:cNvSpPr txBox="1">
            <a:spLocks noChangeArrowheads="1"/>
          </p:cNvSpPr>
          <p:nvPr/>
        </p:nvSpPr>
        <p:spPr bwMode="auto">
          <a:xfrm>
            <a:off x="539750" y="1268413"/>
            <a:ext cx="7920038" cy="1908175"/>
          </a:xfrm>
          <a:prstGeom prst="rect">
            <a:avLst/>
          </a:prstGeom>
          <a:noFill/>
          <a:ln w="9525">
            <a:noFill/>
            <a:miter lim="800000"/>
            <a:headEnd/>
            <a:tailEnd/>
          </a:ln>
        </p:spPr>
        <p:txBody>
          <a:bodyPr>
            <a:spAutoFit/>
          </a:bodyPr>
          <a:lstStyle/>
          <a:p>
            <a:pPr algn="ctr"/>
            <a:r>
              <a:rPr lang="ru-RU" sz="2000" b="1" i="1">
                <a:latin typeface="Times New Roman" pitchFamily="18" charset="0"/>
                <a:cs typeface="Times New Roman" pitchFamily="18" charset="0"/>
              </a:rPr>
              <a:t>Бюджетная система  Российской Федерации </a:t>
            </a:r>
          </a:p>
          <a:p>
            <a:pPr algn="ctr"/>
            <a:r>
              <a:rPr lang="ru-RU" sz="2000">
                <a:latin typeface="Times New Roman" pitchFamily="18" charset="0"/>
                <a:cs typeface="Times New Roman" pitchFamily="18" charset="0"/>
              </a:rPr>
              <a:t>- это совокупность трех уровней</a:t>
            </a:r>
          </a:p>
          <a:p>
            <a:pPr algn="ctr"/>
            <a:r>
              <a:rPr lang="ru-RU" sz="2000">
                <a:latin typeface="Times New Roman" pitchFamily="18" charset="0"/>
                <a:cs typeface="Times New Roman" pitchFamily="18" charset="0"/>
              </a:rPr>
              <a:t>бюджетов, основанная на экономических отношениях и </a:t>
            </a:r>
          </a:p>
          <a:p>
            <a:pPr algn="ctr"/>
            <a:r>
              <a:rPr lang="ru-RU" sz="2000">
                <a:latin typeface="Times New Roman" pitchFamily="18" charset="0"/>
                <a:cs typeface="Times New Roman" pitchFamily="18" charset="0"/>
              </a:rPr>
              <a:t>государственном устройстве Российской Федерации, </a:t>
            </a:r>
          </a:p>
          <a:p>
            <a:pPr algn="ctr"/>
            <a:r>
              <a:rPr lang="ru-RU" sz="2000">
                <a:latin typeface="Times New Roman" pitchFamily="18" charset="0"/>
                <a:cs typeface="Times New Roman" pitchFamily="18" charset="0"/>
              </a:rPr>
              <a:t>регулируемая законодательством РФ</a:t>
            </a:r>
          </a:p>
          <a:p>
            <a:endParaRPr lang="ru-RU"/>
          </a:p>
        </p:txBody>
      </p:sp>
      <p:sp>
        <p:nvSpPr>
          <p:cNvPr id="10" name="Прямоугольник 9"/>
          <p:cNvSpPr/>
          <p:nvPr/>
        </p:nvSpPr>
        <p:spPr>
          <a:xfrm>
            <a:off x="971550" y="3141663"/>
            <a:ext cx="7272338" cy="647700"/>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200" dirty="0">
                <a:solidFill>
                  <a:schemeClr val="tx1"/>
                </a:solidFill>
                <a:latin typeface="Times New Roman" pitchFamily="18" charset="0"/>
                <a:cs typeface="Times New Roman" pitchFamily="18" charset="0"/>
              </a:rPr>
              <a:t>Федеральный</a:t>
            </a:r>
          </a:p>
        </p:txBody>
      </p:sp>
      <p:sp>
        <p:nvSpPr>
          <p:cNvPr id="11" name="Прямоугольник 10"/>
          <p:cNvSpPr/>
          <p:nvPr/>
        </p:nvSpPr>
        <p:spPr>
          <a:xfrm>
            <a:off x="1476375" y="4076700"/>
            <a:ext cx="6408738" cy="647700"/>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dirty="0">
                <a:solidFill>
                  <a:schemeClr val="tx1"/>
                </a:solidFill>
                <a:latin typeface="Times New Roman" pitchFamily="18" charset="0"/>
                <a:cs typeface="Times New Roman" pitchFamily="18" charset="0"/>
              </a:rPr>
              <a:t>Региональный</a:t>
            </a:r>
          </a:p>
        </p:txBody>
      </p:sp>
      <p:sp>
        <p:nvSpPr>
          <p:cNvPr id="12" name="Прямоугольник 11"/>
          <p:cNvSpPr/>
          <p:nvPr/>
        </p:nvSpPr>
        <p:spPr>
          <a:xfrm>
            <a:off x="1835150" y="5157788"/>
            <a:ext cx="5761038" cy="647700"/>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600" dirty="0">
                <a:solidFill>
                  <a:schemeClr val="tx1"/>
                </a:solidFill>
                <a:latin typeface="Times New Roman" pitchFamily="18" charset="0"/>
                <a:cs typeface="Times New Roman" pitchFamily="18" charset="0"/>
              </a:rPr>
              <a:t>Местный</a:t>
            </a:r>
          </a:p>
        </p:txBody>
      </p:sp>
      <p:sp>
        <p:nvSpPr>
          <p:cNvPr id="9" name="TextBox 8"/>
          <p:cNvSpPr txBox="1"/>
          <p:nvPr/>
        </p:nvSpPr>
        <p:spPr>
          <a:xfrm>
            <a:off x="8855968" y="6519446"/>
            <a:ext cx="288032" cy="338554"/>
          </a:xfrm>
          <a:prstGeom prst="rect">
            <a:avLst/>
          </a:prstGeom>
          <a:noFill/>
        </p:spPr>
        <p:txBody>
          <a:bodyPr wrap="square" rtlCol="0">
            <a:spAutoFit/>
          </a:bodyPr>
          <a:lstStyle/>
          <a:p>
            <a:r>
              <a:rPr lang="ru-RU" sz="1600" b="1" dirty="0" smtClean="0">
                <a:latin typeface="Times New Roman" pitchFamily="18" charset="0"/>
                <a:cs typeface="Times New Roman" pitchFamily="18" charset="0"/>
              </a:rPr>
              <a:t>9</a:t>
            </a:r>
            <a:endParaRPr 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Яркая">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2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2_Тема Office">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34000">
              <a:schemeClr val="accent3">
                <a:tint val="50000"/>
                <a:satMod val="300000"/>
                <a:alpha val="0"/>
              </a:schemeClr>
            </a:gs>
            <a:gs pos="35000">
              <a:schemeClr val="accent3">
                <a:tint val="37000"/>
                <a:satMod val="300000"/>
              </a:schemeClr>
            </a:gs>
            <a:gs pos="100000">
              <a:schemeClr val="accent3">
                <a:tint val="15000"/>
                <a:satMod val="350000"/>
              </a:schemeClr>
            </a:gs>
          </a:gsLst>
        </a:gradFill>
        <a:ln>
          <a:headEnd type="none" w="med" len="med"/>
          <a:tailEnd type="none" w="med" len="med"/>
        </a:ln>
        <a:effectLst>
          <a:glow rad="228600">
            <a:schemeClr val="accent2">
              <a:satMod val="175000"/>
              <a:alpha val="40000"/>
            </a:schemeClr>
          </a:glow>
        </a:effectLst>
      </a:spPr>
      <a:bodyPr anchor="ctr"/>
      <a:lstStyle>
        <a:defPPr algn="ctr">
          <a:defRPr b="1" dirty="0">
            <a:solidFill>
              <a:schemeClr val="accent2">
                <a:lumMod val="75000"/>
              </a:schemeClr>
            </a:solidFill>
          </a:defRPr>
        </a:defPPr>
      </a:lstStyle>
      <a:style>
        <a:lnRef idx="1">
          <a:schemeClr val="accent3"/>
        </a:lnRef>
        <a:fillRef idx="2">
          <a:schemeClr val="accent3"/>
        </a:fillRef>
        <a:effectRef idx="1">
          <a:schemeClr val="accent3"/>
        </a:effectRef>
        <a:fontRef idx="minor">
          <a:schemeClr val="dk1"/>
        </a:fontRef>
      </a:style>
    </a:spDef>
  </a:objectDefaults>
  <a:extraClrSchemeLst/>
</a:theme>
</file>

<file path=ppt/theme/theme17.xml><?xml version="1.0" encoding="utf-8"?>
<a:theme xmlns:a="http://schemas.openxmlformats.org/drawingml/2006/main" name="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8.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Поток">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0.xml><?xml version="1.0" encoding="utf-8"?>
<a:theme xmlns:a="http://schemas.openxmlformats.org/drawingml/2006/main" name="2_Поток">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1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34000">
              <a:schemeClr val="accent3">
                <a:tint val="50000"/>
                <a:satMod val="300000"/>
                <a:alpha val="0"/>
              </a:schemeClr>
            </a:gs>
            <a:gs pos="35000">
              <a:schemeClr val="accent3">
                <a:tint val="37000"/>
                <a:satMod val="300000"/>
              </a:schemeClr>
            </a:gs>
            <a:gs pos="100000">
              <a:schemeClr val="accent3">
                <a:tint val="15000"/>
                <a:satMod val="350000"/>
              </a:schemeClr>
            </a:gs>
          </a:gsLst>
        </a:gradFill>
        <a:ln>
          <a:headEnd type="none" w="med" len="med"/>
          <a:tailEnd type="none" w="med" len="med"/>
        </a:ln>
        <a:effectLst>
          <a:glow rad="228600">
            <a:schemeClr val="accent2">
              <a:satMod val="175000"/>
              <a:alpha val="40000"/>
            </a:schemeClr>
          </a:glow>
        </a:effectLst>
      </a:spPr>
      <a:bodyPr anchor="ctr"/>
      <a:lstStyle>
        <a:defPPr algn="ctr">
          <a:defRPr b="1" dirty="0">
            <a:solidFill>
              <a:schemeClr val="accent2">
                <a:lumMod val="75000"/>
              </a:schemeClr>
            </a:solidFill>
          </a:defRPr>
        </a:defPPr>
      </a:lstStyle>
      <a:style>
        <a:lnRef idx="1">
          <a:schemeClr val="accent3"/>
        </a:lnRef>
        <a:fillRef idx="2">
          <a:schemeClr val="accent3"/>
        </a:fillRef>
        <a:effectRef idx="1">
          <a:schemeClr val="accent3"/>
        </a:effectRef>
        <a:fontRef idx="minor">
          <a:schemeClr val="dk1"/>
        </a:fontRef>
      </a:style>
    </a:spDef>
  </a:objectDefaults>
  <a:extraClrSchemeLst/>
</a:theme>
</file>

<file path=ppt/theme/theme8.xml><?xml version="1.0" encoding="utf-8"?>
<a:theme xmlns:a="http://schemas.openxmlformats.org/drawingml/2006/main" name="30_Тема Office">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1_Тема Office">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4.xml><?xml version="1.0" encoding="utf-8"?>
<a:themeOverride xmlns:a="http://schemas.openxmlformats.org/drawingml/2006/main">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
  <TotalTime>12328</TotalTime>
  <Words>11974</Words>
  <Application>Microsoft Office PowerPoint</Application>
  <PresentationFormat>Экран (4:3)</PresentationFormat>
  <Paragraphs>3054</Paragraphs>
  <Slides>89</Slides>
  <Notes>16</Notes>
  <HiddenSlides>0</HiddenSlides>
  <MMClips>0</MMClips>
  <ScaleCrop>false</ScaleCrop>
  <HeadingPairs>
    <vt:vector size="8" baseType="variant">
      <vt:variant>
        <vt:lpstr>Использованные шрифты</vt:lpstr>
      </vt:variant>
      <vt:variant>
        <vt:i4>19</vt:i4>
      </vt:variant>
      <vt:variant>
        <vt:lpstr>Тема</vt:lpstr>
      </vt:variant>
      <vt:variant>
        <vt:i4>20</vt:i4>
      </vt:variant>
      <vt:variant>
        <vt:lpstr>Внедренные серверы OLE</vt:lpstr>
      </vt:variant>
      <vt:variant>
        <vt:i4>5</vt:i4>
      </vt:variant>
      <vt:variant>
        <vt:lpstr>Заголовки слайдов</vt:lpstr>
      </vt:variant>
      <vt:variant>
        <vt:i4>89</vt:i4>
      </vt:variant>
    </vt:vector>
  </HeadingPairs>
  <TitlesOfParts>
    <vt:vector size="133" baseType="lpstr">
      <vt:lpstr>Arial</vt:lpstr>
      <vt:lpstr>Arial Cyr</vt:lpstr>
      <vt:lpstr>Book Antiqua</vt:lpstr>
      <vt:lpstr>Bookman Old Style</vt:lpstr>
      <vt:lpstr>Calibri</vt:lpstr>
      <vt:lpstr>Calibri Light</vt:lpstr>
      <vt:lpstr>Century Gothic</vt:lpstr>
      <vt:lpstr>Constantia</vt:lpstr>
      <vt:lpstr>Courier New</vt:lpstr>
      <vt:lpstr>Georgia</vt:lpstr>
      <vt:lpstr>inherit</vt:lpstr>
      <vt:lpstr>Monotype Corsiva</vt:lpstr>
      <vt:lpstr>Palatino Linotype</vt:lpstr>
      <vt:lpstr>Segoe UI</vt:lpstr>
      <vt:lpstr>Times New Roman</vt:lpstr>
      <vt:lpstr>Trebuchet MS</vt:lpstr>
      <vt:lpstr>Verdana</vt:lpstr>
      <vt:lpstr>Wingdings</vt:lpstr>
      <vt:lpstr>Wingdings 2</vt:lpstr>
      <vt:lpstr>Яркая</vt:lpstr>
      <vt:lpstr>Поток</vt:lpstr>
      <vt:lpstr>2_Исполнительная</vt:lpstr>
      <vt:lpstr>9_Тема Office</vt:lpstr>
      <vt:lpstr>5_Тема Office</vt:lpstr>
      <vt:lpstr>1_Поток</vt:lpstr>
      <vt:lpstr>16_Тема Office</vt:lpstr>
      <vt:lpstr>30_Тема Office</vt:lpstr>
      <vt:lpstr>31_Тема Office</vt:lpstr>
      <vt:lpstr>21_Тема Office</vt:lpstr>
      <vt:lpstr>18_Тема Office</vt:lpstr>
      <vt:lpstr>32_Тема Office</vt:lpstr>
      <vt:lpstr>Оформление по умолчанию</vt:lpstr>
      <vt:lpstr>6_Тема Office</vt:lpstr>
      <vt:lpstr>1_Оформление по умолчанию</vt:lpstr>
      <vt:lpstr>15_Тема Office</vt:lpstr>
      <vt:lpstr>2_Воздушный поток</vt:lpstr>
      <vt:lpstr>Воздушный поток</vt:lpstr>
      <vt:lpstr>Тема Office</vt:lpstr>
      <vt:lpstr>2_Поток</vt:lpstr>
      <vt:lpstr>Лист Microsoft Excel</vt:lpstr>
      <vt:lpstr>Лист</vt:lpstr>
      <vt:lpstr>Worksheet</vt:lpstr>
      <vt:lpstr>Лист Microsoft Excel 97-2003</vt:lpstr>
      <vt:lpstr>Диаграмма</vt:lpstr>
      <vt:lpstr>Презентация PowerPoint</vt:lpstr>
      <vt:lpstr>Основные понятия и термины по бюджету</vt:lpstr>
      <vt:lpstr>Основные понятия и термины по бюджету</vt:lpstr>
      <vt:lpstr>Основные понятия и термины по бюджету</vt:lpstr>
      <vt:lpstr>Основные понятия и термины по бюджету</vt:lpstr>
      <vt:lpstr>Основные понятия и термины по бюджету</vt:lpstr>
      <vt:lpstr>Основные понятия и термины по бюджету</vt:lpstr>
      <vt:lpstr>Основные понятия и термины по бюджету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Доходы бюджета</vt:lpstr>
      <vt:lpstr>Физические лица - налогоплательщики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показатели прогноза социально-экономического развития  Белгородской области на 2017 год и на период до 2019 года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Ветераны труда, ветераны военной службы, труженики тыла, реабилитированные лица и лица, признанные пострадавшими от политических репрессий</vt:lpstr>
      <vt:lpstr>Презентация PowerPoint</vt:lpstr>
      <vt:lpstr>Дети войны</vt:lpstr>
      <vt:lpstr> Педагогические работники</vt:lpstr>
      <vt:lpstr> Дети</vt:lpstr>
      <vt:lpstr> Врачи</vt:lpstr>
      <vt:lpstr>Молодые семьи</vt:lpstr>
      <vt:lpstr>Презентация PowerPoint</vt:lpstr>
      <vt:lpstr>Презентация PowerPoint</vt:lpstr>
      <vt:lpstr>Презентация PowerPoint</vt:lpstr>
      <vt:lpstr> ОБРАЗОВАНИЕ  Областной бюджет в разрезе  основных статей затрат  </vt:lpstr>
      <vt:lpstr>Культура, кинематография</vt:lpstr>
      <vt:lpstr>Бюджет здравоохранения за счет всех источников             (без учета капитальных вложений)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Расчет дотации на выравнивание бюджетной обеспеченности                                 муниципальных образований в Белгородской области  </vt:lpstr>
      <vt:lpstr>           Объем фонда финансовой поддержки с учетом субвенций поселениям 2015-2019 годов </vt:lpstr>
      <vt:lpstr>  Информация об объёмах финансовой помощи  (дотация, субсидия, субвенция, иные межбюджетные трансферты) муниципальным образованиям области на 2017 - 2019 годы</vt:lpstr>
      <vt:lpstr>Презентация PowerPoint</vt:lpstr>
      <vt:lpstr>Презентация PowerPoint</vt:lpstr>
      <vt:lpstr>Презентация PowerPoint</vt:lpstr>
      <vt:lpstr>Презентация PowerPoint</vt:lpstr>
      <vt:lpstr>Презентация PowerPoint</vt:lpstr>
      <vt:lpstr>Перечень государственных программ Белгородской области</vt:lpstr>
      <vt:lpstr>Презентация PowerPoint</vt:lpstr>
      <vt:lpstr>Приоритетными направлениями в области здравоохранения являются обеспечение и повышение качества и доступности медицинской помощи и лекарственного обеспечения, обеспечение санитарно-эпидемиологического благополучия, развитие высокотехнологичных видов медицинской помощи, предупреждение болезней и снижение смертности.   В учреждениях здравоохранения работают врачи, получившие образование в ведущих медицинских ВУЗах страны, имеющие ученые степени, врачи высшей квалификационной категории, отличники здравоохранения. Многие из них ведут активную научную деятельность.  Область гордится квалифицированным средним медицинским персоналом, отбор которого осуществляется не менее строго, чем врачей.  Опыт оказания высококачественных медицинских услуг служит залогом уверенного роста авторитета среди пациентов и коллег профессионалов.  Достигнута следующая положительная динамика:  Смертность от всех причин, случаев на 1 000 человек населения   за 2015 год 13,9 %, в 2016 году 13,8 % </vt:lpstr>
      <vt:lpstr>Презентация PowerPoint</vt:lpstr>
      <vt:lpstr>Презентация PowerPoint</vt:lpstr>
      <vt:lpstr>Государственная программа Белгородской области «Обеспечение безопасности жизнедеятельности населения и территорий Белгородской области»</vt:lpstr>
      <vt:lpstr>Государственная программа Белгородской области «Развитие образования Белгородской области»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Рейтинг субъектов Российской Федерации по уровню открытости бюджетных данных в 2016 году</vt:lpstr>
      <vt:lpstr>Презентация PowerPoint</vt:lpstr>
      <vt:lpstr>Участники и целевая аудитория проекта                                                                               «ФИНАНСОВОЕ ПРОСВЕЩЕНИЕ ГРАЖДАН НА ТЕРРИТОРИИ ВОЛОКОНОВСКОГО, КРАСНОГВАРДЕЙСКОГО, ШЕБЕКИНСКОГО РАЙОНОВ, ГОРОДА БЕЛГОРОДА»</vt:lpstr>
      <vt:lpstr>ЦЕЛИ И РЕЗУЛЬТАТА ПРОЕКТА «ФИНАНСОВОЕ ПРОСВЕЩЕНИЕ ГРАЖДАН НА ТЕРРИТОРИИ ВОЛОКОНОВСКОГО, КРАСНОГВАРДЕЙСКОГО, ШЕБЕКИНСКОГО РАЙОНОВ, ГОРОДА БЕЛГОРОДА»</vt:lpstr>
      <vt:lpstr>Презентация PowerPoint</vt:lpstr>
      <vt:lpstr>Дефицит и источники финансирования дефицита областного бюджета на 2017 год</vt:lpstr>
      <vt:lpstr>Презентация PowerPoint</vt:lpstr>
      <vt:lpstr>Презентация PowerPoint</vt:lpstr>
      <vt:lpstr>Презентация PowerPoint</vt:lpstr>
      <vt:lpstr>Презентация PowerPoint</vt:lpstr>
    </vt:vector>
  </TitlesOfParts>
  <Company>UPRFIN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Потатуркина Татьяна Андреевна</dc:creator>
  <cp:lastModifiedBy>Горбик Ирина Александровна</cp:lastModifiedBy>
  <cp:revision>1107</cp:revision>
  <dcterms:created xsi:type="dcterms:W3CDTF">2015-06-01T11:45:15Z</dcterms:created>
  <dcterms:modified xsi:type="dcterms:W3CDTF">2016-12-28T12:28:45Z</dcterms:modified>
</cp:coreProperties>
</file>