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62" r:id="rId1"/>
    <p:sldMasterId id="2147484620" r:id="rId2"/>
  </p:sldMasterIdLst>
  <p:notesMasterIdLst>
    <p:notesMasterId r:id="rId11"/>
  </p:notesMasterIdLst>
  <p:sldIdLst>
    <p:sldId id="368" r:id="rId3"/>
    <p:sldId id="542" r:id="rId4"/>
    <p:sldId id="556" r:id="rId5"/>
    <p:sldId id="559" r:id="rId6"/>
    <p:sldId id="564" r:id="rId7"/>
    <p:sldId id="562" r:id="rId8"/>
    <p:sldId id="558" r:id="rId9"/>
    <p:sldId id="560" r:id="rId10"/>
  </p:sldIdLst>
  <p:sldSz cx="9144000" cy="6858000" type="screen4x3"/>
  <p:notesSz cx="6797675" cy="9926638"/>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164D"/>
    <a:srgbClr val="E7DB39"/>
    <a:srgbClr val="F8BD28"/>
    <a:srgbClr val="ED05E2"/>
    <a:srgbClr val="107A70"/>
    <a:srgbClr val="3DC1CF"/>
    <a:srgbClr val="CCCCFF"/>
    <a:srgbClr val="21596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706" autoAdjust="0"/>
  </p:normalViewPr>
  <p:slideViewPr>
    <p:cSldViewPr>
      <p:cViewPr>
        <p:scale>
          <a:sx n="100" d="100"/>
          <a:sy n="100" d="100"/>
        </p:scale>
        <p:origin x="-1224" y="-1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4FE644A-1B27-4E7D-89CD-566FD1AD4514}" type="datetimeFigureOut">
              <a:rPr lang="ru-RU"/>
              <a:pPr>
                <a:defRPr/>
              </a:pPr>
              <a:t>28.06.2017</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450" y="4716463"/>
            <a:ext cx="5438775" cy="4465637"/>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D658E95-D1F9-4C55-9A25-105ABD77237C}" type="slidenum">
              <a:rPr lang="ru-RU"/>
              <a:pPr>
                <a:defRPr/>
              </a:pPr>
              <a:t>‹#›</a:t>
            </a:fld>
            <a:endParaRPr lang="ru-RU"/>
          </a:p>
        </p:txBody>
      </p:sp>
    </p:spTree>
    <p:extLst>
      <p:ext uri="{BB962C8B-B14F-4D97-AF65-F5344CB8AC3E}">
        <p14:creationId xmlns="" xmlns:p14="http://schemas.microsoft.com/office/powerpoint/2010/main" val="10327739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fontAlgn="base">
              <a:spcBef>
                <a:spcPct val="0"/>
              </a:spcBef>
              <a:spcAft>
                <a:spcPct val="0"/>
              </a:spcAft>
              <a:defRPr>
                <a:solidFill>
                  <a:srgbClr val="DBF5F9">
                    <a:shade val="90000"/>
                  </a:srgbClr>
                </a:solidFill>
                <a:latin typeface="Arial" charset="0"/>
              </a:defRPr>
            </a:lvl1pPr>
          </a:lstStyle>
          <a:p>
            <a:pPr>
              <a:defRPr/>
            </a:pPr>
            <a:fld id="{AE998E2C-409F-4D5A-9681-97BC9F615AD1}" type="datetimeFigureOut">
              <a:rPr lang="ru-RU"/>
              <a:pPr>
                <a:defRPr/>
              </a:pPr>
              <a:t>28.06.2017</a:t>
            </a:fld>
            <a:endParaRPr lang="ru-RU"/>
          </a:p>
        </p:txBody>
      </p:sp>
      <p:sp>
        <p:nvSpPr>
          <p:cNvPr id="5" name="Нижний колонтитул 18"/>
          <p:cNvSpPr>
            <a:spLocks noGrp="1"/>
          </p:cNvSpPr>
          <p:nvPr>
            <p:ph type="ftr" sz="quarter" idx="11"/>
          </p:nvPr>
        </p:nvSpPr>
        <p:spPr/>
        <p:txBody>
          <a:bodyPr/>
          <a:lstStyle>
            <a:lvl1pPr fontAlgn="base">
              <a:spcBef>
                <a:spcPct val="0"/>
              </a:spcBef>
              <a:spcAft>
                <a:spcPct val="0"/>
              </a:spcAft>
              <a:defRPr>
                <a:solidFill>
                  <a:srgbClr val="DBF5F9">
                    <a:shade val="90000"/>
                  </a:srgbClr>
                </a:solidFill>
                <a:latin typeface="Arial" charset="0"/>
              </a:defRPr>
            </a:lvl1pPr>
          </a:lstStyle>
          <a:p>
            <a:pPr>
              <a:defRPr/>
            </a:pPr>
            <a:endParaRPr lang="ru-RU"/>
          </a:p>
        </p:txBody>
      </p:sp>
      <p:sp>
        <p:nvSpPr>
          <p:cNvPr id="6" name="Номер слайда 26"/>
          <p:cNvSpPr>
            <a:spLocks noGrp="1"/>
          </p:cNvSpPr>
          <p:nvPr>
            <p:ph type="sldNum" sz="quarter" idx="12"/>
          </p:nvPr>
        </p:nvSpPr>
        <p:spPr/>
        <p:txBody>
          <a:bodyPr/>
          <a:lstStyle>
            <a:lvl1pPr fontAlgn="base">
              <a:spcBef>
                <a:spcPct val="0"/>
              </a:spcBef>
              <a:spcAft>
                <a:spcPct val="0"/>
              </a:spcAft>
              <a:defRPr>
                <a:solidFill>
                  <a:srgbClr val="DBF5F9">
                    <a:shade val="90000"/>
                  </a:srgbClr>
                </a:solidFill>
                <a:latin typeface="Arial" charset="0"/>
              </a:defRPr>
            </a:lvl1pPr>
          </a:lstStyle>
          <a:p>
            <a:pPr>
              <a:defRPr/>
            </a:pPr>
            <a:fld id="{DCCE1990-C5F3-419C-96B2-A907100537CA}"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E998E2C-409F-4D5A-9681-97BC9F615AD1}" type="datetimeFigureOut">
              <a:rPr lang="ru-RU"/>
              <a:pPr>
                <a:defRPr/>
              </a:pPr>
              <a:t>28.06.2017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BD8ADA2-E5F0-498B-BD4D-15F21A74C8C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E998E2C-409F-4D5A-9681-97BC9F615AD1}" type="datetimeFigureOut">
              <a:rPr lang="ru-RU"/>
              <a:pPr>
                <a:defRPr/>
              </a:pPr>
              <a:t>28.06.2017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AD69A99-0E8E-4FDB-A2EC-C127F28F1E44}"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921"/>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9E5A673-1CEB-4011-A3DB-586F0C423BD5}" type="datetimeFigureOut">
              <a:rPr lang="ru-RU"/>
              <a:pPr>
                <a:defRPr/>
              </a:pPr>
              <a:t>28.06.2017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2E4044D-B384-4082-A977-DB01A6E5800E}"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9E5A673-1CEB-4011-A3DB-586F0C423BD5}" type="datetimeFigureOut">
              <a:rPr lang="ru-RU"/>
              <a:pPr>
                <a:defRPr/>
              </a:pPr>
              <a:t>28.06.2017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38126D3-72EE-40B4-B912-AB03FF3143B6}"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7396"/>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9E5A673-1CEB-4011-A3DB-586F0C423BD5}" type="datetimeFigureOut">
              <a:rPr lang="ru-RU"/>
              <a:pPr>
                <a:defRPr/>
              </a:pPr>
              <a:t>28.06.2017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1E31C48-13C5-4E33-B857-43486634C3ED}"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9E5A673-1CEB-4011-A3DB-586F0C423BD5}" type="datetimeFigureOut">
              <a:rPr lang="ru-RU"/>
              <a:pPr>
                <a:defRPr/>
              </a:pPr>
              <a:t>28.06.2017</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39AC929-12E0-4D16-BB5B-CB14E1F14DE9}"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15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15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9E5A673-1CEB-4011-A3DB-586F0C423BD5}" type="datetimeFigureOut">
              <a:rPr lang="ru-RU"/>
              <a:pPr>
                <a:defRPr/>
              </a:pPr>
              <a:t>28.06.2017</a:t>
            </a:fld>
            <a:endParaRPr lang="ru-RU"/>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9" name="Номер слайда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2156F353-63FD-4174-95BF-D3CD7FD2F44B}"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9E5A673-1CEB-4011-A3DB-586F0C423BD5}" type="datetimeFigureOut">
              <a:rPr lang="ru-RU"/>
              <a:pPr>
                <a:defRPr/>
              </a:pPr>
              <a:t>28.06.2017</a:t>
            </a:fld>
            <a:endParaRPr lang="ru-RU"/>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5" name="Номер слайда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C91ABE6-5551-44F0-BE86-F8D137985AA5}"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9E5A673-1CEB-4011-A3DB-586F0C423BD5}" type="datetimeFigureOut">
              <a:rPr lang="ru-RU"/>
              <a:pPr>
                <a:defRPr/>
              </a:pPr>
              <a:t>28.06.2017</a:t>
            </a:fld>
            <a:endParaRPr lang="ru-RU"/>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4" name="Номер слайда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DC91DC1-8A83-471B-8510-D48663259560}"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9E5A673-1CEB-4011-A3DB-586F0C423BD5}" type="datetimeFigureOut">
              <a:rPr lang="ru-RU"/>
              <a:pPr>
                <a:defRPr/>
              </a:pPr>
              <a:t>28.06.2017</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E1CB18AB-61D6-4BFD-B0DB-22DF045B3AA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E998E2C-409F-4D5A-9681-97BC9F615AD1}" type="datetimeFigureOut">
              <a:rPr lang="ru-RU"/>
              <a:pPr>
                <a:defRPr/>
              </a:pPr>
              <a:t>28.06.2017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A07F9C0-CE1E-4B8B-B315-1D832D0CDB0B}"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9E5A673-1CEB-4011-A3DB-586F0C423BD5}" type="datetimeFigureOut">
              <a:rPr lang="ru-RU"/>
              <a:pPr>
                <a:defRPr/>
              </a:pPr>
              <a:t>28.06.2017</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5DD1D81-BC6A-4183-ADED-3926289F7F0A}"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9E5A673-1CEB-4011-A3DB-586F0C423BD5}" type="datetimeFigureOut">
              <a:rPr lang="ru-RU"/>
              <a:pPr>
                <a:defRPr/>
              </a:pPr>
              <a:t>28.06.2017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A38D635-07AC-47D6-8EEF-A57FD751857D}"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39E5A673-1CEB-4011-A3DB-586F0C423BD5}" type="datetimeFigureOut">
              <a:rPr lang="ru-RU"/>
              <a:pPr>
                <a:defRPr/>
              </a:pPr>
              <a:t>28.06.2017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C4AD985-769C-477C-B7E7-55163E96C9A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fontAlgn="base">
              <a:spcBef>
                <a:spcPct val="0"/>
              </a:spcBef>
              <a:spcAft>
                <a:spcPct val="0"/>
              </a:spcAft>
              <a:defRPr>
                <a:solidFill>
                  <a:srgbClr val="DBF5F9">
                    <a:shade val="90000"/>
                  </a:srgbClr>
                </a:solidFill>
                <a:latin typeface="Arial" charset="0"/>
              </a:defRPr>
            </a:lvl1pPr>
          </a:lstStyle>
          <a:p>
            <a:pPr>
              <a:defRPr/>
            </a:pPr>
            <a:fld id="{AE998E2C-409F-4D5A-9681-97BC9F615AD1}" type="datetimeFigureOut">
              <a:rPr lang="ru-RU"/>
              <a:pPr>
                <a:defRPr/>
              </a:pPr>
              <a:t>28.06.2017</a:t>
            </a:fld>
            <a:endParaRPr lang="ru-RU"/>
          </a:p>
        </p:txBody>
      </p:sp>
      <p:sp>
        <p:nvSpPr>
          <p:cNvPr id="5" name="Нижний колонтитул 4"/>
          <p:cNvSpPr>
            <a:spLocks noGrp="1"/>
          </p:cNvSpPr>
          <p:nvPr>
            <p:ph type="ftr" sz="quarter" idx="11"/>
          </p:nvPr>
        </p:nvSpPr>
        <p:spPr/>
        <p:txBody>
          <a:bodyPr/>
          <a:lstStyle>
            <a:lvl1pPr fontAlgn="base">
              <a:spcBef>
                <a:spcPct val="0"/>
              </a:spcBef>
              <a:spcAft>
                <a:spcPct val="0"/>
              </a:spcAft>
              <a:defRPr>
                <a:solidFill>
                  <a:srgbClr val="DBF5F9">
                    <a:shade val="90000"/>
                  </a:srgbClr>
                </a:solidFill>
                <a:latin typeface="Arial" charset="0"/>
              </a:defRPr>
            </a:lvl1pPr>
          </a:lstStyle>
          <a:p>
            <a:pPr>
              <a:defRPr/>
            </a:pPr>
            <a:endParaRPr lang="ru-RU"/>
          </a:p>
        </p:txBody>
      </p:sp>
      <p:sp>
        <p:nvSpPr>
          <p:cNvPr id="6" name="Номер слайда 5"/>
          <p:cNvSpPr>
            <a:spLocks noGrp="1"/>
          </p:cNvSpPr>
          <p:nvPr>
            <p:ph type="sldNum" sz="quarter" idx="12"/>
          </p:nvPr>
        </p:nvSpPr>
        <p:spPr/>
        <p:txBody>
          <a:bodyPr/>
          <a:lstStyle>
            <a:lvl1pPr fontAlgn="base">
              <a:spcBef>
                <a:spcPct val="0"/>
              </a:spcBef>
              <a:spcAft>
                <a:spcPct val="0"/>
              </a:spcAft>
              <a:defRPr>
                <a:solidFill>
                  <a:srgbClr val="DBF5F9">
                    <a:shade val="90000"/>
                  </a:srgbClr>
                </a:solidFill>
                <a:latin typeface="Arial" charset="0"/>
              </a:defRPr>
            </a:lvl1pPr>
          </a:lstStyle>
          <a:p>
            <a:pPr>
              <a:defRPr/>
            </a:pPr>
            <a:fld id="{02D10BCC-7A8D-4928-AFBA-A6D1C25FA898}"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E998E2C-409F-4D5A-9681-97BC9F615AD1}" type="datetimeFigureOut">
              <a:rPr lang="ru-RU"/>
              <a:pPr>
                <a:defRPr/>
              </a:pPr>
              <a:t>28.06.2017</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C41FE61E-B66D-4D1C-804A-F9711B9FBEF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E998E2C-409F-4D5A-9681-97BC9F615AD1}" type="datetimeFigureOut">
              <a:rPr lang="ru-RU"/>
              <a:pPr>
                <a:defRPr/>
              </a:pPr>
              <a:t>28.06.2017</a:t>
            </a:fld>
            <a:endParaRPr lang="ru-RU"/>
          </a:p>
        </p:txBody>
      </p:sp>
      <p:sp>
        <p:nvSpPr>
          <p:cNvPr id="8" name="Нижний колонтитул 7"/>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9" name="Номер слайда 8"/>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A2E13B6B-B75B-40C0-B783-F425E069C8F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2"/>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E998E2C-409F-4D5A-9681-97BC9F615AD1}" type="datetimeFigureOut">
              <a:rPr lang="ru-RU"/>
              <a:pPr>
                <a:defRPr/>
              </a:pPr>
              <a:t>28.06.2017</a:t>
            </a:fld>
            <a:endParaRPr lang="ru-RU"/>
          </a:p>
        </p:txBody>
      </p:sp>
      <p:sp>
        <p:nvSpPr>
          <p:cNvPr id="4" name="Нижний колонтитул 3"/>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5" name="Номер слайда 4"/>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2EF68DF-D97D-4A9E-B379-E63B4D217FA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E998E2C-409F-4D5A-9681-97BC9F615AD1}" type="datetimeFigureOut">
              <a:rPr lang="ru-RU"/>
              <a:pPr>
                <a:defRPr/>
              </a:pPr>
              <a:t>28.06.2017</a:t>
            </a:fld>
            <a:endParaRPr lang="ru-RU"/>
          </a:p>
        </p:txBody>
      </p:sp>
      <p:sp>
        <p:nvSpPr>
          <p:cNvPr id="3" name="Нижний колонтитул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4" name="Номер слайда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E8D39C15-FC96-498C-9BEE-52D3A64644B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E998E2C-409F-4D5A-9681-97BC9F615AD1}" type="datetimeFigureOut">
              <a:rPr lang="ru-RU"/>
              <a:pPr>
                <a:defRPr/>
              </a:pPr>
              <a:t>28.06.2017</a:t>
            </a:fld>
            <a:endParaRPr lang="ru-RU"/>
          </a:p>
        </p:txBody>
      </p:sp>
      <p:sp>
        <p:nvSpPr>
          <p:cNvPr id="6" name="Нижний колонтитул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7" name="Номер слайда 6"/>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74D72152-094B-4D6C-A446-FC4B948FE2B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Прямоугольный треугольник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8"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E998E2C-409F-4D5A-9681-97BC9F615AD1}" type="datetimeFigureOut">
              <a:rPr lang="ru-RU"/>
              <a:pPr>
                <a:defRPr/>
              </a:pPr>
              <a:t>28.06.2017</a:t>
            </a:fld>
            <a:endParaRPr lang="ru-RU"/>
          </a:p>
        </p:txBody>
      </p:sp>
      <p:sp>
        <p:nvSpPr>
          <p:cNvPr id="10" name="Нижний колонтитул 5"/>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fontAlgn="base">
              <a:spcBef>
                <a:spcPct val="0"/>
              </a:spcBef>
              <a:spcAft>
                <a:spcPct val="0"/>
              </a:spcAft>
              <a:defRPr>
                <a:latin typeface="Arial" charset="0"/>
              </a:defRPr>
            </a:lvl1pPr>
          </a:lstStyle>
          <a:p>
            <a:pPr>
              <a:defRPr/>
            </a:pPr>
            <a:fld id="{D4181E86-9525-40EF-9018-BA245747BDD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200">
                <a:alpha val="37000"/>
              </a:srgbClr>
            </a:gs>
            <a:gs pos="45000">
              <a:srgbClr val="E7DB39">
                <a:alpha val="24000"/>
              </a:srgbClr>
            </a:gs>
            <a:gs pos="70000">
              <a:srgbClr val="FF0300">
                <a:alpha val="39000"/>
              </a:srgbClr>
            </a:gs>
            <a:gs pos="100000">
              <a:schemeClr val="accent5">
                <a:lumMod val="60000"/>
                <a:lumOff val="40000"/>
              </a:schemeClr>
            </a:gs>
          </a:gsLst>
          <a:lin ang="5400000" scaled="0"/>
          <a:tileRect/>
        </a:grad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6246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6246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4617B">
                    <a:shade val="90000"/>
                  </a:srgbClr>
                </a:solidFill>
                <a:latin typeface="Constantia"/>
              </a:defRPr>
            </a:lvl1pPr>
          </a:lstStyle>
          <a:p>
            <a:pPr>
              <a:defRPr/>
            </a:pPr>
            <a:fld id="{AE998E2C-409F-4D5A-9681-97BC9F615AD1}" type="datetimeFigureOut">
              <a:rPr lang="ru-RU"/>
              <a:pPr>
                <a:defRPr/>
              </a:pPr>
              <a:t>28.06.2017</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Constantia"/>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rgbClr val="04617B">
                    <a:shade val="90000"/>
                  </a:srgbClr>
                </a:solidFill>
                <a:latin typeface="Constantia"/>
              </a:defRPr>
            </a:lvl1pPr>
          </a:lstStyle>
          <a:p>
            <a:pPr>
              <a:defRPr/>
            </a:pPr>
            <a:fld id="{962EC914-A9BC-4873-B8A0-C6A1684A8485}" type="slidenum">
              <a:rPr lang="ru-RU"/>
              <a:pPr>
                <a:defRPr/>
              </a:pPr>
              <a:t>‹#›</a:t>
            </a:fld>
            <a:endParaRPr lang="ru-RU"/>
          </a:p>
        </p:txBody>
      </p:sp>
      <p:grpSp>
        <p:nvGrpSpPr>
          <p:cNvPr id="6247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endParaRPr>
            </a:p>
          </p:txBody>
        </p:sp>
      </p:grpSp>
    </p:spTree>
  </p:cSld>
  <p:clrMap bg1="lt1" tx1="dk1" bg2="lt2" tx2="dk2" accent1="accent1" accent2="accent2" accent3="accent3" accent4="accent4" accent5="accent5" accent6="accent6" hlink="hlink" folHlink="folHlink"/>
  <p:sldLayoutIdLst>
    <p:sldLayoutId id="2147485035" r:id="rId1"/>
    <p:sldLayoutId id="2147485036" r:id="rId2"/>
    <p:sldLayoutId id="2147485037" r:id="rId3"/>
    <p:sldLayoutId id="2147485038" r:id="rId4"/>
    <p:sldLayoutId id="2147485039" r:id="rId5"/>
    <p:sldLayoutId id="2147485040" r:id="rId6"/>
    <p:sldLayoutId id="2147485041" r:id="rId7"/>
    <p:sldLayoutId id="2147485042" r:id="rId8"/>
    <p:sldLayoutId id="2147485043" r:id="rId9"/>
    <p:sldLayoutId id="2147485044" r:id="rId10"/>
    <p:sldLayoutId id="2147485045"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200">
                <a:alpha val="37000"/>
              </a:srgbClr>
            </a:gs>
            <a:gs pos="45000">
              <a:srgbClr val="E7DB39">
                <a:alpha val="24000"/>
              </a:srgbClr>
            </a:gs>
            <a:gs pos="70000">
              <a:srgbClr val="FF0300">
                <a:alpha val="39000"/>
              </a:srgbClr>
            </a:gs>
            <a:gs pos="100000">
              <a:schemeClr val="accent5">
                <a:lumMod val="60000"/>
                <a:lumOff val="40000"/>
              </a:schemeClr>
            </a:gs>
          </a:gsLst>
          <a:lin ang="5400000" scaled="0"/>
          <a:tileRect/>
        </a:gradFill>
        <a:effectLst/>
      </p:bgPr>
    </p:bg>
    <p:spTree>
      <p:nvGrpSpPr>
        <p:cNvPr id="1" name=""/>
        <p:cNvGrpSpPr/>
        <p:nvPr/>
      </p:nvGrpSpPr>
      <p:grpSpPr>
        <a:xfrm>
          <a:off x="0" y="0"/>
          <a:ext cx="0" cy="0"/>
          <a:chOff x="0" y="0"/>
          <a:chExt cx="0" cy="0"/>
        </a:xfrm>
      </p:grpSpPr>
      <p:sp>
        <p:nvSpPr>
          <p:cNvPr id="11366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1366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defRPr>
            </a:lvl1pPr>
          </a:lstStyle>
          <a:p>
            <a:pPr>
              <a:defRPr/>
            </a:pPr>
            <a:fld id="{39E5A673-1CEB-4011-A3DB-586F0C423BD5}" type="datetimeFigureOut">
              <a:rPr lang="ru-RU"/>
              <a:pPr>
                <a:defRPr/>
              </a:pPr>
              <a:t>28.06.2017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defRPr>
            </a:lvl1pPr>
          </a:lstStyle>
          <a:p>
            <a:pPr>
              <a:defRPr/>
            </a:pPr>
            <a:fld id="{5B73C24C-16F0-444D-B14C-874CAB04AF1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5070" r:id="rId1"/>
    <p:sldLayoutId id="2147485071" r:id="rId2"/>
    <p:sldLayoutId id="2147485072" r:id="rId3"/>
    <p:sldLayoutId id="2147485073" r:id="rId4"/>
    <p:sldLayoutId id="2147485074" r:id="rId5"/>
    <p:sldLayoutId id="2147485075" r:id="rId6"/>
    <p:sldLayoutId id="2147485076" r:id="rId7"/>
    <p:sldLayoutId id="2147485077" r:id="rId8"/>
    <p:sldLayoutId id="2147485078" r:id="rId9"/>
    <p:sldLayoutId id="2147485079" r:id="rId10"/>
    <p:sldLayoutId id="214748508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beldepfin.ru/" TargetMode="External"/><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919692_166283666890689_71315982_o.jpg"/>
          <p:cNvPicPr>
            <a:picLocks noChangeAspect="1"/>
          </p:cNvPicPr>
          <p:nvPr/>
        </p:nvPicPr>
        <p:blipFill>
          <a:blip r:embed="rId2" cstate="print">
            <a:lum bright="5000" contrast="-38000"/>
          </a:blip>
          <a:stretch>
            <a:fillRect/>
          </a:stretch>
        </p:blipFill>
        <p:spPr>
          <a:xfrm>
            <a:off x="0" y="1857363"/>
            <a:ext cx="1857356" cy="2727127"/>
          </a:xfrm>
          <a:prstGeom prst="rect">
            <a:avLst/>
          </a:prstGeom>
          <a:ln>
            <a:noFill/>
          </a:ln>
          <a:effectLst>
            <a:softEdge rad="112500"/>
          </a:effectLst>
        </p:spPr>
      </p:pic>
      <p:sp>
        <p:nvSpPr>
          <p:cNvPr id="8" name="TextBox 7"/>
          <p:cNvSpPr txBox="1"/>
          <p:nvPr/>
        </p:nvSpPr>
        <p:spPr>
          <a:xfrm>
            <a:off x="3714744" y="1"/>
            <a:ext cx="5429256" cy="2123658"/>
          </a:xfrm>
          <a:prstGeom prst="rect">
            <a:avLst/>
          </a:prstGeom>
          <a:gradFill>
            <a:gsLst>
              <a:gs pos="0">
                <a:schemeClr val="dk1">
                  <a:tint val="70000"/>
                  <a:satMod val="130000"/>
                  <a:alpha val="0"/>
                </a:schemeClr>
              </a:gs>
              <a:gs pos="43000">
                <a:schemeClr val="dk1">
                  <a:tint val="44000"/>
                  <a:satMod val="165000"/>
                </a:schemeClr>
              </a:gs>
              <a:gs pos="93000">
                <a:schemeClr val="dk1">
                  <a:tint val="15000"/>
                  <a:satMod val="165000"/>
                </a:schemeClr>
              </a:gs>
              <a:gs pos="100000">
                <a:schemeClr val="dk1">
                  <a:tint val="5000"/>
                  <a:satMod val="250000"/>
                </a:schemeClr>
              </a:gs>
            </a:gsLst>
          </a:gradFill>
        </p:spPr>
        <p:style>
          <a:lnRef idx="1">
            <a:schemeClr val="dk1"/>
          </a:lnRef>
          <a:fillRef idx="2">
            <a:schemeClr val="dk1"/>
          </a:fillRef>
          <a:effectRef idx="1">
            <a:schemeClr val="dk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200" b="1" spc="50" dirty="0">
                <a:ln w="11430">
                  <a:solidFill>
                    <a:srgbClr val="00B050"/>
                  </a:solidFill>
                </a:ln>
                <a:solidFill>
                  <a:srgbClr val="00B050"/>
                </a:solidFill>
                <a:latin typeface="Times New Roman" pitchFamily="18" charset="0"/>
                <a:cs typeface="Times New Roman" pitchFamily="18" charset="0"/>
              </a:rPr>
              <a:t>   </a:t>
            </a:r>
            <a:r>
              <a:rPr lang="ru-RU" sz="2200" b="1" dirty="0">
                <a:ln w="12700">
                  <a:solidFill>
                    <a:srgbClr val="C00000"/>
                  </a:solidFill>
                  <a:prstDash val="solid"/>
                </a:ln>
                <a:solidFill>
                  <a:srgbClr val="D8164D"/>
                </a:solidFill>
                <a:effectLst>
                  <a:outerShdw blurRad="41275" dist="20320" dir="1800000" algn="tl" rotWithShape="0">
                    <a:srgbClr val="000000">
                      <a:alpha val="40000"/>
                    </a:srgbClr>
                  </a:outerShdw>
                </a:effectLst>
                <a:latin typeface="Times New Roman" pitchFamily="18" charset="0"/>
                <a:cs typeface="Times New Roman" pitchFamily="18" charset="0"/>
              </a:rPr>
              <a:t>БЮДЖЕТ ДЛЯ ГРАЖДАН</a:t>
            </a:r>
          </a:p>
          <a:p>
            <a:pPr algn="ctr" fontAlgn="auto">
              <a:spcBef>
                <a:spcPts val="0"/>
              </a:spcBef>
              <a:spcAft>
                <a:spcPts val="0"/>
              </a:spcAft>
              <a:defRPr/>
            </a:pPr>
            <a:r>
              <a:rPr lang="ru-RU" sz="2200" b="1" dirty="0">
                <a:ln w="12700">
                  <a:solidFill>
                    <a:srgbClr val="C00000"/>
                  </a:solidFill>
                  <a:prstDash val="solid"/>
                </a:ln>
                <a:solidFill>
                  <a:srgbClr val="D8164D"/>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sz="2200" b="1" dirty="0" smtClean="0">
                <a:ln w="12700">
                  <a:solidFill>
                    <a:srgbClr val="C00000"/>
                  </a:solidFill>
                  <a:prstDash val="solid"/>
                </a:ln>
                <a:solidFill>
                  <a:srgbClr val="D8164D"/>
                </a:solidFill>
                <a:effectLst>
                  <a:outerShdw blurRad="41275" dist="20320" dir="1800000" algn="tl" rotWithShape="0">
                    <a:srgbClr val="000000">
                      <a:alpha val="40000"/>
                    </a:srgbClr>
                  </a:outerShdw>
                </a:effectLst>
                <a:latin typeface="Times New Roman" pitchFamily="18" charset="0"/>
                <a:cs typeface="Times New Roman" pitchFamily="18" charset="0"/>
              </a:rPr>
              <a:t>поправки к областному бюджету Белгородской области на 2017 год и на плановый период 2018 и 2019 годов, </a:t>
            </a:r>
            <a:r>
              <a:rPr lang="ru-RU" sz="2200" b="1" dirty="0" smtClean="0">
                <a:ln w="12700">
                  <a:solidFill>
                    <a:srgbClr val="C00000"/>
                  </a:solidFill>
                  <a:prstDash val="solid"/>
                </a:ln>
                <a:solidFill>
                  <a:srgbClr val="D8164D"/>
                </a:solidFill>
                <a:effectLst>
                  <a:outerShdw blurRad="41275" dist="20320" dir="1800000" algn="tl" rotWithShape="0">
                    <a:srgbClr val="000000">
                      <a:alpha val="40000"/>
                    </a:srgbClr>
                  </a:outerShdw>
                </a:effectLst>
                <a:latin typeface="Times New Roman" pitchFamily="18" charset="0"/>
                <a:cs typeface="Times New Roman" pitchFamily="18" charset="0"/>
              </a:rPr>
              <a:t>                     в </a:t>
            </a:r>
            <a:r>
              <a:rPr lang="ru-RU" sz="2200" b="1" dirty="0" smtClean="0">
                <a:ln w="12700">
                  <a:solidFill>
                    <a:srgbClr val="C00000"/>
                  </a:solidFill>
                  <a:prstDash val="solid"/>
                </a:ln>
                <a:solidFill>
                  <a:srgbClr val="D8164D"/>
                </a:solidFill>
                <a:effectLst>
                  <a:outerShdw blurRad="41275" dist="20320" dir="1800000" algn="tl" rotWithShape="0">
                    <a:srgbClr val="000000">
                      <a:alpha val="40000"/>
                    </a:srgbClr>
                  </a:outerShdw>
                </a:effectLst>
                <a:latin typeface="Times New Roman" pitchFamily="18" charset="0"/>
                <a:cs typeface="Times New Roman" pitchFamily="18" charset="0"/>
              </a:rPr>
              <a:t>редакции Закона </a:t>
            </a:r>
            <a:r>
              <a:rPr lang="ru-RU" sz="2200" b="1" dirty="0" smtClean="0">
                <a:ln w="12700">
                  <a:solidFill>
                    <a:srgbClr val="C00000"/>
                  </a:solidFill>
                  <a:prstDash val="solid"/>
                </a:ln>
                <a:solidFill>
                  <a:srgbClr val="D8164D"/>
                </a:solidFill>
                <a:effectLst>
                  <a:outerShdw blurRad="41275" dist="20320" dir="1800000" algn="tl" rotWithShape="0">
                    <a:srgbClr val="000000">
                      <a:alpha val="40000"/>
                    </a:srgbClr>
                  </a:outerShdw>
                </a:effectLst>
                <a:latin typeface="Times New Roman" pitchFamily="18" charset="0"/>
                <a:cs typeface="Times New Roman" pitchFamily="18" charset="0"/>
              </a:rPr>
              <a:t>от 17.02.2017 </a:t>
            </a:r>
            <a:r>
              <a:rPr lang="ru-RU" sz="2200" b="1" dirty="0" smtClean="0">
                <a:ln w="12700">
                  <a:solidFill>
                    <a:srgbClr val="C00000"/>
                  </a:solidFill>
                  <a:prstDash val="solid"/>
                </a:ln>
                <a:solidFill>
                  <a:srgbClr val="D8164D"/>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sz="2200" b="1" dirty="0" smtClean="0">
                <a:ln w="12700">
                  <a:solidFill>
                    <a:srgbClr val="C00000"/>
                  </a:solidFill>
                  <a:prstDash val="solid"/>
                </a:ln>
                <a:solidFill>
                  <a:srgbClr val="D8164D"/>
                </a:solidFill>
                <a:effectLst>
                  <a:outerShdw blurRad="41275" dist="20320" dir="1800000" algn="tl" rotWithShape="0">
                    <a:srgbClr val="000000">
                      <a:alpha val="40000"/>
                    </a:srgbClr>
                  </a:outerShdw>
                </a:effectLst>
                <a:latin typeface="Times New Roman" pitchFamily="18" charset="0"/>
                <a:cs typeface="Times New Roman" pitchFamily="18" charset="0"/>
              </a:rPr>
              <a:t>142</a:t>
            </a:r>
            <a:endParaRPr lang="ru-RU" sz="2200" b="1" dirty="0">
              <a:ln w="12700">
                <a:solidFill>
                  <a:srgbClr val="C00000"/>
                </a:solidFill>
                <a:prstDash val="solid"/>
              </a:ln>
              <a:solidFill>
                <a:srgbClr val="D8164D"/>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fontAlgn="auto">
              <a:spcBef>
                <a:spcPts val="0"/>
              </a:spcBef>
              <a:spcAft>
                <a:spcPts val="0"/>
              </a:spcAft>
              <a:defRPr/>
            </a:pPr>
            <a:r>
              <a:rPr lang="ru-RU" sz="2200" b="1" spc="50" dirty="0">
                <a:ln w="11430"/>
                <a:solidFill>
                  <a:srgbClr val="0070C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ru-RU" sz="2200" b="1" spc="50" dirty="0" smtClean="0">
                <a:ln w="11430"/>
                <a:solidFill>
                  <a:srgbClr val="0070C0"/>
                </a:soli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ru-RU" sz="2200" b="1" spc="50" dirty="0">
              <a:ln w="11430"/>
              <a:solidFill>
                <a:srgbClr val="0070C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5" name="Рисунок 4" descr="DSC_9594-Panorama-small.jpg"/>
          <p:cNvPicPr>
            <a:picLocks noChangeAspect="1"/>
          </p:cNvPicPr>
          <p:nvPr/>
        </p:nvPicPr>
        <p:blipFill>
          <a:blip r:embed="rId3" cstate="print">
            <a:lum bright="-3000" contrast="-25000"/>
          </a:blip>
          <a:stretch>
            <a:fillRect/>
          </a:stretch>
        </p:blipFill>
        <p:spPr>
          <a:xfrm>
            <a:off x="0" y="4500570"/>
            <a:ext cx="9144000" cy="2000264"/>
          </a:xfrm>
          <a:prstGeom prst="rect">
            <a:avLst/>
          </a:prstGeom>
          <a:ln>
            <a:noFill/>
          </a:ln>
          <a:effectLst>
            <a:softEdge rad="112500"/>
          </a:effectLst>
        </p:spPr>
      </p:pic>
      <p:pic>
        <p:nvPicPr>
          <p:cNvPr id="12" name="Рисунок 11" descr="11.jpg"/>
          <p:cNvPicPr>
            <a:picLocks noChangeAspect="1"/>
          </p:cNvPicPr>
          <p:nvPr/>
        </p:nvPicPr>
        <p:blipFill>
          <a:blip r:embed="rId4" cstate="print">
            <a:lum bright="12000" contrast="-29000"/>
          </a:blip>
          <a:stretch>
            <a:fillRect/>
          </a:stretch>
        </p:blipFill>
        <p:spPr>
          <a:xfrm>
            <a:off x="5154111" y="2285992"/>
            <a:ext cx="3918484" cy="2214578"/>
          </a:xfrm>
          <a:prstGeom prst="rect">
            <a:avLst/>
          </a:prstGeom>
          <a:ln>
            <a:noFill/>
          </a:ln>
          <a:effectLst>
            <a:softEdge rad="112500"/>
          </a:effectLst>
        </p:spPr>
      </p:pic>
      <p:sp>
        <p:nvSpPr>
          <p:cNvPr id="229384" name="TextBox 13"/>
          <p:cNvSpPr txBox="1">
            <a:spLocks noChangeArrowheads="1"/>
          </p:cNvSpPr>
          <p:nvPr/>
        </p:nvSpPr>
        <p:spPr bwMode="auto">
          <a:xfrm>
            <a:off x="3708400" y="6453188"/>
            <a:ext cx="1943100" cy="584200"/>
          </a:xfrm>
          <a:prstGeom prst="rect">
            <a:avLst/>
          </a:prstGeom>
          <a:noFill/>
          <a:ln w="9525">
            <a:noFill/>
            <a:miter lim="800000"/>
            <a:headEnd/>
            <a:tailEnd/>
          </a:ln>
        </p:spPr>
        <p:txBody>
          <a:bodyPr>
            <a:spAutoFit/>
          </a:bodyPr>
          <a:lstStyle/>
          <a:p>
            <a:r>
              <a:rPr lang="ru-RU" sz="1400" b="1" dirty="0">
                <a:solidFill>
                  <a:srgbClr val="000000"/>
                </a:solidFill>
                <a:latin typeface="Times New Roman" pitchFamily="18" charset="0"/>
                <a:cs typeface="Times New Roman" pitchFamily="18" charset="0"/>
              </a:rPr>
              <a:t>Белгород, </a:t>
            </a:r>
            <a:r>
              <a:rPr lang="ru-RU" sz="1400" b="1" dirty="0" smtClean="0">
                <a:solidFill>
                  <a:srgbClr val="000000"/>
                </a:solidFill>
                <a:latin typeface="Times New Roman" pitchFamily="18" charset="0"/>
                <a:cs typeface="Times New Roman" pitchFamily="18" charset="0"/>
              </a:rPr>
              <a:t>2017 </a:t>
            </a:r>
            <a:r>
              <a:rPr lang="ru-RU" sz="1400" b="1" dirty="0">
                <a:solidFill>
                  <a:srgbClr val="000000"/>
                </a:solidFill>
                <a:latin typeface="Times New Roman" pitchFamily="18" charset="0"/>
                <a:cs typeface="Times New Roman" pitchFamily="18" charset="0"/>
              </a:rPr>
              <a:t>год</a:t>
            </a:r>
          </a:p>
          <a:p>
            <a:endParaRPr lang="ru-RU" dirty="0">
              <a:solidFill>
                <a:srgbClr val="FFFFFF"/>
              </a:solidFill>
              <a:latin typeface="Constantia" pitchFamily="18" charset="0"/>
            </a:endParaRPr>
          </a:p>
        </p:txBody>
      </p:sp>
      <p:pic>
        <p:nvPicPr>
          <p:cNvPr id="1026" name="Picture 2" descr="C:\Users\402ac\Desktop\4.jpg"/>
          <p:cNvPicPr>
            <a:picLocks noChangeAspect="1" noChangeArrowheads="1"/>
          </p:cNvPicPr>
          <p:nvPr/>
        </p:nvPicPr>
        <p:blipFill>
          <a:blip r:embed="rId5" cstate="print"/>
          <a:srcRect/>
          <a:stretch>
            <a:fillRect/>
          </a:stretch>
        </p:blipFill>
        <p:spPr bwMode="auto">
          <a:xfrm>
            <a:off x="1857356" y="2214554"/>
            <a:ext cx="3432456" cy="2286016"/>
          </a:xfrm>
          <a:prstGeom prst="rect">
            <a:avLst/>
          </a:prstGeom>
          <a:ln>
            <a:noFill/>
          </a:ln>
          <a:effectLst>
            <a:softEdge rad="112500"/>
          </a:effectLst>
        </p:spPr>
      </p:pic>
      <p:pic>
        <p:nvPicPr>
          <p:cNvPr id="229382" name="Рисунок 6" descr="293f3fbc5e712f11f0133887e9c80650.gif"/>
          <p:cNvPicPr>
            <a:picLocks noChangeAspect="1"/>
          </p:cNvPicPr>
          <p:nvPr/>
        </p:nvPicPr>
        <p:blipFill>
          <a:blip r:embed="rId6" cstate="print"/>
          <a:srcRect/>
          <a:stretch>
            <a:fillRect/>
          </a:stretch>
        </p:blipFill>
        <p:spPr bwMode="auto">
          <a:xfrm>
            <a:off x="0" y="0"/>
            <a:ext cx="4140200" cy="2640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707886"/>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lgn="ctr" fontAlgn="ctr">
              <a:spcBef>
                <a:spcPts val="0"/>
              </a:spcBef>
              <a:spcAft>
                <a:spcPts val="0"/>
              </a:spcAft>
              <a:defRPr/>
            </a:pPr>
            <a:r>
              <a:rPr lang="ru-RU" sz="2000" b="1" i="1" dirty="0">
                <a:solidFill>
                  <a:prstClr val="black"/>
                </a:solidFill>
                <a:latin typeface="Times New Roman"/>
              </a:rPr>
              <a:t>             </a:t>
            </a:r>
            <a:r>
              <a:rPr lang="ru-RU" sz="2000" b="1" dirty="0" smtClean="0">
                <a:solidFill>
                  <a:prstClr val="black"/>
                </a:solidFill>
                <a:latin typeface="Times New Roman"/>
              </a:rPr>
              <a:t>Основные причины внесения изменений в закон об областном бюджете</a:t>
            </a:r>
            <a:endParaRPr lang="ru-RU" sz="2000" b="1" dirty="0">
              <a:solidFill>
                <a:prstClr val="black"/>
              </a:solidFill>
              <a:latin typeface="Times New Roman"/>
            </a:endParaRPr>
          </a:p>
        </p:txBody>
      </p:sp>
      <p:sp>
        <p:nvSpPr>
          <p:cNvPr id="8" name="TextBox 7"/>
          <p:cNvSpPr txBox="1"/>
          <p:nvPr/>
        </p:nvSpPr>
        <p:spPr>
          <a:xfrm>
            <a:off x="8748464" y="6519446"/>
            <a:ext cx="395536" cy="338554"/>
          </a:xfrm>
          <a:prstGeom prst="rect">
            <a:avLst/>
          </a:prstGeom>
          <a:noFill/>
        </p:spPr>
        <p:txBody>
          <a:bodyPr wrap="square" rtlCol="0">
            <a:spAutoFit/>
          </a:bodyPr>
          <a:lstStyle/>
          <a:p>
            <a:r>
              <a:rPr lang="ru-RU" sz="1600" b="1" dirty="0" smtClean="0">
                <a:solidFill>
                  <a:prstClr val="black"/>
                </a:solidFill>
                <a:latin typeface="Times New Roman" pitchFamily="18" charset="0"/>
                <a:cs typeface="Times New Roman" pitchFamily="18" charset="0"/>
              </a:rPr>
              <a:t>2</a:t>
            </a:r>
            <a:endParaRPr lang="ru-RU" sz="1600" b="1" dirty="0">
              <a:solidFill>
                <a:prstClr val="black"/>
              </a:solidFill>
              <a:latin typeface="Times New Roman" pitchFamily="18" charset="0"/>
              <a:cs typeface="Times New Roman" pitchFamily="18" charset="0"/>
            </a:endParaRPr>
          </a:p>
        </p:txBody>
      </p:sp>
      <p:pic>
        <p:nvPicPr>
          <p:cNvPr id="2505730" name="Picture 2"/>
          <p:cNvPicPr>
            <a:picLocks noChangeAspect="1" noChangeArrowheads="1"/>
          </p:cNvPicPr>
          <p:nvPr/>
        </p:nvPicPr>
        <p:blipFill>
          <a:blip r:embed="rId2" cstate="print">
            <a:duotone>
              <a:schemeClr val="accent2">
                <a:shade val="45000"/>
                <a:satMod val="135000"/>
              </a:schemeClr>
              <a:prstClr val="white"/>
            </a:duotone>
          </a:blip>
          <a:srcRect l="5357" t="37143" r="26785" b="35000"/>
          <a:stretch>
            <a:fillRect/>
          </a:stretch>
        </p:blipFill>
        <p:spPr bwMode="auto">
          <a:xfrm>
            <a:off x="0" y="785794"/>
            <a:ext cx="9144000" cy="2199538"/>
          </a:xfrm>
          <a:prstGeom prst="rect">
            <a:avLst/>
          </a:prstGeom>
          <a:noFill/>
          <a:ln w="9525">
            <a:noFill/>
            <a:miter lim="800000"/>
            <a:headEnd/>
            <a:tailEnd/>
          </a:ln>
          <a:effectLst/>
        </p:spPr>
      </p:pic>
      <p:pic>
        <p:nvPicPr>
          <p:cNvPr id="7" name="Рисунок 6" descr="Рисунок1.png"/>
          <p:cNvPicPr>
            <a:picLocks noChangeAspect="1"/>
          </p:cNvPicPr>
          <p:nvPr/>
        </p:nvPicPr>
        <p:blipFill>
          <a:blip r:embed="rId3" cstate="print">
            <a:clrChange>
              <a:clrFrom>
                <a:srgbClr val="FFFFFF"/>
              </a:clrFrom>
              <a:clrTo>
                <a:srgbClr val="FFFFFF">
                  <a:alpha val="0"/>
                </a:srgbClr>
              </a:clrTo>
            </a:clrChange>
          </a:blip>
          <a:stretch>
            <a:fillRect/>
          </a:stretch>
        </p:blipFill>
        <p:spPr>
          <a:xfrm>
            <a:off x="0" y="0"/>
            <a:ext cx="1259632" cy="1526303"/>
          </a:xfrm>
          <a:prstGeom prst="rect">
            <a:avLst/>
          </a:prstGeom>
          <a:ln>
            <a:noFill/>
          </a:ln>
          <a:effectLst>
            <a:softEdge rad="112500"/>
          </a:effectLst>
        </p:spPr>
      </p:pic>
      <p:cxnSp>
        <p:nvCxnSpPr>
          <p:cNvPr id="10" name="Прямая соединительная линия 9"/>
          <p:cNvCxnSpPr/>
          <p:nvPr/>
        </p:nvCxnSpPr>
        <p:spPr>
          <a:xfrm rot="5400000">
            <a:off x="1142988" y="4929186"/>
            <a:ext cx="3857628" cy="0"/>
          </a:xfrm>
          <a:prstGeom prst="line">
            <a:avLst/>
          </a:prstGeom>
          <a:ln/>
          <a:effectLst>
            <a:glow rad="63500">
              <a:schemeClr val="accent4">
                <a:satMod val="175000"/>
                <a:alpha val="40000"/>
              </a:schemeClr>
            </a:glow>
            <a:outerShdw blurRad="40000" dist="23000" dir="5400000" rotWithShape="0">
              <a:srgbClr val="000000">
                <a:alpha val="35000"/>
              </a:srgbClr>
            </a:outerShdw>
          </a:effectLst>
        </p:spPr>
        <p:style>
          <a:lnRef idx="3">
            <a:schemeClr val="accent4"/>
          </a:lnRef>
          <a:fillRef idx="0">
            <a:schemeClr val="accent4"/>
          </a:fillRef>
          <a:effectRef idx="2">
            <a:schemeClr val="accent4"/>
          </a:effectRef>
          <a:fontRef idx="minor">
            <a:schemeClr val="tx1"/>
          </a:fontRef>
        </p:style>
      </p:cxnSp>
      <p:cxnSp>
        <p:nvCxnSpPr>
          <p:cNvPr id="11" name="Прямая соединительная линия 10"/>
          <p:cNvCxnSpPr/>
          <p:nvPr/>
        </p:nvCxnSpPr>
        <p:spPr>
          <a:xfrm rot="5400000">
            <a:off x="4143384" y="4929186"/>
            <a:ext cx="3857628" cy="0"/>
          </a:xfrm>
          <a:prstGeom prst="line">
            <a:avLst/>
          </a:prstGeom>
          <a:ln/>
          <a:effectLst>
            <a:glow rad="63500">
              <a:schemeClr val="accent4">
                <a:satMod val="175000"/>
                <a:alpha val="40000"/>
              </a:schemeClr>
            </a:glow>
            <a:outerShdw blurRad="40000" dist="23000" dir="5400000" rotWithShape="0">
              <a:srgbClr val="000000">
                <a:alpha val="35000"/>
              </a:srgbClr>
            </a:outerShdw>
          </a:effectLst>
        </p:spPr>
        <p:style>
          <a:lnRef idx="3">
            <a:schemeClr val="accent4"/>
          </a:lnRef>
          <a:fillRef idx="0">
            <a:schemeClr val="accent4"/>
          </a:fillRef>
          <a:effectRef idx="2">
            <a:schemeClr val="accent4"/>
          </a:effectRef>
          <a:fontRef idx="minor">
            <a:schemeClr val="tx1"/>
          </a:fontRef>
        </p:style>
      </p:cxnSp>
      <p:sp>
        <p:nvSpPr>
          <p:cNvPr id="9" name="TextBox 8"/>
          <p:cNvSpPr txBox="1"/>
          <p:nvPr/>
        </p:nvSpPr>
        <p:spPr>
          <a:xfrm>
            <a:off x="142844" y="3286124"/>
            <a:ext cx="2714644" cy="2554545"/>
          </a:xfrm>
          <a:prstGeom prst="rect">
            <a:avLst/>
          </a:prstGeom>
          <a:noFill/>
        </p:spPr>
        <p:txBody>
          <a:bodyPr wrap="square" rtlCol="0">
            <a:spAutoFit/>
          </a:bodyPr>
          <a:lstStyle/>
          <a:p>
            <a:pPr algn="ctr"/>
            <a:r>
              <a:rPr lang="ru-RU" sz="2000" b="1" dirty="0" smtClean="0">
                <a:latin typeface="Bookman Old Style" pitchFamily="18" charset="0"/>
              </a:rPr>
              <a:t>Объем безвозмездных поступлений из федерального бюджета на 2017 год увеличен на </a:t>
            </a:r>
            <a:r>
              <a:rPr lang="ru-RU" sz="2000" b="1" dirty="0" smtClean="0">
                <a:latin typeface="Bookman Old Style" pitchFamily="18" charset="0"/>
              </a:rPr>
              <a:t>397 711 тысяч </a:t>
            </a:r>
            <a:r>
              <a:rPr lang="ru-RU" sz="2000" b="1" dirty="0" smtClean="0">
                <a:latin typeface="Bookman Old Style" pitchFamily="18" charset="0"/>
              </a:rPr>
              <a:t>рублей</a:t>
            </a:r>
            <a:endParaRPr lang="ru-RU" sz="2000" b="1" dirty="0">
              <a:latin typeface="Bookman Old Style" pitchFamily="18" charset="0"/>
            </a:endParaRPr>
          </a:p>
        </p:txBody>
      </p:sp>
      <p:sp>
        <p:nvSpPr>
          <p:cNvPr id="12" name="TextBox 11"/>
          <p:cNvSpPr txBox="1"/>
          <p:nvPr/>
        </p:nvSpPr>
        <p:spPr>
          <a:xfrm>
            <a:off x="6286512" y="3143248"/>
            <a:ext cx="2714644" cy="3293209"/>
          </a:xfrm>
          <a:prstGeom prst="rect">
            <a:avLst/>
          </a:prstGeom>
          <a:noFill/>
        </p:spPr>
        <p:txBody>
          <a:bodyPr wrap="square" rtlCol="0">
            <a:spAutoFit/>
          </a:bodyPr>
          <a:lstStyle/>
          <a:p>
            <a:pPr algn="ctr"/>
            <a:r>
              <a:rPr lang="ru-RU" sz="1600" b="1" dirty="0" smtClean="0">
                <a:latin typeface="Bookman Old Style" pitchFamily="18" charset="0"/>
              </a:rPr>
              <a:t>Необходимость своевременного направления дополнительных доходов на финансирование мероприятий, предусмотренных государственными программами, в интересах целевых групп граждан и организаций</a:t>
            </a:r>
            <a:endParaRPr lang="ru-RU" sz="1600" b="1" dirty="0">
              <a:latin typeface="Bookman Old Style" pitchFamily="18" charset="0"/>
            </a:endParaRPr>
          </a:p>
        </p:txBody>
      </p:sp>
      <p:sp>
        <p:nvSpPr>
          <p:cNvPr id="13" name="Прямоугольник 12"/>
          <p:cNvSpPr/>
          <p:nvPr/>
        </p:nvSpPr>
        <p:spPr>
          <a:xfrm>
            <a:off x="3143240" y="3352760"/>
            <a:ext cx="2857520" cy="2723823"/>
          </a:xfrm>
          <a:prstGeom prst="rect">
            <a:avLst/>
          </a:prstGeom>
        </p:spPr>
        <p:txBody>
          <a:bodyPr wrap="square">
            <a:spAutoFit/>
          </a:bodyPr>
          <a:lstStyle/>
          <a:p>
            <a:pPr algn="ctr"/>
            <a:r>
              <a:rPr lang="ru-RU" sz="1900" b="1" dirty="0" smtClean="0">
                <a:latin typeface="Bookman Old Style" pitchFamily="18" charset="0"/>
              </a:rPr>
              <a:t>Перераспределение </a:t>
            </a:r>
            <a:r>
              <a:rPr lang="ru-RU" sz="1900" b="1" dirty="0" smtClean="0">
                <a:latin typeface="Bookman Old Style" pitchFamily="18" charset="0"/>
              </a:rPr>
              <a:t>ассигнований областного бюджета по </a:t>
            </a:r>
            <a:r>
              <a:rPr lang="ru-RU" sz="1900" b="1" dirty="0" smtClean="0">
                <a:latin typeface="Bookman Old Style" pitchFamily="18" charset="0"/>
              </a:rPr>
              <a:t>разделам и подразделам </a:t>
            </a:r>
            <a:r>
              <a:rPr lang="ru-RU" sz="1900" b="1" dirty="0" smtClean="0">
                <a:latin typeface="Bookman Old Style" pitchFamily="18" charset="0"/>
              </a:rPr>
              <a:t>бюджетной классификации</a:t>
            </a:r>
            <a:endParaRPr lang="ru-RU" sz="1900" b="1" dirty="0" smtClean="0">
              <a:latin typeface="Bookman Old Style" pitchFamily="18" charset="0"/>
            </a:endParaRPr>
          </a:p>
          <a:p>
            <a:pPr algn="ctr"/>
            <a:r>
              <a:rPr lang="ru-RU" sz="1900" b="1" dirty="0" smtClean="0">
                <a:latin typeface="Bookman Old Style" pitchFamily="18" charset="0"/>
              </a:rPr>
              <a:t> </a:t>
            </a:r>
            <a:endParaRPr lang="ru-RU" sz="1900" b="1" dirty="0">
              <a:latin typeface="Bookman Old Style"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707886"/>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lgn="ctr" fontAlgn="ctr">
              <a:spcBef>
                <a:spcPts val="0"/>
              </a:spcBef>
              <a:spcAft>
                <a:spcPts val="0"/>
              </a:spcAft>
              <a:defRPr/>
            </a:pPr>
            <a:r>
              <a:rPr lang="ru-RU" sz="2000" b="1" i="1" dirty="0">
                <a:solidFill>
                  <a:prstClr val="black"/>
                </a:solidFill>
                <a:latin typeface="Times New Roman"/>
              </a:rPr>
              <a:t>             </a:t>
            </a:r>
            <a:r>
              <a:rPr lang="ru-RU" sz="2000" b="1" dirty="0" smtClean="0">
                <a:solidFill>
                  <a:prstClr val="black"/>
                </a:solidFill>
                <a:latin typeface="Times New Roman"/>
              </a:rPr>
              <a:t>Уточненные  параметры бюджета на 2017-2019 годы</a:t>
            </a:r>
          </a:p>
          <a:p>
            <a:pPr algn="ctr" fontAlgn="ctr">
              <a:spcBef>
                <a:spcPts val="0"/>
              </a:spcBef>
              <a:spcAft>
                <a:spcPts val="0"/>
              </a:spcAft>
              <a:defRPr/>
            </a:pPr>
            <a:endParaRPr lang="ru-RU" sz="2000" b="1" dirty="0">
              <a:solidFill>
                <a:prstClr val="black"/>
              </a:solidFill>
              <a:latin typeface="Times New Roman"/>
            </a:endParaRPr>
          </a:p>
        </p:txBody>
      </p:sp>
      <p:sp>
        <p:nvSpPr>
          <p:cNvPr id="8" name="TextBox 7"/>
          <p:cNvSpPr txBox="1"/>
          <p:nvPr/>
        </p:nvSpPr>
        <p:spPr>
          <a:xfrm>
            <a:off x="8748464" y="6519446"/>
            <a:ext cx="395536" cy="338554"/>
          </a:xfrm>
          <a:prstGeom prst="rect">
            <a:avLst/>
          </a:prstGeom>
          <a:noFill/>
        </p:spPr>
        <p:txBody>
          <a:bodyPr wrap="square" rtlCol="0">
            <a:spAutoFit/>
          </a:bodyPr>
          <a:lstStyle/>
          <a:p>
            <a:r>
              <a:rPr lang="ru-RU" sz="1600" b="1" dirty="0" smtClean="0">
                <a:solidFill>
                  <a:prstClr val="black"/>
                </a:solidFill>
                <a:latin typeface="Times New Roman" pitchFamily="18" charset="0"/>
                <a:cs typeface="Times New Roman" pitchFamily="18" charset="0"/>
              </a:rPr>
              <a:t>3</a:t>
            </a:r>
            <a:endParaRPr lang="ru-RU" sz="1600" b="1" dirty="0">
              <a:solidFill>
                <a:prstClr val="black"/>
              </a:solidFill>
              <a:latin typeface="Times New Roman" pitchFamily="18" charset="0"/>
              <a:cs typeface="Times New Roman" pitchFamily="18" charset="0"/>
            </a:endParaRPr>
          </a:p>
        </p:txBody>
      </p:sp>
      <p:pic>
        <p:nvPicPr>
          <p:cNvPr id="7" name="Рисунок 6" descr="Рисунок1.pn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0"/>
            <a:ext cx="1259632" cy="1526303"/>
          </a:xfrm>
          <a:prstGeom prst="rect">
            <a:avLst/>
          </a:prstGeom>
          <a:ln>
            <a:noFill/>
          </a:ln>
          <a:effectLst>
            <a:softEdge rad="112500"/>
          </a:effectLst>
        </p:spPr>
      </p:pic>
      <p:sp>
        <p:nvSpPr>
          <p:cNvPr id="11" name="TextBox 10"/>
          <p:cNvSpPr txBox="1"/>
          <p:nvPr/>
        </p:nvSpPr>
        <p:spPr>
          <a:xfrm>
            <a:off x="7929586" y="937423"/>
            <a:ext cx="1103251" cy="276999"/>
          </a:xfrm>
          <a:prstGeom prst="rect">
            <a:avLst/>
          </a:prstGeom>
          <a:noFill/>
        </p:spPr>
        <p:txBody>
          <a:bodyPr wrap="none" rtlCol="0">
            <a:spAutoFit/>
          </a:bodyPr>
          <a:lstStyle/>
          <a:p>
            <a:r>
              <a:rPr lang="ru-RU" sz="1200" b="1" dirty="0" smtClean="0">
                <a:latin typeface="Times New Roman" panose="02020603050405020304" pitchFamily="18" charset="0"/>
                <a:cs typeface="Times New Roman" panose="02020603050405020304" pitchFamily="18" charset="0"/>
              </a:rPr>
              <a:t>(тыс. рублей)</a:t>
            </a:r>
            <a:endParaRPr lang="ru-RU" sz="1200" b="1" dirty="0">
              <a:latin typeface="Times New Roman" panose="02020603050405020304" pitchFamily="18" charset="0"/>
              <a:cs typeface="Times New Roman" panose="02020603050405020304" pitchFamily="18"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xmlns="" val="4254339015"/>
              </p:ext>
            </p:extLst>
          </p:nvPr>
        </p:nvGraphicFramePr>
        <p:xfrm>
          <a:off x="214282" y="1490656"/>
          <a:ext cx="8813603" cy="3867170"/>
        </p:xfrm>
        <a:graphic>
          <a:graphicData uri="http://schemas.openxmlformats.org/drawingml/2006/table">
            <a:tbl>
              <a:tblPr firstRow="1" firstCol="1" bandRow="1">
                <a:tableStyleId>{775DCB02-9BB8-47FD-8907-85C794F793BA}</a:tableStyleId>
              </a:tblPr>
              <a:tblGrid>
                <a:gridCol w="3682323"/>
                <a:gridCol w="1554719"/>
                <a:gridCol w="1789162"/>
                <a:gridCol w="1787399"/>
              </a:tblGrid>
              <a:tr h="476593">
                <a:tc>
                  <a:txBody>
                    <a:bodyPr/>
                    <a:lstStyle/>
                    <a:p>
                      <a:pPr algn="ctr">
                        <a:spcAft>
                          <a:spcPts val="0"/>
                        </a:spcAft>
                      </a:pPr>
                      <a:r>
                        <a:rPr lang="ru-RU" sz="1800" dirty="0">
                          <a:effectLst/>
                        </a:rPr>
                        <a:t>Наименование показателя</a:t>
                      </a:r>
                      <a:endParaRPr lang="ru-RU"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800" dirty="0">
                          <a:effectLst/>
                        </a:rPr>
                        <a:t>2017 год</a:t>
                      </a:r>
                      <a:endParaRPr lang="ru-RU"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800" dirty="0">
                          <a:effectLst/>
                        </a:rPr>
                        <a:t>2018 год</a:t>
                      </a:r>
                      <a:endParaRPr lang="ru-RU"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800" dirty="0">
                          <a:effectLst/>
                        </a:rPr>
                        <a:t>2019 год</a:t>
                      </a:r>
                      <a:endParaRPr lang="ru-RU" sz="1800" dirty="0">
                        <a:effectLst/>
                        <a:latin typeface="Times New Roman" panose="02020603050405020304" pitchFamily="18" charset="0"/>
                        <a:ea typeface="Times New Roman" panose="02020603050405020304" pitchFamily="18" charset="0"/>
                      </a:endParaRPr>
                    </a:p>
                  </a:txBody>
                  <a:tcPr marL="68580" marR="68580" marT="0" marB="0"/>
                </a:tc>
              </a:tr>
              <a:tr h="655859">
                <a:tc>
                  <a:txBody>
                    <a:bodyPr/>
                    <a:lstStyle/>
                    <a:p>
                      <a:pPr algn="ctr">
                        <a:spcAft>
                          <a:spcPts val="0"/>
                        </a:spcAft>
                      </a:pPr>
                      <a:r>
                        <a:rPr lang="ru-RU" sz="1800" dirty="0">
                          <a:effectLst/>
                        </a:rPr>
                        <a:t>Доходы</a:t>
                      </a:r>
                      <a:endParaRPr lang="ru-RU"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800" dirty="0">
                          <a:effectLst/>
                        </a:rPr>
                        <a:t>58 878 944</a:t>
                      </a:r>
                      <a:endParaRPr lang="ru-RU"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800" dirty="0">
                          <a:effectLst/>
                        </a:rPr>
                        <a:t>58 581 900</a:t>
                      </a:r>
                      <a:endParaRPr lang="ru-RU"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800" dirty="0">
                          <a:effectLst/>
                        </a:rPr>
                        <a:t>63 471 038</a:t>
                      </a:r>
                      <a:endParaRPr lang="ru-RU" sz="1800" dirty="0">
                        <a:effectLst/>
                        <a:latin typeface="Times New Roman" panose="02020603050405020304" pitchFamily="18" charset="0"/>
                        <a:ea typeface="Times New Roman" panose="02020603050405020304" pitchFamily="18" charset="0"/>
                      </a:endParaRPr>
                    </a:p>
                  </a:txBody>
                  <a:tcPr marL="68580" marR="68580" marT="0" marB="0"/>
                </a:tc>
              </a:tr>
              <a:tr h="467998">
                <a:tc>
                  <a:txBody>
                    <a:bodyPr/>
                    <a:lstStyle/>
                    <a:p>
                      <a:pPr algn="ctr">
                        <a:spcAft>
                          <a:spcPts val="0"/>
                        </a:spcAft>
                      </a:pPr>
                      <a:r>
                        <a:rPr lang="ru-RU" sz="1800" dirty="0">
                          <a:effectLst/>
                        </a:rPr>
                        <a:t>из них собственные </a:t>
                      </a:r>
                      <a:endParaRPr lang="ru-RU"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800" dirty="0">
                          <a:effectLst/>
                        </a:rPr>
                        <a:t>47 765 209</a:t>
                      </a:r>
                      <a:endParaRPr lang="ru-RU"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800" dirty="0">
                          <a:effectLst/>
                        </a:rPr>
                        <a:t>50 672 229</a:t>
                      </a:r>
                      <a:endParaRPr lang="ru-RU"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800" dirty="0">
                          <a:effectLst/>
                        </a:rPr>
                        <a:t>55 741 476</a:t>
                      </a:r>
                      <a:endParaRPr lang="ru-RU" sz="1800" dirty="0">
                        <a:effectLst/>
                        <a:latin typeface="Times New Roman" panose="02020603050405020304" pitchFamily="18" charset="0"/>
                        <a:ea typeface="Times New Roman" panose="02020603050405020304" pitchFamily="18" charset="0"/>
                      </a:endParaRPr>
                    </a:p>
                  </a:txBody>
                  <a:tcPr marL="68580" marR="68580" marT="0" marB="0"/>
                </a:tc>
              </a:tr>
              <a:tr h="895583">
                <a:tc>
                  <a:txBody>
                    <a:bodyPr/>
                    <a:lstStyle/>
                    <a:p>
                      <a:pPr algn="ctr">
                        <a:spcAft>
                          <a:spcPts val="0"/>
                        </a:spcAft>
                      </a:pPr>
                      <a:r>
                        <a:rPr lang="ru-RU" sz="1800" dirty="0">
                          <a:effectLst/>
                        </a:rPr>
                        <a:t>Расходы</a:t>
                      </a:r>
                      <a:endParaRPr lang="ru-RU"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800" dirty="0">
                          <a:effectLst/>
                        </a:rPr>
                        <a:t>60 784 776</a:t>
                      </a:r>
                      <a:endParaRPr lang="ru-RU"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800" dirty="0">
                          <a:effectLst/>
                        </a:rPr>
                        <a:t>63 441 367</a:t>
                      </a:r>
                      <a:endParaRPr lang="ru-RU"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800" dirty="0">
                          <a:effectLst/>
                        </a:rPr>
                        <a:t>67 384 090</a:t>
                      </a:r>
                      <a:endParaRPr lang="ru-RU" sz="1800" dirty="0">
                        <a:effectLst/>
                        <a:latin typeface="Times New Roman" panose="02020603050405020304" pitchFamily="18" charset="0"/>
                        <a:ea typeface="Times New Roman" panose="02020603050405020304" pitchFamily="18" charset="0"/>
                      </a:endParaRPr>
                    </a:p>
                  </a:txBody>
                  <a:tcPr marL="68580" marR="68580" marT="0" marB="0"/>
                </a:tc>
              </a:tr>
              <a:tr h="629772">
                <a:tc>
                  <a:txBody>
                    <a:bodyPr/>
                    <a:lstStyle/>
                    <a:p>
                      <a:pPr algn="ctr">
                        <a:spcAft>
                          <a:spcPts val="0"/>
                        </a:spcAft>
                      </a:pPr>
                      <a:r>
                        <a:rPr lang="ru-RU" sz="1800" dirty="0">
                          <a:effectLst/>
                        </a:rPr>
                        <a:t>Дефицит</a:t>
                      </a:r>
                      <a:endParaRPr lang="ru-RU"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800" dirty="0">
                          <a:effectLst/>
                        </a:rPr>
                        <a:t>(-) 1 905 832</a:t>
                      </a:r>
                      <a:endParaRPr lang="ru-RU"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800" dirty="0">
                          <a:effectLst/>
                        </a:rPr>
                        <a:t>(-) 4 859 467</a:t>
                      </a:r>
                      <a:endParaRPr lang="ru-RU"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800" dirty="0">
                          <a:effectLst/>
                        </a:rPr>
                        <a:t>(-) 3 913 052</a:t>
                      </a:r>
                      <a:endParaRPr lang="ru-RU" sz="1800" dirty="0">
                        <a:effectLst/>
                        <a:latin typeface="Times New Roman" panose="02020603050405020304" pitchFamily="18" charset="0"/>
                        <a:ea typeface="Times New Roman" panose="02020603050405020304" pitchFamily="18" charset="0"/>
                      </a:endParaRPr>
                    </a:p>
                  </a:txBody>
                  <a:tcPr marL="68580" marR="68580" marT="0" marB="0"/>
                </a:tc>
              </a:tr>
              <a:tr h="741365">
                <a:tc>
                  <a:txBody>
                    <a:bodyPr/>
                    <a:lstStyle/>
                    <a:p>
                      <a:pPr algn="just">
                        <a:spcAft>
                          <a:spcPts val="0"/>
                        </a:spcAft>
                      </a:pPr>
                      <a:r>
                        <a:rPr lang="ru-RU" sz="1800" dirty="0">
                          <a:effectLst/>
                        </a:rPr>
                        <a:t>% дефицита к объему доходов без учета безвозмездных поступлений</a:t>
                      </a:r>
                      <a:endParaRPr lang="ru-RU"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800" dirty="0" smtClean="0">
                          <a:effectLst/>
                        </a:rPr>
                        <a:t>3,99</a:t>
                      </a:r>
                      <a:endParaRPr lang="ru-RU"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800" dirty="0">
                          <a:effectLst/>
                        </a:rPr>
                        <a:t>9,59</a:t>
                      </a:r>
                      <a:endParaRPr lang="ru-RU"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ru-RU" sz="1800" dirty="0">
                          <a:effectLst/>
                        </a:rPr>
                        <a:t>7,02</a:t>
                      </a:r>
                      <a:endParaRPr lang="ru-RU" sz="18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707886"/>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lgn="ctr" fontAlgn="ctr">
              <a:spcBef>
                <a:spcPts val="0"/>
              </a:spcBef>
              <a:spcAft>
                <a:spcPts val="0"/>
              </a:spcAft>
              <a:defRPr/>
            </a:pPr>
            <a:r>
              <a:rPr lang="ru-RU" sz="2000" b="1" i="1" dirty="0">
                <a:solidFill>
                  <a:prstClr val="black"/>
                </a:solidFill>
                <a:latin typeface="Times New Roman"/>
              </a:rPr>
              <a:t>             </a:t>
            </a:r>
            <a:r>
              <a:rPr lang="ru-RU" sz="2000" b="1" dirty="0" smtClean="0">
                <a:solidFill>
                  <a:prstClr val="black"/>
                </a:solidFill>
                <a:latin typeface="Times New Roman"/>
              </a:rPr>
              <a:t>Изменение расходной части бюджета</a:t>
            </a:r>
          </a:p>
          <a:p>
            <a:pPr algn="ctr" fontAlgn="ctr">
              <a:spcBef>
                <a:spcPts val="0"/>
              </a:spcBef>
              <a:spcAft>
                <a:spcPts val="0"/>
              </a:spcAft>
              <a:defRPr/>
            </a:pPr>
            <a:endParaRPr lang="ru-RU" sz="2000" b="1" dirty="0">
              <a:solidFill>
                <a:prstClr val="black"/>
              </a:solidFill>
              <a:latin typeface="Times New Roman"/>
            </a:endParaRPr>
          </a:p>
        </p:txBody>
      </p:sp>
      <p:sp>
        <p:nvSpPr>
          <p:cNvPr id="8" name="TextBox 7"/>
          <p:cNvSpPr txBox="1"/>
          <p:nvPr/>
        </p:nvSpPr>
        <p:spPr>
          <a:xfrm>
            <a:off x="8748464" y="6519446"/>
            <a:ext cx="395536" cy="338554"/>
          </a:xfrm>
          <a:prstGeom prst="rect">
            <a:avLst/>
          </a:prstGeom>
          <a:noFill/>
        </p:spPr>
        <p:txBody>
          <a:bodyPr wrap="square" rtlCol="0">
            <a:spAutoFit/>
          </a:bodyPr>
          <a:lstStyle/>
          <a:p>
            <a:r>
              <a:rPr lang="ru-RU" sz="1600" b="1" dirty="0" smtClean="0">
                <a:solidFill>
                  <a:prstClr val="black"/>
                </a:solidFill>
                <a:latin typeface="Times New Roman" pitchFamily="18" charset="0"/>
                <a:cs typeface="Times New Roman" pitchFamily="18" charset="0"/>
              </a:rPr>
              <a:t>4</a:t>
            </a:r>
            <a:endParaRPr lang="ru-RU" sz="1600" b="1" dirty="0">
              <a:solidFill>
                <a:prstClr val="black"/>
              </a:solidFill>
              <a:latin typeface="Times New Roman" pitchFamily="18" charset="0"/>
              <a:cs typeface="Times New Roman" pitchFamily="18" charset="0"/>
            </a:endParaRPr>
          </a:p>
        </p:txBody>
      </p:sp>
      <p:pic>
        <p:nvPicPr>
          <p:cNvPr id="7" name="Рисунок 6" descr="Рисунок1.pn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0"/>
            <a:ext cx="1259632" cy="1526303"/>
          </a:xfrm>
          <a:prstGeom prst="rect">
            <a:avLst/>
          </a:prstGeom>
          <a:ln>
            <a:noFill/>
          </a:ln>
          <a:effectLst>
            <a:softEdge rad="112500"/>
          </a:effectLst>
        </p:spPr>
      </p:pic>
      <p:sp>
        <p:nvSpPr>
          <p:cNvPr id="6" name="TextBox 5"/>
          <p:cNvSpPr txBox="1"/>
          <p:nvPr/>
        </p:nvSpPr>
        <p:spPr>
          <a:xfrm>
            <a:off x="7897905" y="651671"/>
            <a:ext cx="1103251" cy="276999"/>
          </a:xfrm>
          <a:prstGeom prst="rect">
            <a:avLst/>
          </a:prstGeom>
          <a:noFill/>
        </p:spPr>
        <p:txBody>
          <a:bodyPr wrap="none" rtlCol="0">
            <a:spAutoFit/>
          </a:bodyPr>
          <a:lstStyle/>
          <a:p>
            <a:r>
              <a:rPr lang="ru-RU" sz="1200" b="1" dirty="0" smtClean="0">
                <a:latin typeface="Times New Roman" panose="02020603050405020304" pitchFamily="18" charset="0"/>
                <a:cs typeface="Times New Roman" panose="02020603050405020304" pitchFamily="18" charset="0"/>
              </a:rPr>
              <a:t>(тыс. рублей)</a:t>
            </a:r>
            <a:endParaRPr lang="ru-RU" sz="1200" b="1" dirty="0">
              <a:latin typeface="Times New Roman" panose="02020603050405020304" pitchFamily="18" charset="0"/>
              <a:cs typeface="Times New Roman" panose="02020603050405020304" pitchFamily="18"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xmlns="" val="2912205902"/>
              </p:ext>
            </p:extLst>
          </p:nvPr>
        </p:nvGraphicFramePr>
        <p:xfrm>
          <a:off x="153079" y="857232"/>
          <a:ext cx="8848077" cy="3840551"/>
        </p:xfrm>
        <a:graphic>
          <a:graphicData uri="http://schemas.openxmlformats.org/drawingml/2006/table">
            <a:tbl>
              <a:tblPr>
                <a:tableStyleId>{BDBED569-4797-4DF1-A0F4-6AAB3CD982D8}</a:tableStyleId>
              </a:tblPr>
              <a:tblGrid>
                <a:gridCol w="368337"/>
                <a:gridCol w="5401440"/>
                <a:gridCol w="830652"/>
                <a:gridCol w="684067"/>
                <a:gridCol w="798078"/>
                <a:gridCol w="765503"/>
              </a:tblGrid>
              <a:tr h="278455">
                <a:tc rowSpan="3">
                  <a:txBody>
                    <a:bodyPr/>
                    <a:lstStyle/>
                    <a:p>
                      <a:pPr algn="ctr" fontAlgn="ctr"/>
                      <a:r>
                        <a:rPr lang="ru-RU" sz="1050" b="1" i="0" u="none" strike="noStrike" dirty="0" smtClean="0">
                          <a:effectLst/>
                          <a:latin typeface="Times New Roman" panose="02020603050405020304" pitchFamily="18" charset="0"/>
                          <a:cs typeface="Times New Roman" panose="02020603050405020304" pitchFamily="18" charset="0"/>
                        </a:rPr>
                        <a:t>№ п/п</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c rowSpan="3">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Наименование показателей</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c rowSpan="3">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Всего расходов</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ctr" fontAlgn="ctr"/>
                      <a:r>
                        <a:rPr lang="ru-RU" sz="1050" u="none" strike="noStrike" dirty="0">
                          <a:effectLst/>
                          <a:latin typeface="Times New Roman" panose="02020603050405020304" pitchFamily="18" charset="0"/>
                          <a:cs typeface="Times New Roman" panose="02020603050405020304" pitchFamily="18" charset="0"/>
                        </a:rPr>
                        <a:t> из них за счет средств:</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ru-RU"/>
                    </a:p>
                  </a:txBody>
                  <a:tcPr/>
                </a:tc>
                <a:tc hMerge="1">
                  <a:txBody>
                    <a:bodyPr/>
                    <a:lstStyle/>
                    <a:p>
                      <a:endParaRPr lang="ru-RU"/>
                    </a:p>
                  </a:txBody>
                  <a:tcPr/>
                </a:tc>
              </a:tr>
              <a:tr h="301775">
                <a:tc vMerge="1">
                  <a:txBody>
                    <a:bodyPr/>
                    <a:lstStyle/>
                    <a:p>
                      <a:endParaRPr lang="ru-RU"/>
                    </a:p>
                  </a:txBody>
                  <a:tcPr/>
                </a:tc>
                <a:tc vMerge="1">
                  <a:txBody>
                    <a:bodyPr/>
                    <a:lstStyle/>
                    <a:p>
                      <a:endParaRPr lang="ru-RU"/>
                    </a:p>
                  </a:txBody>
                  <a:tcPr/>
                </a:tc>
                <a:tc vMerge="1">
                  <a:txBody>
                    <a:bodyPr/>
                    <a:lstStyle/>
                    <a:p>
                      <a:endParaRPr lang="ru-RU"/>
                    </a:p>
                  </a:txBody>
                  <a:tcPr/>
                </a:tc>
                <a:tc rowSpan="2">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федерального бюджета</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ctr" fontAlgn="ctr"/>
                      <a:r>
                        <a:rPr lang="ru-RU" sz="1050" u="none" strike="noStrike" dirty="0">
                          <a:effectLst/>
                          <a:latin typeface="Times New Roman" panose="02020603050405020304" pitchFamily="18" charset="0"/>
                          <a:cs typeface="Times New Roman" panose="02020603050405020304" pitchFamily="18" charset="0"/>
                        </a:rPr>
                        <a:t>областного бюджета:</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ru-RU"/>
                    </a:p>
                  </a:txBody>
                  <a:tcPr/>
                </a:tc>
              </a:tr>
              <a:tr h="35873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дополнительные расходы</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уменьшение расходов</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r>
              <a:tr h="179040">
                <a:tc>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1</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2</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3</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4</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5</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6</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r>
              <a:tr h="330094">
                <a:tc>
                  <a:txBody>
                    <a:bodyPr/>
                    <a:lstStyle/>
                    <a:p>
                      <a:pPr algn="ctr" fontAlgn="ct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algn="ctr" fontAlgn="ctr"/>
                      <a:r>
                        <a:rPr lang="ru-RU" sz="1050" b="1" i="0" u="none" strike="noStrike" dirty="0" smtClean="0">
                          <a:effectLst/>
                          <a:latin typeface="Times New Roman" panose="02020603050405020304" pitchFamily="18" charset="0"/>
                          <a:cs typeface="Times New Roman" panose="02020603050405020304" pitchFamily="18" charset="0"/>
                        </a:rPr>
                        <a:t>ВСЕГО расходов</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algn="ctr" fontAlgn="ctr"/>
                      <a:r>
                        <a:rPr lang="ru-RU" sz="1050" b="1" i="0" u="none" strike="noStrike" dirty="0" smtClean="0">
                          <a:effectLst/>
                          <a:latin typeface="Times New Roman" panose="02020603050405020304" pitchFamily="18" charset="0"/>
                          <a:cs typeface="Times New Roman" panose="02020603050405020304" pitchFamily="18" charset="0"/>
                        </a:rPr>
                        <a:t>397 711</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algn="ctr" fontAlgn="ctr"/>
                      <a:r>
                        <a:rPr lang="ru-RU" sz="1050" b="1" i="0" u="none" strike="noStrike" dirty="0" smtClean="0">
                          <a:effectLst/>
                          <a:latin typeface="Times New Roman" panose="02020603050405020304" pitchFamily="18" charset="0"/>
                          <a:cs typeface="Times New Roman" panose="02020603050405020304" pitchFamily="18" charset="0"/>
                        </a:rPr>
                        <a:t>397 711</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algn="ctr" fontAlgn="ctr"/>
                      <a:r>
                        <a:rPr lang="ru-RU" sz="1050" b="1" i="0" u="none" strike="noStrike" dirty="0" smtClean="0">
                          <a:effectLst/>
                          <a:latin typeface="Times New Roman" panose="02020603050405020304" pitchFamily="18" charset="0"/>
                          <a:cs typeface="Times New Roman" panose="02020603050405020304" pitchFamily="18" charset="0"/>
                        </a:rPr>
                        <a:t>168 424</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algn="ctr" fontAlgn="ctr"/>
                      <a:r>
                        <a:rPr lang="ru-RU" sz="1050" b="1" i="0" u="none" strike="noStrike" dirty="0" smtClean="0">
                          <a:effectLst/>
                          <a:latin typeface="Times New Roman" panose="02020603050405020304" pitchFamily="18" charset="0"/>
                          <a:cs typeface="Times New Roman" panose="02020603050405020304" pitchFamily="18" charset="0"/>
                        </a:rPr>
                        <a:t>-168 424</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40000"/>
                        <a:lumOff val="60000"/>
                      </a:schemeClr>
                    </a:solidFill>
                  </a:tcPr>
                </a:tc>
              </a:tr>
              <a:tr h="194976">
                <a:tc>
                  <a:txBody>
                    <a:bodyPr/>
                    <a:lstStyle/>
                    <a:p>
                      <a:pPr algn="ctr" fontAlgn="b"/>
                      <a:r>
                        <a:rPr lang="ru-RU" sz="1050" b="1" i="1" u="none" strike="noStrike" dirty="0" smtClean="0">
                          <a:effectLst/>
                          <a:latin typeface="Times New Roman" panose="02020603050405020304" pitchFamily="18" charset="0"/>
                          <a:cs typeface="Times New Roman" panose="02020603050405020304" pitchFamily="18" charset="0"/>
                        </a:rPr>
                        <a:t>1.</a:t>
                      </a:r>
                      <a:endParaRPr lang="ru-RU" sz="1050" b="1" i="1" u="none" strike="noStrike" dirty="0">
                        <a:effectLst/>
                        <a:latin typeface="Times New Roman" panose="02020603050405020304" pitchFamily="18" charset="0"/>
                        <a:cs typeface="Times New Roman" panose="02020603050405020304" pitchFamily="18" charset="0"/>
                      </a:endParaRPr>
                    </a:p>
                  </a:txBody>
                  <a:tcPr marL="0" marR="0" marT="0" marB="0" anchor="b">
                    <a:solidFill>
                      <a:schemeClr val="accent1">
                        <a:lumMod val="20000"/>
                        <a:lumOff val="80000"/>
                      </a:schemeClr>
                    </a:solidFill>
                  </a:tcPr>
                </a:tc>
                <a:tc>
                  <a:txBody>
                    <a:bodyPr/>
                    <a:lstStyle/>
                    <a:p>
                      <a:pPr algn="ctr" fontAlgn="t"/>
                      <a:r>
                        <a:rPr lang="ru-RU" sz="1050" b="1" u="none" strike="noStrike" dirty="0">
                          <a:effectLst/>
                          <a:latin typeface="Times New Roman" panose="02020603050405020304" pitchFamily="18" charset="0"/>
                          <a:cs typeface="Times New Roman" panose="02020603050405020304" pitchFamily="18" charset="0"/>
                        </a:rPr>
                        <a:t>Общегосударственные вопросы</a:t>
                      </a:r>
                      <a:endParaRPr lang="ru-RU" sz="1050" b="1" i="1" u="none" strike="noStrike" dirty="0">
                        <a:effectLst/>
                        <a:latin typeface="Times New Roman" panose="02020603050405020304" pitchFamily="18"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a:t>
                      </a:r>
                      <a:r>
                        <a:rPr lang="ru-RU" sz="1050" b="1" u="none" strike="noStrike" dirty="0" smtClean="0">
                          <a:effectLst/>
                          <a:latin typeface="Times New Roman" panose="02020603050405020304" pitchFamily="18" charset="0"/>
                          <a:cs typeface="Times New Roman" panose="02020603050405020304" pitchFamily="18" charset="0"/>
                        </a:rPr>
                        <a:t>154 775</a:t>
                      </a:r>
                      <a:endParaRPr lang="ru-RU" sz="1050" b="1" i="1"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fontAlgn="ctr"/>
                      <a:endParaRPr lang="ru-RU" sz="1050" b="1" i="1"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fontAlgn="ctr"/>
                      <a:endParaRPr lang="ru-RU" sz="1050" b="1" i="1"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a:t>
                      </a:r>
                      <a:r>
                        <a:rPr lang="ru-RU" sz="1050" b="1" u="none" strike="noStrike" dirty="0" smtClean="0">
                          <a:effectLst/>
                          <a:latin typeface="Times New Roman" panose="02020603050405020304" pitchFamily="18" charset="0"/>
                          <a:cs typeface="Times New Roman" panose="02020603050405020304" pitchFamily="18" charset="0"/>
                        </a:rPr>
                        <a:t>154 775</a:t>
                      </a:r>
                      <a:endParaRPr lang="ru-RU" sz="1050" b="1" i="1"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r>
              <a:tr h="307626">
                <a:tc>
                  <a:txBody>
                    <a:bodyPr/>
                    <a:lstStyle/>
                    <a:p>
                      <a:pPr algn="ctr" fontAlgn="b"/>
                      <a:r>
                        <a:rPr lang="ru-RU" sz="1050" u="none" strike="noStrike" dirty="0">
                          <a:effectLst/>
                          <a:latin typeface="Times New Roman" panose="02020603050405020304" pitchFamily="18" charset="0"/>
                          <a:cs typeface="Times New Roman" panose="02020603050405020304" pitchFamily="18" charset="0"/>
                        </a:rPr>
                        <a:t> </a:t>
                      </a:r>
                      <a:r>
                        <a:rPr lang="ru-RU" sz="1050" u="none" strike="noStrike" dirty="0" smtClean="0">
                          <a:effectLst/>
                          <a:latin typeface="Times New Roman" panose="02020603050405020304" pitchFamily="18" charset="0"/>
                          <a:cs typeface="Times New Roman" panose="02020603050405020304" pitchFamily="18" charset="0"/>
                        </a:rPr>
                        <a:t>1.1.</a:t>
                      </a:r>
                      <a:endParaRPr lang="ru-RU" sz="1050" b="1" i="1" u="none" strike="noStrike" dirty="0">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b"/>
                      <a:r>
                        <a:rPr lang="ru-RU" sz="1050" u="none" strike="noStrike" dirty="0">
                          <a:effectLst/>
                          <a:latin typeface="Times New Roman" panose="02020603050405020304" pitchFamily="18" charset="0"/>
                          <a:cs typeface="Times New Roman" panose="02020603050405020304" pitchFamily="18" charset="0"/>
                        </a:rPr>
                        <a:t>Резервный фонд Правительства Белгородской области</a:t>
                      </a:r>
                      <a:endParaRPr lang="ru-RU" sz="1050" b="0" i="0" u="none" strike="noStrike" dirty="0">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ctr"/>
                      <a:r>
                        <a:rPr lang="ru-RU" sz="1050" u="none" strike="noStrike" dirty="0">
                          <a:effectLst/>
                          <a:latin typeface="Times New Roman" panose="02020603050405020304" pitchFamily="18" charset="0"/>
                          <a:cs typeface="Times New Roman" panose="02020603050405020304" pitchFamily="18" charset="0"/>
                        </a:rPr>
                        <a:t>-</a:t>
                      </a:r>
                      <a:r>
                        <a:rPr lang="ru-RU" sz="1050" u="none" strike="noStrike" dirty="0" smtClean="0">
                          <a:effectLst/>
                          <a:latin typeface="Times New Roman" panose="02020603050405020304" pitchFamily="18" charset="0"/>
                          <a:cs typeface="Times New Roman" panose="02020603050405020304" pitchFamily="18" charset="0"/>
                        </a:rPr>
                        <a:t>154 775</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a:effectLst/>
                          <a:latin typeface="Times New Roman" panose="02020603050405020304" pitchFamily="18" charset="0"/>
                          <a:cs typeface="Times New Roman" panose="02020603050405020304" pitchFamily="18" charset="0"/>
                        </a:rPr>
                        <a:t> </a:t>
                      </a:r>
                      <a:endParaRPr lang="ru-RU" sz="105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a:effectLst/>
                          <a:latin typeface="Times New Roman" panose="02020603050405020304" pitchFamily="18" charset="0"/>
                          <a:cs typeface="Times New Roman" panose="02020603050405020304" pitchFamily="18" charset="0"/>
                        </a:rPr>
                        <a:t>-</a:t>
                      </a:r>
                      <a:r>
                        <a:rPr lang="ru-RU" sz="1050" u="none" strike="noStrike" dirty="0" smtClean="0">
                          <a:effectLst/>
                          <a:latin typeface="Times New Roman" panose="02020603050405020304" pitchFamily="18" charset="0"/>
                          <a:cs typeface="Times New Roman" panose="02020603050405020304" pitchFamily="18" charset="0"/>
                        </a:rPr>
                        <a:t>154 775</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r>
              <a:tr h="192440">
                <a:tc>
                  <a:txBody>
                    <a:bodyPr/>
                    <a:lstStyle/>
                    <a:p>
                      <a:pPr algn="ctr" fontAlgn="b"/>
                      <a:r>
                        <a:rPr lang="ru-RU" sz="1050" b="1" i="0" u="none" strike="noStrike" dirty="0" smtClean="0">
                          <a:effectLst/>
                          <a:latin typeface="Times New Roman" panose="02020603050405020304" pitchFamily="18" charset="0"/>
                          <a:cs typeface="Times New Roman" panose="02020603050405020304" pitchFamily="18" charset="0"/>
                        </a:rPr>
                        <a:t>2.</a:t>
                      </a:r>
                      <a:endParaRPr lang="ru-RU" sz="1050" b="1" i="1" u="none" strike="noStrike" dirty="0">
                        <a:effectLst/>
                        <a:latin typeface="Times New Roman" panose="02020603050405020304" pitchFamily="18" charset="0"/>
                        <a:cs typeface="Times New Roman" panose="02020603050405020304" pitchFamily="18" charset="0"/>
                      </a:endParaRPr>
                    </a:p>
                  </a:txBody>
                  <a:tcPr marL="0" marR="0" marT="0" marB="0" anchor="b">
                    <a:solidFill>
                      <a:schemeClr val="accent1">
                        <a:lumMod val="20000"/>
                        <a:lumOff val="80000"/>
                      </a:schemeClr>
                    </a:solidFill>
                  </a:tcPr>
                </a:tc>
                <a:tc>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Национальная экономика</a:t>
                      </a:r>
                      <a:endParaRPr lang="ru-RU" sz="1050" b="1" i="1"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fontAlgn="ctr"/>
                      <a:r>
                        <a:rPr lang="ru-RU" sz="1050" b="1" u="none" strike="noStrike" dirty="0" smtClean="0">
                          <a:effectLst/>
                          <a:latin typeface="Times New Roman" panose="02020603050405020304" pitchFamily="18" charset="0"/>
                          <a:cs typeface="Times New Roman" panose="02020603050405020304" pitchFamily="18" charset="0"/>
                        </a:rPr>
                        <a:t>67 258</a:t>
                      </a:r>
                      <a:endParaRPr lang="ru-RU" sz="1050" b="1" i="1"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fontAlgn="ctr"/>
                      <a:endParaRPr lang="ru-RU" sz="1050" b="1" i="1"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fontAlgn="ctr"/>
                      <a:r>
                        <a:rPr lang="ru-RU" sz="1050" b="1" u="none" strike="noStrike" dirty="0" smtClean="0">
                          <a:effectLst/>
                          <a:latin typeface="Times New Roman" panose="02020603050405020304" pitchFamily="18" charset="0"/>
                          <a:cs typeface="Times New Roman" panose="02020603050405020304" pitchFamily="18" charset="0"/>
                        </a:rPr>
                        <a:t>80 907</a:t>
                      </a:r>
                      <a:endParaRPr lang="ru-RU" sz="1050" b="1" i="1"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a:t>
                      </a:r>
                      <a:r>
                        <a:rPr lang="ru-RU" sz="1050" b="1" u="none" strike="noStrike" dirty="0" smtClean="0">
                          <a:effectLst/>
                          <a:latin typeface="Times New Roman" panose="02020603050405020304" pitchFamily="18" charset="0"/>
                          <a:cs typeface="Times New Roman" panose="02020603050405020304" pitchFamily="18" charset="0"/>
                        </a:rPr>
                        <a:t>13 649</a:t>
                      </a:r>
                      <a:endParaRPr lang="ru-RU" sz="1050" b="1" i="1"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r>
              <a:tr h="311205">
                <a:tc>
                  <a:txBody>
                    <a:bodyPr/>
                    <a:lstStyle/>
                    <a:p>
                      <a:pPr algn="ctr" fontAlgn="b"/>
                      <a:r>
                        <a:rPr lang="ru-RU" sz="1050" b="1" u="none" strike="noStrike" dirty="0" smtClean="0">
                          <a:effectLst/>
                          <a:latin typeface="Times New Roman" panose="02020603050405020304" pitchFamily="18" charset="0"/>
                          <a:cs typeface="Times New Roman" panose="02020603050405020304" pitchFamily="18" charset="0"/>
                        </a:rPr>
                        <a:t>2.1</a:t>
                      </a:r>
                      <a:r>
                        <a:rPr lang="ru-RU" sz="1050" b="1" u="none" strike="noStrike" dirty="0">
                          <a:effectLst/>
                          <a:latin typeface="Times New Roman" panose="02020603050405020304" pitchFamily="18" charset="0"/>
                          <a:cs typeface="Times New Roman" panose="02020603050405020304" pitchFamily="18" charset="0"/>
                        </a:rPr>
                        <a:t>.</a:t>
                      </a:r>
                      <a:endParaRPr lang="ru-RU" sz="105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l" fontAlgn="b"/>
                      <a:r>
                        <a:rPr lang="ru-RU" sz="1050" b="1" u="none" strike="noStrike" dirty="0">
                          <a:effectLst/>
                          <a:latin typeface="Times New Roman" panose="02020603050405020304" pitchFamily="18" charset="0"/>
                          <a:cs typeface="Times New Roman" panose="02020603050405020304" pitchFamily="18" charset="0"/>
                        </a:rPr>
                        <a:t>Департамент экономического развития области</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ctr"/>
                      <a:r>
                        <a:rPr lang="ru-RU" sz="1050" b="1" u="none" strike="noStrike" dirty="0" smtClean="0">
                          <a:effectLst/>
                          <a:latin typeface="Times New Roman" panose="02020603050405020304" pitchFamily="18" charset="0"/>
                          <a:cs typeface="Times New Roman" panose="02020603050405020304" pitchFamily="18" charset="0"/>
                        </a:rPr>
                        <a:t>44 950</a:t>
                      </a:r>
                      <a:endParaRPr lang="ru-RU" sz="105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endParaRPr lang="ru-RU" sz="105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b="1" u="none" strike="noStrike" dirty="0" smtClean="0">
                          <a:effectLst/>
                          <a:latin typeface="Times New Roman" panose="02020603050405020304" pitchFamily="18" charset="0"/>
                          <a:cs typeface="Times New Roman" panose="02020603050405020304" pitchFamily="18" charset="0"/>
                        </a:rPr>
                        <a:t>44 950</a:t>
                      </a:r>
                      <a:endParaRPr lang="ru-RU" sz="105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endParaRPr lang="ru-RU" sz="1050" b="1" i="1"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r>
              <a:tr h="743264">
                <a:tc>
                  <a:txBody>
                    <a:bodyPr/>
                    <a:lstStyle/>
                    <a:p>
                      <a:pPr algn="ctr" fontAlgn="b"/>
                      <a:r>
                        <a:rPr lang="ru-RU" sz="1050" u="none" strike="noStrike" dirty="0" smtClean="0">
                          <a:effectLst/>
                          <a:latin typeface="Times New Roman" panose="02020603050405020304" pitchFamily="18" charset="0"/>
                          <a:cs typeface="Times New Roman" panose="02020603050405020304" pitchFamily="18" charset="0"/>
                        </a:rPr>
                        <a:t>2.1.1</a:t>
                      </a:r>
                      <a:r>
                        <a:rPr lang="ru-RU" sz="1050" u="none" strike="noStrike" dirty="0">
                          <a:effectLst/>
                          <a:latin typeface="Times New Roman" panose="02020603050405020304" pitchFamily="18" charset="0"/>
                          <a:cs typeface="Times New Roman" panose="02020603050405020304" pitchFamily="18" charset="0"/>
                        </a:rPr>
                        <a:t>.</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b"/>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ru-RU" sz="1050" b="0" dirty="0" smtClean="0">
                          <a:effectLst/>
                          <a:latin typeface="Times New Roman" panose="02020603050405020304" pitchFamily="18" charset="0"/>
                          <a:cs typeface="Times New Roman" panose="02020603050405020304" pitchFamily="18" charset="0"/>
                        </a:rPr>
                        <a:t>Оказание информационно-консультационных и образовательных услуг Гарантийным фондом (фондом поручительства), Центром поддержки предпринимательства (с целью привлечения средств федерального бюджета на поддержку субъектов малого и среднего предпринимательства в соотношении 66*34)</a:t>
                      </a:r>
                      <a:endParaRPr lang="ru-RU" sz="1050" b="0" dirty="0" smtClean="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smtClean="0">
                          <a:effectLst/>
                          <a:latin typeface="Times New Roman" panose="02020603050405020304" pitchFamily="18" charset="0"/>
                          <a:cs typeface="Times New Roman" panose="02020603050405020304" pitchFamily="18" charset="0"/>
                        </a:rPr>
                        <a:t>24 950</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smtClean="0">
                          <a:effectLst/>
                          <a:latin typeface="Times New Roman" panose="02020603050405020304" pitchFamily="18" charset="0"/>
                          <a:cs typeface="Times New Roman" panose="02020603050405020304" pitchFamily="18" charset="0"/>
                        </a:rPr>
                        <a:t>24 950</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a:effectLst/>
                          <a:latin typeface="Times New Roman" panose="02020603050405020304" pitchFamily="18" charset="0"/>
                          <a:cs typeface="Times New Roman" panose="02020603050405020304" pitchFamily="18" charset="0"/>
                        </a:rPr>
                        <a:t> </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r>
              <a:tr h="642942">
                <a:tc>
                  <a:txBody>
                    <a:bodyPr/>
                    <a:lstStyle/>
                    <a:p>
                      <a:pPr algn="ctr" fontAlgn="b"/>
                      <a:r>
                        <a:rPr lang="ru-RU" sz="1050" u="none" strike="noStrike" dirty="0" smtClean="0">
                          <a:effectLst/>
                          <a:latin typeface="Times New Roman" panose="02020603050405020304" pitchFamily="18" charset="0"/>
                          <a:cs typeface="Times New Roman" panose="02020603050405020304" pitchFamily="18" charset="0"/>
                        </a:rPr>
                        <a:t>2.1.2</a:t>
                      </a:r>
                      <a:r>
                        <a:rPr lang="ru-RU" sz="1050" u="none" strike="noStrike" dirty="0">
                          <a:effectLst/>
                          <a:latin typeface="Times New Roman" panose="02020603050405020304" pitchFamily="18" charset="0"/>
                          <a:cs typeface="Times New Roman" panose="02020603050405020304" pitchFamily="18" charset="0"/>
                        </a:rPr>
                        <a:t>.</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b"/>
                </a:tc>
                <a:tc>
                  <a:txBody>
                    <a:bodyPr/>
                    <a:lstStyle/>
                    <a:p>
                      <a:pPr marL="0" marR="0" lvl="0" indent="0" algn="just" defTabSz="914400" rtl="0" eaLnBrk="1" fontAlgn="b" latinLnBrk="0" hangingPunct="1">
                        <a:lnSpc>
                          <a:spcPct val="100000"/>
                        </a:lnSpc>
                        <a:spcBef>
                          <a:spcPts val="0"/>
                        </a:spcBef>
                        <a:spcAft>
                          <a:spcPts val="0"/>
                        </a:spcAft>
                        <a:buClrTx/>
                        <a:buSzTx/>
                        <a:buFontTx/>
                        <a:buNone/>
                        <a:tabLst/>
                        <a:defRPr/>
                      </a:pPr>
                      <a:r>
                        <a:rPr lang="ru-RU" sz="1050" b="0" dirty="0" smtClean="0">
                          <a:effectLst/>
                          <a:latin typeface="Times New Roman" panose="02020603050405020304" pitchFamily="18" charset="0"/>
                          <a:cs typeface="Times New Roman" panose="02020603050405020304" pitchFamily="18" charset="0"/>
                        </a:rPr>
                        <a:t>Создание регионального фонда развития промышленности для участия в программе "Проекты развития" совместно с Фондом промышленности (с целью привлечения средств федерального бюджета в соотношении 70*30)</a:t>
                      </a:r>
                      <a:endParaRPr lang="ru-RU" sz="1050" b="0" dirty="0" smtClean="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ctr"/>
                      <a:r>
                        <a:rPr lang="ru-RU" sz="1050" u="none" strike="noStrike" dirty="0" smtClean="0">
                          <a:effectLst/>
                          <a:latin typeface="Times New Roman" panose="02020603050405020304" pitchFamily="18" charset="0"/>
                          <a:cs typeface="Times New Roman" panose="02020603050405020304" pitchFamily="18" charset="0"/>
                        </a:rPr>
                        <a:t>20 000</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a:effectLst/>
                          <a:latin typeface="Times New Roman" panose="02020603050405020304" pitchFamily="18" charset="0"/>
                          <a:cs typeface="Times New Roman" panose="02020603050405020304" pitchFamily="18" charset="0"/>
                        </a:rPr>
                        <a:t> </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smtClean="0">
                          <a:effectLst/>
                          <a:latin typeface="Times New Roman" panose="02020603050405020304" pitchFamily="18" charset="0"/>
                          <a:cs typeface="Times New Roman" panose="02020603050405020304" pitchFamily="18" charset="0"/>
                        </a:rPr>
                        <a:t>20 000</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a:effectLst/>
                          <a:latin typeface="Times New Roman" panose="02020603050405020304" pitchFamily="18" charset="0"/>
                          <a:cs typeface="Times New Roman" panose="02020603050405020304" pitchFamily="18" charset="0"/>
                        </a:rPr>
                        <a:t> </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graphicFrame>
        <p:nvGraphicFramePr>
          <p:cNvPr id="10" name="Таблица 9"/>
          <p:cNvGraphicFramePr>
            <a:graphicFrameLocks noGrp="1"/>
          </p:cNvGraphicFramePr>
          <p:nvPr>
            <p:extLst>
              <p:ext uri="{D42A27DB-BD31-4B8C-83A1-F6EECF244321}">
                <p14:modId xmlns:p14="http://schemas.microsoft.com/office/powerpoint/2010/main" xmlns="" val="742951990"/>
              </p:ext>
            </p:extLst>
          </p:nvPr>
        </p:nvGraphicFramePr>
        <p:xfrm>
          <a:off x="142844" y="4714884"/>
          <a:ext cx="8929750" cy="1992153"/>
        </p:xfrm>
        <a:graphic>
          <a:graphicData uri="http://schemas.openxmlformats.org/drawingml/2006/table">
            <a:tbl>
              <a:tblPr>
                <a:tableStyleId>{BC89EF96-8CEA-46FF-86C4-4CE0E7609802}</a:tableStyleId>
              </a:tblPr>
              <a:tblGrid>
                <a:gridCol w="357190"/>
                <a:gridCol w="5412803"/>
                <a:gridCol w="816204"/>
                <a:gridCol w="686904"/>
                <a:gridCol w="832365"/>
                <a:gridCol w="824284"/>
              </a:tblGrid>
              <a:tr h="433286">
                <a:tc>
                  <a:txBody>
                    <a:bodyPr/>
                    <a:lstStyle/>
                    <a:p>
                      <a:pPr algn="ctr" fontAlgn="b"/>
                      <a:r>
                        <a:rPr lang="ru-RU" sz="1050" b="1" u="none" strike="noStrike" dirty="0" smtClean="0">
                          <a:effectLst/>
                          <a:latin typeface="Times New Roman" panose="02020603050405020304" pitchFamily="18" charset="0"/>
                          <a:cs typeface="Times New Roman" panose="02020603050405020304" pitchFamily="18" charset="0"/>
                        </a:rPr>
                        <a:t>2.2</a:t>
                      </a:r>
                      <a:r>
                        <a:rPr lang="ru-RU" sz="1050" b="1" u="none" strike="noStrike" dirty="0">
                          <a:effectLst/>
                          <a:latin typeface="Times New Roman" panose="02020603050405020304" pitchFamily="18" charset="0"/>
                          <a:cs typeface="Times New Roman" panose="02020603050405020304" pitchFamily="18" charset="0"/>
                        </a:rPr>
                        <a:t>.</a:t>
                      </a:r>
                      <a:endParaRPr lang="ru-RU" sz="1050" b="1" i="1" u="none" strike="noStrike" dirty="0">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b"/>
                      <a:r>
                        <a:rPr lang="ru-RU" sz="1050" b="1" u="none" strike="noStrike" dirty="0">
                          <a:effectLst/>
                          <a:latin typeface="Times New Roman" panose="02020603050405020304" pitchFamily="18" charset="0"/>
                          <a:cs typeface="Times New Roman" panose="02020603050405020304" pitchFamily="18" charset="0"/>
                        </a:rPr>
                        <a:t>Управление автомобильных дорог общего пользования Белгородской </a:t>
                      </a:r>
                      <a:r>
                        <a:rPr lang="ru-RU" sz="1050" b="1" u="none" strike="noStrike" dirty="0" smtClean="0">
                          <a:effectLst/>
                          <a:latin typeface="Times New Roman" panose="02020603050405020304" pitchFamily="18" charset="0"/>
                          <a:cs typeface="Times New Roman" panose="02020603050405020304" pitchFamily="18" charset="0"/>
                        </a:rPr>
                        <a:t>области – увеличение программы дорожных</a:t>
                      </a:r>
                      <a:r>
                        <a:rPr lang="ru-RU" sz="1050" b="1" u="none" strike="noStrike" baseline="0" dirty="0" smtClean="0">
                          <a:effectLst/>
                          <a:latin typeface="Times New Roman" panose="02020603050405020304" pitchFamily="18" charset="0"/>
                          <a:cs typeface="Times New Roman" panose="02020603050405020304" pitchFamily="18" charset="0"/>
                        </a:rPr>
                        <a:t> работ</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ctr"/>
                      <a:r>
                        <a:rPr lang="ru-RU" sz="1050" b="1" u="none" strike="noStrike" dirty="0" smtClean="0">
                          <a:effectLst/>
                          <a:latin typeface="Times New Roman" panose="02020603050405020304" pitchFamily="18" charset="0"/>
                          <a:cs typeface="Times New Roman" panose="02020603050405020304" pitchFamily="18" charset="0"/>
                        </a:rPr>
                        <a:t>34 125</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b="1" u="none" strike="noStrike" dirty="0" smtClean="0">
                          <a:effectLst/>
                          <a:latin typeface="Times New Roman" panose="02020603050405020304" pitchFamily="18" charset="0"/>
                          <a:cs typeface="Times New Roman" panose="02020603050405020304" pitchFamily="18" charset="0"/>
                        </a:rPr>
                        <a:t>34 125</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r>
              <a:tr h="410676">
                <a:tc>
                  <a:txBody>
                    <a:bodyPr/>
                    <a:lstStyle/>
                    <a:p>
                      <a:pPr algn="ctr" fontAlgn="b"/>
                      <a:r>
                        <a:rPr lang="ru-RU" sz="1050" b="1" u="none" strike="noStrike" dirty="0" smtClean="0">
                          <a:effectLst/>
                          <a:latin typeface="Times New Roman" panose="02020603050405020304" pitchFamily="18" charset="0"/>
                          <a:cs typeface="Times New Roman" panose="02020603050405020304" pitchFamily="18" charset="0"/>
                        </a:rPr>
                        <a:t>2.3</a:t>
                      </a:r>
                      <a:r>
                        <a:rPr lang="ru-RU" sz="1050" b="1" u="none" strike="noStrike" dirty="0">
                          <a:effectLst/>
                          <a:latin typeface="Times New Roman" panose="02020603050405020304" pitchFamily="18" charset="0"/>
                          <a:cs typeface="Times New Roman" panose="02020603050405020304" pitchFamily="18" charset="0"/>
                        </a:rPr>
                        <a:t>.</a:t>
                      </a:r>
                      <a:endParaRPr lang="ru-RU" sz="1050" b="1" i="1" u="none" strike="noStrike" dirty="0">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b"/>
                      <a:r>
                        <a:rPr lang="ru-RU" sz="1050" b="1" u="none" strike="noStrike" dirty="0">
                          <a:effectLst/>
                          <a:latin typeface="Times New Roman" panose="02020603050405020304" pitchFamily="18" charset="0"/>
                          <a:cs typeface="Times New Roman" panose="02020603050405020304" pitchFamily="18" charset="0"/>
                        </a:rPr>
                        <a:t>Финансовое обеспечение мероприятий по дополнительной поддержке отраслей экономики и социальной поддержке граждан</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a:t>
                      </a:r>
                      <a:r>
                        <a:rPr lang="ru-RU" sz="1050" b="1" u="none" strike="noStrike" dirty="0" smtClean="0">
                          <a:effectLst/>
                          <a:latin typeface="Times New Roman" panose="02020603050405020304" pitchFamily="18" charset="0"/>
                          <a:cs typeface="Times New Roman" panose="02020603050405020304" pitchFamily="18" charset="0"/>
                        </a:rPr>
                        <a:t>13 649</a:t>
                      </a:r>
                      <a:endParaRPr lang="ru-RU" sz="1050" b="1"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 </a:t>
                      </a:r>
                      <a:endParaRPr lang="ru-RU" sz="1050" b="1"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 </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a:t>
                      </a:r>
                      <a:r>
                        <a:rPr lang="ru-RU" sz="1050" b="1" u="none" strike="noStrike" dirty="0" smtClean="0">
                          <a:effectLst/>
                          <a:latin typeface="Times New Roman" panose="02020603050405020304" pitchFamily="18" charset="0"/>
                          <a:cs typeface="Times New Roman" panose="02020603050405020304" pitchFamily="18" charset="0"/>
                        </a:rPr>
                        <a:t>13 649</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r>
              <a:tr h="307792">
                <a:tc>
                  <a:txBody>
                    <a:bodyPr/>
                    <a:lstStyle/>
                    <a:p>
                      <a:pPr algn="ctr" fontAlgn="b"/>
                      <a:r>
                        <a:rPr lang="ru-RU" sz="1050" b="1" u="none" strike="noStrike" dirty="0" smtClean="0">
                          <a:effectLst/>
                          <a:latin typeface="Times New Roman" panose="02020603050405020304" pitchFamily="18" charset="0"/>
                          <a:cs typeface="Times New Roman" panose="02020603050405020304" pitchFamily="18" charset="0"/>
                        </a:rPr>
                        <a:t>2.4</a:t>
                      </a:r>
                      <a:r>
                        <a:rPr lang="ru-RU" sz="1050" b="1" u="none" strike="noStrike" dirty="0">
                          <a:effectLst/>
                          <a:latin typeface="Times New Roman" panose="02020603050405020304" pitchFamily="18" charset="0"/>
                          <a:cs typeface="Times New Roman" panose="02020603050405020304" pitchFamily="18" charset="0"/>
                        </a:rPr>
                        <a:t>.</a:t>
                      </a:r>
                      <a:endParaRPr lang="ru-RU" sz="1050" b="1" i="1" u="none" strike="noStrike" dirty="0">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ctr"/>
                      <a:r>
                        <a:rPr lang="ru-RU" sz="1050" b="1" u="none" strike="noStrike" dirty="0">
                          <a:effectLst/>
                          <a:latin typeface="Times New Roman" panose="02020603050405020304" pitchFamily="18" charset="0"/>
                          <a:cs typeface="Times New Roman" panose="02020603050405020304" pitchFamily="18" charset="0"/>
                        </a:rPr>
                        <a:t>Департамент имущественных и земельных отношений </a:t>
                      </a:r>
                      <a:r>
                        <a:rPr lang="ru-RU" sz="1050" b="1" u="none" strike="noStrike" dirty="0" smtClean="0">
                          <a:effectLst/>
                          <a:latin typeface="Times New Roman" panose="02020603050405020304" pitchFamily="18" charset="0"/>
                          <a:cs typeface="Times New Roman" panose="02020603050405020304" pitchFamily="18" charset="0"/>
                        </a:rPr>
                        <a:t>области –</a:t>
                      </a:r>
                      <a:r>
                        <a:rPr lang="ru-RU" sz="1050" b="0" u="none" strike="noStrike" dirty="0" smtClean="0">
                          <a:effectLst/>
                          <a:latin typeface="Times New Roman" panose="02020603050405020304" pitchFamily="18" charset="0"/>
                          <a:cs typeface="Times New Roman" panose="02020603050405020304" pitchFamily="18" charset="0"/>
                        </a:rPr>
                        <a:t>проведение комплексных кадастровых работ</a:t>
                      </a:r>
                      <a:endParaRPr lang="ru-RU" sz="1050" b="0"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b="1" u="none" strike="noStrike" dirty="0" smtClean="0">
                          <a:effectLst/>
                          <a:latin typeface="Times New Roman" panose="02020603050405020304" pitchFamily="18" charset="0"/>
                          <a:cs typeface="Times New Roman" panose="02020603050405020304" pitchFamily="18" charset="0"/>
                        </a:rPr>
                        <a:t>1 832</a:t>
                      </a:r>
                      <a:endParaRPr lang="ru-RU" sz="1050" b="1"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b="1" u="none" strike="noStrike" dirty="0" smtClean="0">
                          <a:effectLst/>
                          <a:latin typeface="Times New Roman" panose="02020603050405020304" pitchFamily="18" charset="0"/>
                          <a:cs typeface="Times New Roman" panose="02020603050405020304" pitchFamily="18" charset="0"/>
                        </a:rPr>
                        <a:t>1 832</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r>
              <a:tr h="175473">
                <a:tc>
                  <a:txBody>
                    <a:bodyPr/>
                    <a:lstStyle/>
                    <a:p>
                      <a:pPr algn="ctr" fontAlgn="b"/>
                      <a:r>
                        <a:rPr lang="ru-RU" sz="1050" b="1" i="1" u="none" strike="noStrike" dirty="0" smtClean="0">
                          <a:effectLst/>
                          <a:latin typeface="Times New Roman" panose="02020603050405020304" pitchFamily="18" charset="0"/>
                          <a:cs typeface="Times New Roman" panose="02020603050405020304" pitchFamily="18" charset="0"/>
                        </a:rPr>
                        <a:t>3.</a:t>
                      </a:r>
                      <a:endParaRPr lang="ru-RU" sz="1050" b="1" i="1" u="none" strike="noStrike" dirty="0">
                        <a:effectLst/>
                        <a:latin typeface="Times New Roman" panose="02020603050405020304" pitchFamily="18" charset="0"/>
                        <a:cs typeface="Times New Roman" panose="02020603050405020304" pitchFamily="18" charset="0"/>
                      </a:endParaRPr>
                    </a:p>
                  </a:txBody>
                  <a:tcPr marL="0" marR="0" marT="0" marB="0" anchor="b">
                    <a:solidFill>
                      <a:schemeClr val="accent1">
                        <a:lumMod val="20000"/>
                        <a:lumOff val="80000"/>
                      </a:schemeClr>
                    </a:solidFill>
                  </a:tcPr>
                </a:tc>
                <a:tc>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Жилищно-коммунальное хозяйство</a:t>
                      </a:r>
                      <a:endParaRPr lang="ru-RU" sz="1050" b="1" i="1"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fontAlgn="ctr"/>
                      <a:r>
                        <a:rPr lang="ru-RU" sz="1050" b="1" u="none" strike="noStrike" dirty="0" smtClean="0">
                          <a:effectLst/>
                          <a:latin typeface="Times New Roman" panose="02020603050405020304" pitchFamily="18" charset="0"/>
                          <a:cs typeface="Times New Roman" panose="02020603050405020304" pitchFamily="18" charset="0"/>
                        </a:rPr>
                        <a:t>59 086</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fontAlgn="ctr"/>
                      <a:r>
                        <a:rPr lang="ru-RU" sz="1050" b="1" u="none" strike="noStrike" dirty="0" smtClean="0">
                          <a:effectLst/>
                          <a:latin typeface="Times New Roman" panose="02020603050405020304" pitchFamily="18" charset="0"/>
                          <a:cs typeface="Times New Roman" panose="02020603050405020304" pitchFamily="18" charset="0"/>
                        </a:rPr>
                        <a:t>7 588</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fontAlgn="ctr"/>
                      <a:r>
                        <a:rPr lang="ru-RU" sz="1050" b="1" u="none" strike="noStrike" dirty="0" smtClean="0">
                          <a:effectLst/>
                          <a:latin typeface="Times New Roman" panose="02020603050405020304" pitchFamily="18" charset="0"/>
                          <a:cs typeface="Times New Roman" panose="02020603050405020304" pitchFamily="18" charset="0"/>
                        </a:rPr>
                        <a:t>51 498</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fontAlgn="ct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r>
              <a:tr h="105602">
                <a:tc>
                  <a:txBody>
                    <a:bodyPr/>
                    <a:lstStyle/>
                    <a:p>
                      <a:pPr algn="ctr" fontAlgn="b"/>
                      <a:r>
                        <a:rPr lang="ru-RU" sz="1050" u="none" strike="noStrike" dirty="0">
                          <a:effectLst/>
                          <a:latin typeface="Times New Roman" panose="02020603050405020304" pitchFamily="18" charset="0"/>
                          <a:cs typeface="Times New Roman" panose="02020603050405020304" pitchFamily="18" charset="0"/>
                        </a:rPr>
                        <a:t> </a:t>
                      </a:r>
                      <a:endParaRPr lang="ru-RU" sz="1050" b="1" i="1" u="none" strike="noStrike" dirty="0">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b"/>
                      <a:r>
                        <a:rPr lang="ru-RU" sz="1050" u="none" strike="noStrike" dirty="0">
                          <a:effectLst/>
                          <a:latin typeface="Times New Roman" panose="02020603050405020304" pitchFamily="18" charset="0"/>
                          <a:cs typeface="Times New Roman" panose="02020603050405020304" pitchFamily="18" charset="0"/>
                        </a:rPr>
                        <a:t>в том числе:</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ctr"/>
                      <a:r>
                        <a:rPr lang="ru-RU" sz="1050" u="none" strike="noStrike">
                          <a:effectLst/>
                          <a:latin typeface="Times New Roman" panose="02020603050405020304" pitchFamily="18" charset="0"/>
                          <a:cs typeface="Times New Roman" panose="02020603050405020304" pitchFamily="18" charset="0"/>
                        </a:rPr>
                        <a:t> </a:t>
                      </a:r>
                      <a:endParaRPr lang="ru-RU" sz="1050" b="1"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a:effectLst/>
                          <a:latin typeface="Times New Roman" panose="02020603050405020304" pitchFamily="18" charset="0"/>
                          <a:cs typeface="Times New Roman" panose="02020603050405020304" pitchFamily="18" charset="0"/>
                        </a:rPr>
                        <a:t> </a:t>
                      </a:r>
                      <a:endParaRPr lang="ru-RU" sz="1050" b="1"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a:effectLst/>
                          <a:latin typeface="Times New Roman" panose="02020603050405020304" pitchFamily="18" charset="0"/>
                          <a:cs typeface="Times New Roman" panose="02020603050405020304" pitchFamily="18" charset="0"/>
                        </a:rPr>
                        <a:t> </a:t>
                      </a:r>
                      <a:endParaRPr lang="ru-RU" sz="1050" b="0"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a:effectLst/>
                          <a:latin typeface="Times New Roman" panose="02020603050405020304" pitchFamily="18" charset="0"/>
                          <a:cs typeface="Times New Roman" panose="02020603050405020304" pitchFamily="18" charset="0"/>
                        </a:rPr>
                        <a:t> </a:t>
                      </a:r>
                      <a:endParaRPr lang="ru-RU" sz="1050" b="0" i="0" u="none" strike="noStrike" dirty="0">
                        <a:effectLst/>
                        <a:latin typeface="Times New Roman" panose="02020603050405020304" pitchFamily="18" charset="0"/>
                        <a:cs typeface="Times New Roman" panose="02020603050405020304" pitchFamily="18" charset="0"/>
                      </a:endParaRPr>
                    </a:p>
                  </a:txBody>
                  <a:tcPr marL="0" marR="0" marT="0" marB="0" anchor="ctr"/>
                </a:tc>
              </a:tr>
              <a:tr h="492658">
                <a:tc>
                  <a:txBody>
                    <a:bodyPr/>
                    <a:lstStyle/>
                    <a:p>
                      <a:pPr algn="ctr" fontAlgn="b"/>
                      <a:r>
                        <a:rPr lang="ru-RU" sz="1050" u="none" strike="noStrike" dirty="0" smtClean="0">
                          <a:effectLst/>
                          <a:latin typeface="Times New Roman" panose="02020603050405020304" pitchFamily="18" charset="0"/>
                          <a:cs typeface="Times New Roman" panose="02020603050405020304" pitchFamily="18" charset="0"/>
                        </a:rPr>
                        <a:t>3.1</a:t>
                      </a:r>
                      <a:r>
                        <a:rPr lang="ru-RU" sz="1050" u="none" strike="noStrike" dirty="0">
                          <a:effectLst/>
                          <a:latin typeface="Times New Roman" panose="02020603050405020304" pitchFamily="18" charset="0"/>
                          <a:cs typeface="Times New Roman" panose="02020603050405020304" pitchFamily="18" charset="0"/>
                        </a:rPr>
                        <a:t>.</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b"/>
                      <a:r>
                        <a:rPr lang="ru-RU" sz="1050" u="none" strike="noStrike" dirty="0">
                          <a:effectLst/>
                          <a:latin typeface="Times New Roman" panose="02020603050405020304" pitchFamily="18" charset="0"/>
                          <a:cs typeface="Times New Roman" panose="02020603050405020304" pitchFamily="18" charset="0"/>
                        </a:rPr>
                        <a:t>Субсидии на софинансирование мероприятий по благоустройству дворовых и придворовых территорий многоквартирных домов за счет налоговых поступлений (</a:t>
                      </a:r>
                      <a:r>
                        <a:rPr lang="ru-RU" sz="1050" u="none" strike="noStrike" dirty="0" smtClean="0">
                          <a:effectLst/>
                          <a:latin typeface="Times New Roman" panose="02020603050405020304" pitchFamily="18" charset="0"/>
                          <a:cs typeface="Times New Roman" panose="02020603050405020304" pitchFamily="18" charset="0"/>
                        </a:rPr>
                        <a:t>НДФЛ) </a:t>
                      </a:r>
                      <a:r>
                        <a:rPr lang="ru-RU" sz="1050" u="none" strike="noStrike" dirty="0">
                          <a:effectLst/>
                          <a:latin typeface="Times New Roman" panose="02020603050405020304" pitchFamily="18" charset="0"/>
                          <a:cs typeface="Times New Roman" panose="02020603050405020304" pitchFamily="18" charset="0"/>
                        </a:rPr>
                        <a:t>от сдачи жилья в аренду</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ctr"/>
                      <a:r>
                        <a:rPr lang="ru-RU" sz="1050" u="none" strike="noStrike" dirty="0" smtClean="0">
                          <a:effectLst/>
                          <a:latin typeface="Times New Roman" panose="02020603050405020304" pitchFamily="18" charset="0"/>
                          <a:cs typeface="Times New Roman" panose="02020603050405020304" pitchFamily="18" charset="0"/>
                        </a:rPr>
                        <a:t>47 589</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a:effectLst/>
                          <a:latin typeface="Times New Roman" panose="02020603050405020304" pitchFamily="18" charset="0"/>
                          <a:cs typeface="Times New Roman" panose="02020603050405020304" pitchFamily="18" charset="0"/>
                        </a:rPr>
                        <a:t> </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smtClean="0">
                          <a:effectLst/>
                          <a:latin typeface="Times New Roman" panose="02020603050405020304" pitchFamily="18" charset="0"/>
                          <a:cs typeface="Times New Roman" panose="02020603050405020304" pitchFamily="18" charset="0"/>
                        </a:rPr>
                        <a:t>47 589</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a:effectLst/>
                          <a:latin typeface="Times New Roman" panose="02020603050405020304" pitchFamily="18" charset="0"/>
                          <a:cs typeface="Times New Roman" panose="02020603050405020304" pitchFamily="18" charset="0"/>
                        </a:rPr>
                        <a:t> </a:t>
                      </a:r>
                      <a:endParaRPr lang="ru-RU" sz="1050" b="0" i="0" u="none" strike="noStrike" dirty="0">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32" y="-24"/>
            <a:ext cx="9144000" cy="707886"/>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lgn="ctr" fontAlgn="ctr">
              <a:spcBef>
                <a:spcPts val="0"/>
              </a:spcBef>
              <a:spcAft>
                <a:spcPts val="0"/>
              </a:spcAft>
              <a:defRPr/>
            </a:pPr>
            <a:r>
              <a:rPr lang="ru-RU" sz="2000" b="1" i="1" dirty="0">
                <a:solidFill>
                  <a:prstClr val="black"/>
                </a:solidFill>
                <a:latin typeface="Times New Roman"/>
              </a:rPr>
              <a:t>             </a:t>
            </a:r>
            <a:r>
              <a:rPr lang="ru-RU" sz="2000" b="1" dirty="0" smtClean="0">
                <a:solidFill>
                  <a:prstClr val="black"/>
                </a:solidFill>
                <a:latin typeface="Times New Roman"/>
              </a:rPr>
              <a:t>Изменение расходной части бюджета</a:t>
            </a:r>
          </a:p>
          <a:p>
            <a:pPr algn="ctr" fontAlgn="ctr">
              <a:spcBef>
                <a:spcPts val="0"/>
              </a:spcBef>
              <a:spcAft>
                <a:spcPts val="0"/>
              </a:spcAft>
              <a:defRPr/>
            </a:pPr>
            <a:endParaRPr lang="ru-RU" sz="2000" b="1" dirty="0">
              <a:solidFill>
                <a:prstClr val="black"/>
              </a:solidFill>
              <a:latin typeface="Times New Roman"/>
            </a:endParaRPr>
          </a:p>
        </p:txBody>
      </p:sp>
      <p:sp>
        <p:nvSpPr>
          <p:cNvPr id="8" name="TextBox 7"/>
          <p:cNvSpPr txBox="1"/>
          <p:nvPr/>
        </p:nvSpPr>
        <p:spPr>
          <a:xfrm>
            <a:off x="8748464" y="6519446"/>
            <a:ext cx="395536" cy="338554"/>
          </a:xfrm>
          <a:prstGeom prst="rect">
            <a:avLst/>
          </a:prstGeom>
          <a:noFill/>
        </p:spPr>
        <p:txBody>
          <a:bodyPr wrap="square" rtlCol="0">
            <a:spAutoFit/>
          </a:bodyPr>
          <a:lstStyle/>
          <a:p>
            <a:r>
              <a:rPr lang="ru-RU" sz="1600" b="1" dirty="0" smtClean="0">
                <a:solidFill>
                  <a:prstClr val="black"/>
                </a:solidFill>
                <a:latin typeface="Times New Roman" pitchFamily="18" charset="0"/>
                <a:cs typeface="Times New Roman" pitchFamily="18" charset="0"/>
              </a:rPr>
              <a:t>5</a:t>
            </a:r>
            <a:endParaRPr lang="ru-RU" sz="1600" b="1" dirty="0">
              <a:solidFill>
                <a:prstClr val="black"/>
              </a:solidFill>
              <a:latin typeface="Times New Roman" pitchFamily="18" charset="0"/>
              <a:cs typeface="Times New Roman" pitchFamily="18" charset="0"/>
            </a:endParaRPr>
          </a:p>
        </p:txBody>
      </p:sp>
      <p:pic>
        <p:nvPicPr>
          <p:cNvPr id="7" name="Рисунок 6" descr="Рисунок1.pn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0"/>
            <a:ext cx="1259632" cy="1526303"/>
          </a:xfrm>
          <a:prstGeom prst="rect">
            <a:avLst/>
          </a:prstGeom>
          <a:ln>
            <a:noFill/>
          </a:ln>
          <a:effectLst>
            <a:softEdge rad="112500"/>
          </a:effectLst>
        </p:spPr>
      </p:pic>
      <p:sp>
        <p:nvSpPr>
          <p:cNvPr id="9" name="TextBox 8"/>
          <p:cNvSpPr txBox="1"/>
          <p:nvPr/>
        </p:nvSpPr>
        <p:spPr>
          <a:xfrm>
            <a:off x="7969343" y="651671"/>
            <a:ext cx="1103251" cy="276999"/>
          </a:xfrm>
          <a:prstGeom prst="rect">
            <a:avLst/>
          </a:prstGeom>
          <a:noFill/>
        </p:spPr>
        <p:txBody>
          <a:bodyPr wrap="none" rtlCol="0">
            <a:spAutoFit/>
          </a:bodyPr>
          <a:lstStyle/>
          <a:p>
            <a:r>
              <a:rPr lang="ru-RU" sz="1200" b="1" dirty="0" smtClean="0">
                <a:latin typeface="Times New Roman" panose="02020603050405020304" pitchFamily="18" charset="0"/>
                <a:cs typeface="Times New Roman" panose="02020603050405020304" pitchFamily="18" charset="0"/>
              </a:rPr>
              <a:t>(тыс. рублей)</a:t>
            </a:r>
            <a:endParaRPr lang="ru-RU" sz="1200" b="1" dirty="0">
              <a:latin typeface="Times New Roman" panose="02020603050405020304" pitchFamily="18" charset="0"/>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2110172328"/>
              </p:ext>
            </p:extLst>
          </p:nvPr>
        </p:nvGraphicFramePr>
        <p:xfrm>
          <a:off x="0" y="807759"/>
          <a:ext cx="9144000" cy="1263919"/>
        </p:xfrm>
        <a:graphic>
          <a:graphicData uri="http://schemas.openxmlformats.org/drawingml/2006/table">
            <a:tbl>
              <a:tblPr>
                <a:tableStyleId>{BDBED569-4797-4DF1-A0F4-6AAB3CD982D8}</a:tableStyleId>
              </a:tblPr>
              <a:tblGrid>
                <a:gridCol w="490179"/>
                <a:gridCol w="5550653"/>
                <a:gridCol w="835787"/>
                <a:gridCol w="719935"/>
                <a:gridCol w="868887"/>
                <a:gridCol w="678559"/>
              </a:tblGrid>
              <a:tr h="255671">
                <a:tc rowSpan="3">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раздел</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c rowSpan="3">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Наименование показателей</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c rowSpan="3">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Всего расходов</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ctr" fontAlgn="ctr"/>
                      <a:r>
                        <a:rPr lang="ru-RU" sz="1050" u="none" strike="noStrike" dirty="0">
                          <a:effectLst/>
                          <a:latin typeface="Times New Roman" panose="02020603050405020304" pitchFamily="18" charset="0"/>
                          <a:cs typeface="Times New Roman" panose="02020603050405020304" pitchFamily="18" charset="0"/>
                        </a:rPr>
                        <a:t> из них за счет средств:</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ru-RU"/>
                    </a:p>
                  </a:txBody>
                  <a:tcPr/>
                </a:tc>
                <a:tc hMerge="1">
                  <a:txBody>
                    <a:bodyPr/>
                    <a:lstStyle/>
                    <a:p>
                      <a:endParaRPr lang="ru-RU"/>
                    </a:p>
                  </a:txBody>
                  <a:tcPr/>
                </a:tc>
              </a:tr>
              <a:tr h="277082">
                <a:tc vMerge="1">
                  <a:txBody>
                    <a:bodyPr/>
                    <a:lstStyle/>
                    <a:p>
                      <a:endParaRPr lang="ru-RU"/>
                    </a:p>
                  </a:txBody>
                  <a:tcPr/>
                </a:tc>
                <a:tc vMerge="1">
                  <a:txBody>
                    <a:bodyPr/>
                    <a:lstStyle/>
                    <a:p>
                      <a:endParaRPr lang="ru-RU"/>
                    </a:p>
                  </a:txBody>
                  <a:tcPr/>
                </a:tc>
                <a:tc vMerge="1">
                  <a:txBody>
                    <a:bodyPr/>
                    <a:lstStyle/>
                    <a:p>
                      <a:endParaRPr lang="ru-RU"/>
                    </a:p>
                  </a:txBody>
                  <a:tcPr/>
                </a:tc>
                <a:tc rowSpan="2">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федерального бюджета</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ctr" fontAlgn="ctr"/>
                      <a:r>
                        <a:rPr lang="ru-RU" sz="1050" u="none" strike="noStrike" dirty="0">
                          <a:effectLst/>
                          <a:latin typeface="Times New Roman" panose="02020603050405020304" pitchFamily="18" charset="0"/>
                          <a:cs typeface="Times New Roman" panose="02020603050405020304" pitchFamily="18" charset="0"/>
                        </a:rPr>
                        <a:t>областного бюджета:</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ru-RU"/>
                    </a:p>
                  </a:txBody>
                  <a:tcPr/>
                </a:tc>
              </a:tr>
              <a:tr h="47771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дополнительные расходы</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уменьшение расходов</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r>
              <a:tr h="251106">
                <a:tc>
                  <a:txBody>
                    <a:bodyPr/>
                    <a:lstStyle/>
                    <a:p>
                      <a:pPr algn="ctr" fontAlgn="ctr"/>
                      <a:r>
                        <a:rPr lang="ru-RU" sz="1050" b="1" u="none" strike="noStrike">
                          <a:effectLst/>
                          <a:latin typeface="Times New Roman" panose="02020603050405020304" pitchFamily="18" charset="0"/>
                          <a:cs typeface="Times New Roman" panose="02020603050405020304" pitchFamily="18" charset="0"/>
                        </a:rPr>
                        <a:t>1</a:t>
                      </a:r>
                      <a:endParaRPr lang="ru-RU" sz="1050" b="1"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2</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b="1" u="none" strike="noStrike">
                          <a:effectLst/>
                          <a:latin typeface="Times New Roman" panose="02020603050405020304" pitchFamily="18" charset="0"/>
                          <a:cs typeface="Times New Roman" panose="02020603050405020304" pitchFamily="18" charset="0"/>
                        </a:rPr>
                        <a:t>3</a:t>
                      </a:r>
                      <a:endParaRPr lang="ru-RU" sz="1050" b="1"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b="1" u="none" strike="noStrike">
                          <a:effectLst/>
                          <a:latin typeface="Times New Roman" panose="02020603050405020304" pitchFamily="18" charset="0"/>
                          <a:cs typeface="Times New Roman" panose="02020603050405020304" pitchFamily="18" charset="0"/>
                        </a:rPr>
                        <a:t>4</a:t>
                      </a:r>
                      <a:endParaRPr lang="ru-RU" sz="1050" b="1"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5</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6</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graphicFrame>
        <p:nvGraphicFramePr>
          <p:cNvPr id="11" name="Таблица 10"/>
          <p:cNvGraphicFramePr>
            <a:graphicFrameLocks noGrp="1"/>
          </p:cNvGraphicFramePr>
          <p:nvPr>
            <p:extLst>
              <p:ext uri="{D42A27DB-BD31-4B8C-83A1-F6EECF244321}">
                <p14:modId xmlns:p14="http://schemas.microsoft.com/office/powerpoint/2010/main" xmlns="" val="4235767960"/>
              </p:ext>
            </p:extLst>
          </p:nvPr>
        </p:nvGraphicFramePr>
        <p:xfrm>
          <a:off x="0" y="2082851"/>
          <a:ext cx="9144033" cy="1989091"/>
        </p:xfrm>
        <a:graphic>
          <a:graphicData uri="http://schemas.openxmlformats.org/drawingml/2006/table">
            <a:tbl>
              <a:tblPr>
                <a:tableStyleId>{BC89EF96-8CEA-46FF-86C4-4CE0E7609802}</a:tableStyleId>
              </a:tblPr>
              <a:tblGrid>
                <a:gridCol w="482678"/>
                <a:gridCol w="5558916"/>
                <a:gridCol w="832760"/>
                <a:gridCol w="718460"/>
                <a:gridCol w="881746"/>
                <a:gridCol w="669473"/>
              </a:tblGrid>
              <a:tr h="488893">
                <a:tc>
                  <a:txBody>
                    <a:bodyPr/>
                    <a:lstStyle/>
                    <a:p>
                      <a:pPr algn="ctr" fontAlgn="b"/>
                      <a:r>
                        <a:rPr lang="ru-RU" sz="1050" u="none" strike="noStrike" dirty="0" smtClean="0">
                          <a:effectLst/>
                          <a:latin typeface="Times New Roman" panose="02020603050405020304" pitchFamily="18" charset="0"/>
                          <a:cs typeface="Times New Roman" panose="02020603050405020304" pitchFamily="18" charset="0"/>
                        </a:rPr>
                        <a:t>3.2</a:t>
                      </a:r>
                      <a:r>
                        <a:rPr lang="ru-RU" sz="1050" u="none" strike="noStrike" dirty="0">
                          <a:effectLst/>
                          <a:latin typeface="Times New Roman" panose="02020603050405020304" pitchFamily="18" charset="0"/>
                          <a:cs typeface="Times New Roman" panose="02020603050405020304" pitchFamily="18" charset="0"/>
                        </a:rPr>
                        <a:t>.</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b"/>
                      <a:r>
                        <a:rPr lang="ru-RU" sz="1050" u="none" strike="noStrike" dirty="0">
                          <a:effectLst/>
                          <a:latin typeface="Times New Roman" panose="02020603050405020304" pitchFamily="18" charset="0"/>
                          <a:cs typeface="Times New Roman" panose="02020603050405020304" pitchFamily="18" charset="0"/>
                        </a:rPr>
                        <a:t>Субсидии на поддержку обустройства мест массового отдыха населения (городских парков) (66%- доля федерального бюджета, 34% - доля областного бюджета)</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ctr"/>
                      <a:r>
                        <a:rPr lang="ru-RU" sz="1050" u="none" strike="noStrike" dirty="0" smtClean="0">
                          <a:effectLst/>
                          <a:latin typeface="Times New Roman" panose="02020603050405020304" pitchFamily="18" charset="0"/>
                          <a:cs typeface="Times New Roman" panose="02020603050405020304" pitchFamily="18" charset="0"/>
                        </a:rPr>
                        <a:t>11 497</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smtClean="0">
                          <a:effectLst/>
                          <a:latin typeface="Times New Roman" panose="02020603050405020304" pitchFamily="18" charset="0"/>
                          <a:cs typeface="Times New Roman" panose="02020603050405020304" pitchFamily="18" charset="0"/>
                        </a:rPr>
                        <a:t>7 588</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smtClean="0">
                          <a:effectLst/>
                          <a:latin typeface="Times New Roman" panose="02020603050405020304" pitchFamily="18" charset="0"/>
                          <a:cs typeface="Times New Roman" panose="02020603050405020304" pitchFamily="18" charset="0"/>
                        </a:rPr>
                        <a:t>3 909</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a:effectLst/>
                          <a:latin typeface="Times New Roman" panose="02020603050405020304" pitchFamily="18" charset="0"/>
                          <a:cs typeface="Times New Roman" panose="02020603050405020304" pitchFamily="18" charset="0"/>
                        </a:rPr>
                        <a:t> </a:t>
                      </a:r>
                      <a:endParaRPr lang="ru-RU" sz="1050" b="0" i="0" u="none" strike="noStrike" dirty="0">
                        <a:effectLst/>
                        <a:latin typeface="Times New Roman" panose="02020603050405020304" pitchFamily="18" charset="0"/>
                        <a:cs typeface="Times New Roman" panose="02020603050405020304" pitchFamily="18" charset="0"/>
                      </a:endParaRPr>
                    </a:p>
                  </a:txBody>
                  <a:tcPr marL="0" marR="0" marT="0" marB="0" anchor="ctr"/>
                </a:tc>
              </a:tr>
              <a:tr h="357190">
                <a:tc>
                  <a:txBody>
                    <a:bodyPr/>
                    <a:lstStyle/>
                    <a:p>
                      <a:pPr algn="ctr" fontAlgn="b"/>
                      <a:r>
                        <a:rPr lang="ru-RU" sz="1050" b="1" i="0" u="none" strike="noStrike" dirty="0" smtClean="0">
                          <a:effectLst/>
                          <a:latin typeface="Times New Roman" panose="02020603050405020304" pitchFamily="18" charset="0"/>
                          <a:cs typeface="Times New Roman" panose="02020603050405020304" pitchFamily="18" charset="0"/>
                        </a:rPr>
                        <a:t>4.</a:t>
                      </a:r>
                      <a:endParaRPr lang="ru-RU" sz="1050" b="1" i="1" u="none" strike="noStrike" dirty="0">
                        <a:effectLst/>
                        <a:latin typeface="Times New Roman" panose="02020603050405020304" pitchFamily="18" charset="0"/>
                        <a:cs typeface="Times New Roman" panose="02020603050405020304" pitchFamily="18" charset="0"/>
                      </a:endParaRPr>
                    </a:p>
                  </a:txBody>
                  <a:tcPr marL="0" marR="0" marT="0" marB="0" anchor="b">
                    <a:solidFill>
                      <a:schemeClr val="accent1">
                        <a:lumMod val="20000"/>
                        <a:lumOff val="80000"/>
                      </a:schemeClr>
                    </a:solidFill>
                  </a:tcPr>
                </a:tc>
                <a:tc>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Образование</a:t>
                      </a:r>
                      <a:endParaRPr lang="ru-RU" sz="1050" b="1" i="1"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fontAlgn="ctr"/>
                      <a:r>
                        <a:rPr lang="ru-RU" sz="1050" b="1" u="none" strike="noStrike" dirty="0" smtClean="0">
                          <a:effectLst/>
                          <a:latin typeface="Times New Roman" panose="02020603050405020304" pitchFamily="18" charset="0"/>
                          <a:cs typeface="Times New Roman" panose="02020603050405020304" pitchFamily="18" charset="0"/>
                        </a:rPr>
                        <a:t>15 313</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fontAlgn="ctr"/>
                      <a:r>
                        <a:rPr lang="ru-RU" sz="1050" b="1" u="none" strike="noStrike" dirty="0" smtClean="0">
                          <a:effectLst/>
                          <a:latin typeface="Times New Roman" panose="02020603050405020304" pitchFamily="18" charset="0"/>
                          <a:cs typeface="Times New Roman" panose="02020603050405020304" pitchFamily="18" charset="0"/>
                        </a:rPr>
                        <a:t>9 076</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fontAlgn="ctr"/>
                      <a:r>
                        <a:rPr lang="ru-RU" sz="1050" b="1" u="none" strike="noStrike" dirty="0" smtClean="0">
                          <a:effectLst/>
                          <a:latin typeface="Times New Roman" panose="02020603050405020304" pitchFamily="18" charset="0"/>
                          <a:cs typeface="Times New Roman" panose="02020603050405020304" pitchFamily="18" charset="0"/>
                        </a:rPr>
                        <a:t>6 237</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fontAlgn="ct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r>
              <a:tr h="714380">
                <a:tc>
                  <a:txBody>
                    <a:bodyPr/>
                    <a:lstStyle/>
                    <a:p>
                      <a:pPr algn="ctr" fontAlgn="b"/>
                      <a:r>
                        <a:rPr lang="ru-RU" sz="1050" u="none" strike="noStrike" dirty="0" smtClean="0">
                          <a:effectLst/>
                          <a:latin typeface="Times New Roman" panose="02020603050405020304" pitchFamily="18" charset="0"/>
                          <a:cs typeface="Times New Roman" panose="02020603050405020304" pitchFamily="18" charset="0"/>
                        </a:rPr>
                        <a:t>4.1</a:t>
                      </a:r>
                      <a:r>
                        <a:rPr lang="ru-RU" sz="1050" u="none" strike="noStrike" dirty="0">
                          <a:effectLst/>
                          <a:latin typeface="Times New Roman" panose="02020603050405020304" pitchFamily="18" charset="0"/>
                          <a:cs typeface="Times New Roman" panose="02020603050405020304" pitchFamily="18" charset="0"/>
                        </a:rPr>
                        <a:t>.</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b"/>
                      <a:r>
                        <a:rPr lang="ru-RU" sz="1050" u="none" strike="noStrike" dirty="0">
                          <a:effectLst/>
                          <a:latin typeface="Times New Roman" panose="02020603050405020304" pitchFamily="18" charset="0"/>
                          <a:cs typeface="Times New Roman" panose="02020603050405020304" pitchFamily="18" charset="0"/>
                        </a:rPr>
                        <a:t>Финансовое обеспечение мероприятий Федеральной целевой программы развития образования на 2016-2020 годы в части мероприятия "Развитие национально-региональной системы независимой оценки качества общего образования через реализацию пилотных региональных проектов и создание национальных механизмов оценки качества"</a:t>
                      </a:r>
                      <a:endParaRPr lang="ru-RU" sz="1050" b="0" i="0" u="none" strike="noStrike" dirty="0">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ctr"/>
                      <a:r>
                        <a:rPr lang="ru-RU" sz="1050" u="none" strike="noStrike" dirty="0" smtClean="0">
                          <a:effectLst/>
                          <a:latin typeface="Times New Roman" panose="02020603050405020304" pitchFamily="18" charset="0"/>
                          <a:cs typeface="Times New Roman" panose="02020603050405020304" pitchFamily="18" charset="0"/>
                        </a:rPr>
                        <a:t>9 076</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smtClean="0">
                          <a:effectLst/>
                          <a:latin typeface="Times New Roman" panose="02020603050405020304" pitchFamily="18" charset="0"/>
                          <a:cs typeface="Times New Roman" panose="02020603050405020304" pitchFamily="18" charset="0"/>
                        </a:rPr>
                        <a:t>9 076</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a:effectLst/>
                          <a:latin typeface="Times New Roman" panose="02020603050405020304" pitchFamily="18" charset="0"/>
                          <a:cs typeface="Times New Roman" panose="02020603050405020304" pitchFamily="18" charset="0"/>
                        </a:rPr>
                        <a:t> </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a:effectLst/>
                          <a:latin typeface="Times New Roman" panose="02020603050405020304" pitchFamily="18" charset="0"/>
                          <a:cs typeface="Times New Roman" panose="02020603050405020304" pitchFamily="18" charset="0"/>
                        </a:rPr>
                        <a:t> </a:t>
                      </a:r>
                      <a:endParaRPr lang="ru-RU" sz="1050" b="0" i="0" u="none" strike="noStrike" dirty="0">
                        <a:effectLst/>
                        <a:latin typeface="Times New Roman" panose="02020603050405020304" pitchFamily="18" charset="0"/>
                        <a:cs typeface="Times New Roman" panose="02020603050405020304" pitchFamily="18" charset="0"/>
                      </a:endParaRPr>
                    </a:p>
                  </a:txBody>
                  <a:tcPr marL="0" marR="0" marT="0" marB="0" anchor="ctr"/>
                </a:tc>
              </a:tr>
              <a:tr h="428628">
                <a:tc>
                  <a:txBody>
                    <a:bodyPr/>
                    <a:lstStyle/>
                    <a:p>
                      <a:pPr algn="ctr" fontAlgn="b"/>
                      <a:r>
                        <a:rPr lang="ru-RU" sz="1050" u="none" strike="noStrike" dirty="0" smtClean="0">
                          <a:effectLst/>
                          <a:latin typeface="Times New Roman" panose="02020603050405020304" pitchFamily="18" charset="0"/>
                          <a:cs typeface="Times New Roman" panose="02020603050405020304" pitchFamily="18" charset="0"/>
                        </a:rPr>
                        <a:t>4.2</a:t>
                      </a:r>
                      <a:r>
                        <a:rPr lang="ru-RU" sz="1050" u="none" strike="noStrike" dirty="0">
                          <a:effectLst/>
                          <a:latin typeface="Times New Roman" panose="02020603050405020304" pitchFamily="18" charset="0"/>
                          <a:cs typeface="Times New Roman" panose="02020603050405020304" pitchFamily="18" charset="0"/>
                        </a:rPr>
                        <a:t>.</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b"/>
                      <a:r>
                        <a:rPr lang="ru-RU" sz="1050" u="none" strike="noStrike" dirty="0">
                          <a:effectLst/>
                          <a:latin typeface="Times New Roman" panose="02020603050405020304" pitchFamily="18" charset="0"/>
                          <a:cs typeface="Times New Roman" panose="02020603050405020304" pitchFamily="18" charset="0"/>
                        </a:rPr>
                        <a:t>Реализация мероприятий  государственной программы  Российской Федерации «Доступная среда» на 2011-2020 годы</a:t>
                      </a:r>
                      <a:endParaRPr lang="ru-RU" sz="1050" b="0" i="0" u="none" strike="noStrike" dirty="0">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ctr"/>
                      <a:r>
                        <a:rPr lang="ru-RU" sz="1050" u="none" strike="noStrike" dirty="0" smtClean="0">
                          <a:effectLst/>
                          <a:latin typeface="Times New Roman" panose="02020603050405020304" pitchFamily="18" charset="0"/>
                          <a:cs typeface="Times New Roman" panose="02020603050405020304" pitchFamily="18" charset="0"/>
                        </a:rPr>
                        <a:t>6 237</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a:effectLst/>
                          <a:latin typeface="Times New Roman" panose="02020603050405020304" pitchFamily="18" charset="0"/>
                          <a:cs typeface="Times New Roman" panose="02020603050405020304" pitchFamily="18" charset="0"/>
                        </a:rPr>
                        <a:t> </a:t>
                      </a:r>
                      <a:endParaRPr lang="ru-RU" sz="1050" b="0" i="1"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smtClean="0">
                          <a:effectLst/>
                          <a:latin typeface="Times New Roman" panose="02020603050405020304" pitchFamily="18" charset="0"/>
                          <a:cs typeface="Times New Roman" panose="02020603050405020304" pitchFamily="18" charset="0"/>
                        </a:rPr>
                        <a:t>6 237</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a:effectLst/>
                          <a:latin typeface="Times New Roman" panose="02020603050405020304" pitchFamily="18" charset="0"/>
                          <a:cs typeface="Times New Roman" panose="02020603050405020304" pitchFamily="18" charset="0"/>
                        </a:rPr>
                        <a:t> </a:t>
                      </a:r>
                      <a:endParaRPr lang="ru-RU" sz="1050" b="0" i="0" u="none" strike="noStrike" dirty="0">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graphicFrame>
        <p:nvGraphicFramePr>
          <p:cNvPr id="12" name="Таблица 11"/>
          <p:cNvGraphicFramePr>
            <a:graphicFrameLocks noGrp="1"/>
          </p:cNvGraphicFramePr>
          <p:nvPr>
            <p:extLst>
              <p:ext uri="{D42A27DB-BD31-4B8C-83A1-F6EECF244321}">
                <p14:modId xmlns:p14="http://schemas.microsoft.com/office/powerpoint/2010/main" xmlns="" val="3812004054"/>
              </p:ext>
            </p:extLst>
          </p:nvPr>
        </p:nvGraphicFramePr>
        <p:xfrm>
          <a:off x="-1" y="4071942"/>
          <a:ext cx="9144000" cy="2357454"/>
        </p:xfrm>
        <a:graphic>
          <a:graphicData uri="http://schemas.openxmlformats.org/drawingml/2006/table">
            <a:tbl>
              <a:tblPr>
                <a:tableStyleId>{BC89EF96-8CEA-46FF-86C4-4CE0E7609802}</a:tableStyleId>
              </a:tblPr>
              <a:tblGrid>
                <a:gridCol w="485670"/>
                <a:gridCol w="5564065"/>
                <a:gridCol w="824593"/>
                <a:gridCol w="734787"/>
                <a:gridCol w="840921"/>
                <a:gridCol w="693964"/>
              </a:tblGrid>
              <a:tr h="341648">
                <a:tc>
                  <a:txBody>
                    <a:bodyPr/>
                    <a:lstStyle/>
                    <a:p>
                      <a:pPr algn="ctr" fontAlgn="ctr"/>
                      <a:r>
                        <a:rPr lang="ru-RU" sz="1050" b="1" i="1" u="none" strike="noStrike" dirty="0" smtClean="0">
                          <a:effectLst/>
                          <a:latin typeface="Times New Roman" panose="02020603050405020304" pitchFamily="18" charset="0"/>
                          <a:cs typeface="Times New Roman" panose="02020603050405020304" pitchFamily="18" charset="0"/>
                        </a:rPr>
                        <a:t>5.</a:t>
                      </a:r>
                      <a:endParaRPr lang="ru-RU" sz="1050" b="1" i="1"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Культура и кинематография</a:t>
                      </a:r>
                      <a:endParaRPr lang="ru-RU" sz="1050" b="1" i="1"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fontAlgn="ctr"/>
                      <a:r>
                        <a:rPr lang="ru-RU" sz="1050" b="1" u="none" strike="noStrike" dirty="0" smtClean="0">
                          <a:effectLst/>
                          <a:latin typeface="Times New Roman" panose="02020603050405020304" pitchFamily="18" charset="0"/>
                          <a:cs typeface="Times New Roman" panose="02020603050405020304" pitchFamily="18" charset="0"/>
                        </a:rPr>
                        <a:t>46 669</a:t>
                      </a:r>
                      <a:endParaRPr lang="ru-RU" sz="1050" b="1" i="1"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fontAlgn="ctr"/>
                      <a:r>
                        <a:rPr lang="ru-RU" sz="1050" b="1" u="none" strike="noStrike" dirty="0" smtClean="0">
                          <a:effectLst/>
                          <a:latin typeface="Times New Roman" panose="02020603050405020304" pitchFamily="18" charset="0"/>
                          <a:cs typeface="Times New Roman" panose="02020603050405020304" pitchFamily="18" charset="0"/>
                        </a:rPr>
                        <a:t>41 342</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fontAlgn="ctr"/>
                      <a:r>
                        <a:rPr lang="ru-RU" sz="1050" b="1" u="none" strike="noStrike" dirty="0" smtClean="0">
                          <a:effectLst/>
                          <a:latin typeface="Times New Roman" panose="02020603050405020304" pitchFamily="18" charset="0"/>
                          <a:cs typeface="Times New Roman" panose="02020603050405020304" pitchFamily="18" charset="0"/>
                        </a:rPr>
                        <a:t>5 327</a:t>
                      </a:r>
                      <a:endParaRPr lang="ru-RU" sz="1050" b="1" i="1"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fontAlgn="ct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r>
              <a:tr h="328873">
                <a:tc>
                  <a:txBody>
                    <a:bodyPr/>
                    <a:lstStyle/>
                    <a:p>
                      <a:pPr algn="ctr" fontAlgn="b"/>
                      <a:r>
                        <a:rPr lang="ru-RU" sz="1050" u="none" strike="noStrike" dirty="0" smtClean="0">
                          <a:effectLst/>
                          <a:latin typeface="Times New Roman" panose="02020603050405020304" pitchFamily="18" charset="0"/>
                          <a:cs typeface="Times New Roman" panose="02020603050405020304" pitchFamily="18" charset="0"/>
                        </a:rPr>
                        <a:t>5.1</a:t>
                      </a:r>
                      <a:r>
                        <a:rPr lang="ru-RU" sz="1050" u="none" strike="noStrike" dirty="0">
                          <a:effectLst/>
                          <a:latin typeface="Times New Roman" panose="02020603050405020304" pitchFamily="18" charset="0"/>
                          <a:cs typeface="Times New Roman" panose="02020603050405020304" pitchFamily="18" charset="0"/>
                        </a:rPr>
                        <a:t>.</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b"/>
                      <a:r>
                        <a:rPr lang="ru-RU" sz="1050" u="none" strike="noStrike" dirty="0">
                          <a:effectLst/>
                          <a:latin typeface="Times New Roman" panose="02020603050405020304" pitchFamily="18" charset="0"/>
                          <a:cs typeface="Times New Roman" panose="02020603050405020304" pitchFamily="18" charset="0"/>
                        </a:rPr>
                        <a:t>Поддержка творческой деятельности муниципальных театров в городах с численностью населения до 300 тысяч человек</a:t>
                      </a:r>
                      <a:endParaRPr lang="ru-RU" sz="1050" b="0" i="0" u="none" strike="noStrike" dirty="0">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ctr"/>
                      <a:r>
                        <a:rPr lang="ru-RU" sz="1050" u="none" strike="noStrike" dirty="0" smtClean="0">
                          <a:effectLst/>
                          <a:latin typeface="Times New Roman" panose="02020603050405020304" pitchFamily="18" charset="0"/>
                          <a:cs typeface="Times New Roman" panose="02020603050405020304" pitchFamily="18" charset="0"/>
                        </a:rPr>
                        <a:t>8 029</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smtClean="0">
                          <a:effectLst/>
                          <a:latin typeface="Times New Roman" panose="02020603050405020304" pitchFamily="18" charset="0"/>
                          <a:cs typeface="Times New Roman" panose="02020603050405020304" pitchFamily="18" charset="0"/>
                        </a:rPr>
                        <a:t>7 606</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smtClean="0">
                          <a:effectLst/>
                          <a:latin typeface="Times New Roman" panose="02020603050405020304" pitchFamily="18" charset="0"/>
                          <a:cs typeface="Times New Roman" panose="02020603050405020304" pitchFamily="18" charset="0"/>
                        </a:rPr>
                        <a:t>423</a:t>
                      </a:r>
                      <a:endParaRPr lang="ru-RU" sz="105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a:effectLst/>
                          <a:latin typeface="Times New Roman" panose="02020603050405020304" pitchFamily="18" charset="0"/>
                          <a:cs typeface="Times New Roman" panose="02020603050405020304" pitchFamily="18" charset="0"/>
                        </a:rPr>
                        <a:t> </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r>
              <a:tr h="504034">
                <a:tc>
                  <a:txBody>
                    <a:bodyPr/>
                    <a:lstStyle/>
                    <a:p>
                      <a:pPr algn="ctr" fontAlgn="b"/>
                      <a:r>
                        <a:rPr lang="ru-RU" sz="1050" u="none" strike="noStrike" dirty="0" smtClean="0">
                          <a:effectLst/>
                          <a:latin typeface="Times New Roman" panose="02020603050405020304" pitchFamily="18" charset="0"/>
                          <a:cs typeface="Times New Roman" panose="02020603050405020304" pitchFamily="18" charset="0"/>
                        </a:rPr>
                        <a:t>5.2</a:t>
                      </a:r>
                      <a:r>
                        <a:rPr lang="ru-RU" sz="1050" u="none" strike="noStrike" dirty="0">
                          <a:effectLst/>
                          <a:latin typeface="Times New Roman" panose="02020603050405020304" pitchFamily="18" charset="0"/>
                          <a:cs typeface="Times New Roman" panose="02020603050405020304" pitchFamily="18" charset="0"/>
                        </a:rPr>
                        <a:t>.</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b"/>
                      <a:r>
                        <a:rPr lang="ru-RU" sz="1050" u="none" strike="noStrike" dirty="0">
                          <a:effectLst/>
                          <a:latin typeface="Times New Roman" panose="02020603050405020304" pitchFamily="18" charset="0"/>
                          <a:cs typeface="Times New Roman" panose="02020603050405020304" pitchFamily="18" charset="0"/>
                        </a:rPr>
                        <a:t>Укрепление материально-технической базы муниципальных домов культуры (перераспределение средств, предусмотренных департаменту строительства и транспорта области управлению культуры)</a:t>
                      </a:r>
                      <a:endParaRPr lang="ru-RU" sz="1050" b="0" i="0" u="none" strike="noStrike" dirty="0">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ctr"/>
                      <a:r>
                        <a:rPr lang="ru-RU" sz="1050" u="none" strike="noStrike" dirty="0" smtClean="0">
                          <a:effectLst/>
                          <a:latin typeface="Times New Roman" panose="02020603050405020304" pitchFamily="18" charset="0"/>
                          <a:cs typeface="Times New Roman" panose="02020603050405020304" pitchFamily="18" charset="0"/>
                        </a:rPr>
                        <a:t>33 736</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smtClean="0">
                          <a:effectLst/>
                          <a:latin typeface="Times New Roman" panose="02020603050405020304" pitchFamily="18" charset="0"/>
                          <a:cs typeface="Times New Roman" panose="02020603050405020304" pitchFamily="18" charset="0"/>
                        </a:rPr>
                        <a:t>33 736</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a:effectLst/>
                          <a:latin typeface="Times New Roman" panose="02020603050405020304" pitchFamily="18" charset="0"/>
                          <a:cs typeface="Times New Roman" panose="02020603050405020304" pitchFamily="18" charset="0"/>
                        </a:rPr>
                        <a:t> </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a:effectLst/>
                          <a:latin typeface="Times New Roman" panose="02020603050405020304" pitchFamily="18" charset="0"/>
                          <a:cs typeface="Times New Roman" panose="02020603050405020304" pitchFamily="18" charset="0"/>
                        </a:rPr>
                        <a:t> </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r>
              <a:tr h="513868">
                <a:tc>
                  <a:txBody>
                    <a:bodyPr/>
                    <a:lstStyle/>
                    <a:p>
                      <a:pPr algn="ctr" fontAlgn="b"/>
                      <a:r>
                        <a:rPr lang="ru-RU" sz="1050" u="none" strike="noStrike" dirty="0" smtClean="0">
                          <a:effectLst/>
                          <a:latin typeface="Times New Roman" panose="02020603050405020304" pitchFamily="18" charset="0"/>
                          <a:cs typeface="Times New Roman" panose="02020603050405020304" pitchFamily="18" charset="0"/>
                        </a:rPr>
                        <a:t>5.3</a:t>
                      </a:r>
                      <a:r>
                        <a:rPr lang="ru-RU" sz="1050" u="none" strike="noStrike" dirty="0">
                          <a:effectLst/>
                          <a:latin typeface="Times New Roman" panose="02020603050405020304" pitchFamily="18" charset="0"/>
                          <a:cs typeface="Times New Roman" panose="02020603050405020304" pitchFamily="18" charset="0"/>
                        </a:rPr>
                        <a:t>.</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t"/>
                      <a:r>
                        <a:rPr lang="ru-RU" sz="1050" u="none" strike="noStrike" dirty="0">
                          <a:effectLst/>
                          <a:latin typeface="Times New Roman" panose="02020603050405020304" pitchFamily="18" charset="0"/>
                          <a:cs typeface="Times New Roman" panose="02020603050405020304" pitchFamily="18" charset="0"/>
                        </a:rPr>
                        <a:t>Укрепление материально-технической базы муниципальных домов культуры в связи с изменением пропорции софинансирования: 90%-федеральный бюджет, 10%-областной </a:t>
                      </a:r>
                      <a:r>
                        <a:rPr lang="ru-RU" sz="1050" u="none" strike="noStrike" dirty="0" smtClean="0">
                          <a:effectLst/>
                          <a:latin typeface="Times New Roman" panose="02020603050405020304" pitchFamily="18" charset="0"/>
                          <a:cs typeface="Times New Roman" panose="02020603050405020304" pitchFamily="18" charset="0"/>
                        </a:rPr>
                        <a:t>бюджет </a:t>
                      </a:r>
                      <a:endParaRPr lang="ru-RU" sz="1050" b="0" i="0" u="none" strike="noStrike" dirty="0">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ctr"/>
                      <a:r>
                        <a:rPr lang="ru-RU" sz="1050" u="none" strike="noStrike" dirty="0" smtClean="0">
                          <a:effectLst/>
                          <a:latin typeface="Times New Roman" panose="02020603050405020304" pitchFamily="18" charset="0"/>
                          <a:cs typeface="Times New Roman" panose="02020603050405020304" pitchFamily="18" charset="0"/>
                        </a:rPr>
                        <a:t>3 750</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a:effectLst/>
                          <a:latin typeface="Times New Roman" panose="02020603050405020304" pitchFamily="18" charset="0"/>
                          <a:cs typeface="Times New Roman" panose="02020603050405020304" pitchFamily="18" charset="0"/>
                        </a:rPr>
                        <a:t> </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smtClean="0">
                          <a:effectLst/>
                          <a:latin typeface="Times New Roman" panose="02020603050405020304" pitchFamily="18" charset="0"/>
                          <a:cs typeface="Times New Roman" panose="02020603050405020304" pitchFamily="18" charset="0"/>
                        </a:rPr>
                        <a:t>3 750</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a:effectLst/>
                          <a:latin typeface="Times New Roman" panose="02020603050405020304" pitchFamily="18" charset="0"/>
                          <a:cs typeface="Times New Roman" panose="02020603050405020304" pitchFamily="18" charset="0"/>
                        </a:rPr>
                        <a:t> </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r>
              <a:tr h="669031">
                <a:tc>
                  <a:txBody>
                    <a:bodyPr/>
                    <a:lstStyle/>
                    <a:p>
                      <a:pPr algn="ctr" fontAlgn="b"/>
                      <a:r>
                        <a:rPr lang="ru-RU" sz="1050" u="none" strike="noStrike" dirty="0" smtClean="0">
                          <a:effectLst/>
                          <a:latin typeface="Times New Roman" panose="02020603050405020304" pitchFamily="18" charset="0"/>
                          <a:cs typeface="Times New Roman" panose="02020603050405020304" pitchFamily="18" charset="0"/>
                        </a:rPr>
                        <a:t>5.4</a:t>
                      </a:r>
                      <a:r>
                        <a:rPr lang="ru-RU" sz="1050" u="none" strike="noStrike" dirty="0">
                          <a:effectLst/>
                          <a:latin typeface="Times New Roman" panose="02020603050405020304" pitchFamily="18" charset="0"/>
                          <a:cs typeface="Times New Roman" panose="02020603050405020304" pitchFamily="18" charset="0"/>
                        </a:rPr>
                        <a:t>.</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b"/>
                      <a:r>
                        <a:rPr lang="ru-RU" sz="1050" u="none" strike="noStrike" dirty="0">
                          <a:effectLst/>
                          <a:latin typeface="Times New Roman" panose="02020603050405020304" pitchFamily="18" charset="0"/>
                          <a:cs typeface="Times New Roman" panose="02020603050405020304" pitchFamily="18" charset="0"/>
                        </a:rPr>
                        <a:t>Реализация мероприятий  государственной программы  Российской Федерации «Доступная среда» на 2011-2020 годы</a:t>
                      </a:r>
                      <a:endParaRPr lang="ru-RU" sz="1050" b="0" i="0" u="none" strike="noStrike" dirty="0">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ctr"/>
                      <a:r>
                        <a:rPr lang="ru-RU" sz="1050" u="none" strike="noStrike" dirty="0" smtClean="0">
                          <a:effectLst/>
                          <a:latin typeface="Times New Roman" panose="02020603050405020304" pitchFamily="18" charset="0"/>
                          <a:cs typeface="Times New Roman" panose="02020603050405020304" pitchFamily="18" charset="0"/>
                        </a:rPr>
                        <a:t>1 154</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a:effectLst/>
                          <a:latin typeface="Times New Roman" panose="02020603050405020304" pitchFamily="18" charset="0"/>
                          <a:cs typeface="Times New Roman" panose="02020603050405020304" pitchFamily="18" charset="0"/>
                        </a:rPr>
                        <a:t> </a:t>
                      </a:r>
                      <a:endParaRPr lang="ru-RU" sz="1050" b="0" i="1"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smtClean="0">
                          <a:effectLst/>
                          <a:latin typeface="Times New Roman" panose="02020603050405020304" pitchFamily="18" charset="0"/>
                          <a:cs typeface="Times New Roman" panose="02020603050405020304" pitchFamily="18" charset="0"/>
                        </a:rPr>
                        <a:t>1 154</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a:effectLst/>
                          <a:latin typeface="Times New Roman" panose="02020603050405020304" pitchFamily="18" charset="0"/>
                          <a:cs typeface="Times New Roman" panose="02020603050405020304" pitchFamily="18" charset="0"/>
                        </a:rPr>
                        <a:t> </a:t>
                      </a:r>
                      <a:endParaRPr lang="ru-RU" sz="1050" b="0" i="0" u="none" strike="noStrike" dirty="0">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32" y="-24"/>
            <a:ext cx="9144000" cy="707886"/>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lgn="ctr" fontAlgn="ctr">
              <a:spcBef>
                <a:spcPts val="0"/>
              </a:spcBef>
              <a:spcAft>
                <a:spcPts val="0"/>
              </a:spcAft>
              <a:defRPr/>
            </a:pPr>
            <a:r>
              <a:rPr lang="ru-RU" sz="2000" b="1" i="1" dirty="0">
                <a:solidFill>
                  <a:prstClr val="black"/>
                </a:solidFill>
                <a:latin typeface="Times New Roman"/>
              </a:rPr>
              <a:t>             </a:t>
            </a:r>
            <a:r>
              <a:rPr lang="ru-RU" sz="2000" b="1" dirty="0" smtClean="0">
                <a:solidFill>
                  <a:prstClr val="black"/>
                </a:solidFill>
                <a:latin typeface="Times New Roman"/>
              </a:rPr>
              <a:t>Изменение расходной части бюджета</a:t>
            </a:r>
          </a:p>
          <a:p>
            <a:pPr algn="ctr" fontAlgn="ctr">
              <a:spcBef>
                <a:spcPts val="0"/>
              </a:spcBef>
              <a:spcAft>
                <a:spcPts val="0"/>
              </a:spcAft>
              <a:defRPr/>
            </a:pPr>
            <a:endParaRPr lang="ru-RU" sz="2000" b="1" dirty="0">
              <a:solidFill>
                <a:prstClr val="black"/>
              </a:solidFill>
              <a:latin typeface="Times New Roman"/>
            </a:endParaRPr>
          </a:p>
        </p:txBody>
      </p:sp>
      <p:sp>
        <p:nvSpPr>
          <p:cNvPr id="8" name="TextBox 7"/>
          <p:cNvSpPr txBox="1"/>
          <p:nvPr/>
        </p:nvSpPr>
        <p:spPr>
          <a:xfrm>
            <a:off x="8748464" y="6519446"/>
            <a:ext cx="395536" cy="338554"/>
          </a:xfrm>
          <a:prstGeom prst="rect">
            <a:avLst/>
          </a:prstGeom>
          <a:noFill/>
        </p:spPr>
        <p:txBody>
          <a:bodyPr wrap="square" rtlCol="0">
            <a:spAutoFit/>
          </a:bodyPr>
          <a:lstStyle/>
          <a:p>
            <a:r>
              <a:rPr lang="ru-RU" sz="1600" b="1" dirty="0" smtClean="0">
                <a:solidFill>
                  <a:prstClr val="black"/>
                </a:solidFill>
                <a:latin typeface="Times New Roman" pitchFamily="18" charset="0"/>
                <a:cs typeface="Times New Roman" pitchFamily="18" charset="0"/>
              </a:rPr>
              <a:t>6</a:t>
            </a:r>
            <a:endParaRPr lang="ru-RU" sz="1600" b="1" dirty="0">
              <a:solidFill>
                <a:prstClr val="black"/>
              </a:solidFill>
              <a:latin typeface="Times New Roman" pitchFamily="18" charset="0"/>
              <a:cs typeface="Times New Roman" pitchFamily="18" charset="0"/>
            </a:endParaRPr>
          </a:p>
        </p:txBody>
      </p:sp>
      <p:pic>
        <p:nvPicPr>
          <p:cNvPr id="7" name="Рисунок 6" descr="Рисунок1.pn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0"/>
            <a:ext cx="1259632" cy="1526303"/>
          </a:xfrm>
          <a:prstGeom prst="rect">
            <a:avLst/>
          </a:prstGeom>
          <a:ln>
            <a:noFill/>
          </a:ln>
          <a:effectLst>
            <a:softEdge rad="112500"/>
          </a:effectLst>
        </p:spPr>
      </p:pic>
      <p:sp>
        <p:nvSpPr>
          <p:cNvPr id="9" name="TextBox 8"/>
          <p:cNvSpPr txBox="1"/>
          <p:nvPr/>
        </p:nvSpPr>
        <p:spPr>
          <a:xfrm>
            <a:off x="7969343" y="651671"/>
            <a:ext cx="1103251" cy="276999"/>
          </a:xfrm>
          <a:prstGeom prst="rect">
            <a:avLst/>
          </a:prstGeom>
          <a:noFill/>
        </p:spPr>
        <p:txBody>
          <a:bodyPr wrap="none" rtlCol="0">
            <a:spAutoFit/>
          </a:bodyPr>
          <a:lstStyle/>
          <a:p>
            <a:r>
              <a:rPr lang="ru-RU" sz="1200" b="1" dirty="0" smtClean="0">
                <a:latin typeface="Times New Roman" panose="02020603050405020304" pitchFamily="18" charset="0"/>
                <a:cs typeface="Times New Roman" panose="02020603050405020304" pitchFamily="18" charset="0"/>
              </a:rPr>
              <a:t>(тыс. рублей)</a:t>
            </a:r>
            <a:endParaRPr lang="ru-RU" sz="1200" b="1" dirty="0">
              <a:latin typeface="Times New Roman" panose="02020603050405020304" pitchFamily="18" charset="0"/>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3368975672"/>
              </p:ext>
            </p:extLst>
          </p:nvPr>
        </p:nvGraphicFramePr>
        <p:xfrm>
          <a:off x="0" y="1834174"/>
          <a:ext cx="9072561" cy="2666396"/>
        </p:xfrm>
        <a:graphic>
          <a:graphicData uri="http://schemas.openxmlformats.org/drawingml/2006/table">
            <a:tbl>
              <a:tblPr>
                <a:tableStyleId>{BC89EF96-8CEA-46FF-86C4-4CE0E7609802}</a:tableStyleId>
              </a:tblPr>
              <a:tblGrid>
                <a:gridCol w="473208"/>
                <a:gridCol w="5523494"/>
                <a:gridCol w="832196"/>
                <a:gridCol w="717972"/>
                <a:gridCol w="856672"/>
                <a:gridCol w="669019"/>
              </a:tblGrid>
              <a:tr h="277103">
                <a:tc>
                  <a:txBody>
                    <a:bodyPr/>
                    <a:lstStyle/>
                    <a:p>
                      <a:pPr algn="ctr" fontAlgn="ctr"/>
                      <a:r>
                        <a:rPr lang="ru-RU" sz="1050" b="1" i="0" u="none" strike="noStrike" dirty="0" smtClean="0">
                          <a:effectLst/>
                          <a:latin typeface="Times New Roman" panose="02020603050405020304" pitchFamily="18" charset="0"/>
                          <a:cs typeface="Times New Roman" panose="02020603050405020304" pitchFamily="18" charset="0"/>
                        </a:rPr>
                        <a:t>6.</a:t>
                      </a:r>
                      <a:endParaRPr lang="ru-RU" sz="1050" b="1" i="1"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Здравоохранение</a:t>
                      </a:r>
                      <a:endParaRPr lang="ru-RU" sz="1050" b="1" i="1"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fontAlgn="ctr"/>
                      <a:r>
                        <a:rPr lang="ru-RU" sz="1050" b="1" u="none" strike="noStrike" dirty="0" smtClean="0">
                          <a:effectLst/>
                          <a:latin typeface="Times New Roman" panose="02020603050405020304" pitchFamily="18" charset="0"/>
                          <a:cs typeface="Times New Roman" panose="02020603050405020304" pitchFamily="18" charset="0"/>
                        </a:rPr>
                        <a:t>373 441</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fontAlgn="ctr"/>
                      <a:r>
                        <a:rPr lang="ru-RU" sz="1050" b="1" u="none" strike="noStrike" dirty="0" smtClean="0">
                          <a:effectLst/>
                          <a:latin typeface="Times New Roman" panose="02020603050405020304" pitchFamily="18" charset="0"/>
                          <a:cs typeface="Times New Roman" panose="02020603050405020304" pitchFamily="18" charset="0"/>
                        </a:rPr>
                        <a:t>373 441</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fontAlgn="ct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fontAlgn="ct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r>
              <a:tr h="277103">
                <a:tc>
                  <a:txBody>
                    <a:bodyPr/>
                    <a:lstStyle/>
                    <a:p>
                      <a:pPr algn="ctr" fontAlgn="ctr"/>
                      <a:r>
                        <a:rPr lang="ru-RU" sz="1050" u="none" strike="noStrike" dirty="0">
                          <a:effectLst/>
                          <a:latin typeface="Times New Roman" panose="02020603050405020304" pitchFamily="18" charset="0"/>
                          <a:cs typeface="Times New Roman" panose="02020603050405020304" pitchFamily="18" charset="0"/>
                        </a:rPr>
                        <a:t> </a:t>
                      </a:r>
                      <a:endParaRPr lang="ru-RU" sz="1050" b="1"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50" u="none" strike="noStrike" dirty="0">
                          <a:effectLst/>
                          <a:latin typeface="Times New Roman" panose="02020603050405020304" pitchFamily="18" charset="0"/>
                          <a:cs typeface="Times New Roman" panose="02020603050405020304" pitchFamily="18" charset="0"/>
                        </a:rPr>
                        <a:t>в том числе:</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ctr"/>
                      <a:r>
                        <a:rPr lang="ru-RU" sz="1050" u="none" strike="noStrike" dirty="0">
                          <a:effectLst/>
                          <a:latin typeface="Times New Roman" panose="02020603050405020304" pitchFamily="18" charset="0"/>
                          <a:cs typeface="Times New Roman" panose="02020603050405020304" pitchFamily="18" charset="0"/>
                        </a:rPr>
                        <a:t> </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a:effectLst/>
                          <a:latin typeface="Times New Roman" panose="02020603050405020304" pitchFamily="18" charset="0"/>
                          <a:cs typeface="Times New Roman" panose="02020603050405020304" pitchFamily="18" charset="0"/>
                        </a:rPr>
                        <a:t> </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a:effectLst/>
                          <a:latin typeface="Times New Roman" panose="02020603050405020304" pitchFamily="18" charset="0"/>
                          <a:cs typeface="Times New Roman" panose="02020603050405020304" pitchFamily="18" charset="0"/>
                        </a:rPr>
                        <a:t> </a:t>
                      </a:r>
                      <a:endParaRPr lang="ru-RU" sz="1050" b="0"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a:effectLst/>
                          <a:latin typeface="Times New Roman" panose="02020603050405020304" pitchFamily="18" charset="0"/>
                          <a:cs typeface="Times New Roman" panose="02020603050405020304" pitchFamily="18" charset="0"/>
                        </a:rPr>
                        <a:t> </a:t>
                      </a:r>
                      <a:endParaRPr lang="ru-RU" sz="1050" b="0" i="0" u="none" strike="noStrike" dirty="0">
                        <a:effectLst/>
                        <a:latin typeface="Times New Roman" panose="02020603050405020304" pitchFamily="18" charset="0"/>
                        <a:cs typeface="Times New Roman" panose="02020603050405020304" pitchFamily="18" charset="0"/>
                      </a:endParaRPr>
                    </a:p>
                  </a:txBody>
                  <a:tcPr marL="0" marR="0" marT="0" marB="0" anchor="ctr"/>
                </a:tc>
              </a:tr>
              <a:tr h="326240">
                <a:tc>
                  <a:txBody>
                    <a:bodyPr/>
                    <a:lstStyle/>
                    <a:p>
                      <a:pPr algn="ctr" fontAlgn="ctr"/>
                      <a:r>
                        <a:rPr lang="ru-RU" sz="1050" u="none" strike="noStrike" dirty="0" smtClean="0">
                          <a:effectLst/>
                          <a:latin typeface="Times New Roman" panose="02020603050405020304" pitchFamily="18" charset="0"/>
                          <a:cs typeface="Times New Roman" panose="02020603050405020304" pitchFamily="18" charset="0"/>
                        </a:rPr>
                        <a:t>6.1</a:t>
                      </a:r>
                      <a:r>
                        <a:rPr lang="ru-RU" sz="1050" u="none" strike="noStrike" dirty="0">
                          <a:effectLst/>
                          <a:latin typeface="Times New Roman" panose="02020603050405020304" pitchFamily="18" charset="0"/>
                          <a:cs typeface="Times New Roman" panose="02020603050405020304" pitchFamily="18" charset="0"/>
                        </a:rPr>
                        <a:t>.</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just" fontAlgn="b"/>
                      <a:r>
                        <a:rPr lang="ru-RU" sz="1050" u="none" strike="noStrike" dirty="0">
                          <a:effectLst/>
                          <a:latin typeface="Times New Roman" panose="02020603050405020304" pitchFamily="18" charset="0"/>
                          <a:cs typeface="Times New Roman" panose="02020603050405020304" pitchFamily="18" charset="0"/>
                        </a:rPr>
                        <a:t>Единовременная  компенсационная выплата медицинским работникам</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ctr"/>
                      <a:r>
                        <a:rPr lang="ru-RU" sz="1050" u="none" strike="noStrike" dirty="0" smtClean="0">
                          <a:effectLst/>
                          <a:latin typeface="Times New Roman" panose="02020603050405020304" pitchFamily="18" charset="0"/>
                          <a:cs typeface="Times New Roman" panose="02020603050405020304" pitchFamily="18" charset="0"/>
                        </a:rPr>
                        <a:t>30 000</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smtClean="0">
                          <a:effectLst/>
                          <a:latin typeface="Times New Roman" panose="02020603050405020304" pitchFamily="18" charset="0"/>
                          <a:cs typeface="Times New Roman" panose="02020603050405020304" pitchFamily="18" charset="0"/>
                        </a:rPr>
                        <a:t>30 000</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a:effectLst/>
                          <a:latin typeface="Times New Roman" panose="02020603050405020304" pitchFamily="18" charset="0"/>
                          <a:cs typeface="Times New Roman" panose="02020603050405020304" pitchFamily="18" charset="0"/>
                        </a:rPr>
                        <a:t> </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a:effectLst/>
                          <a:latin typeface="Times New Roman" panose="02020603050405020304" pitchFamily="18" charset="0"/>
                          <a:cs typeface="Times New Roman" panose="02020603050405020304" pitchFamily="18" charset="0"/>
                        </a:rPr>
                        <a:t> </a:t>
                      </a:r>
                      <a:endParaRPr lang="ru-RU" sz="1050" b="0" i="1" u="none" strike="noStrike">
                        <a:effectLst/>
                        <a:latin typeface="Times New Roman" panose="02020603050405020304" pitchFamily="18" charset="0"/>
                        <a:cs typeface="Times New Roman" panose="02020603050405020304" pitchFamily="18" charset="0"/>
                      </a:endParaRPr>
                    </a:p>
                  </a:txBody>
                  <a:tcPr marL="0" marR="0" marT="0" marB="0" anchor="ctr"/>
                </a:tc>
              </a:tr>
              <a:tr h="615200">
                <a:tc>
                  <a:txBody>
                    <a:bodyPr/>
                    <a:lstStyle/>
                    <a:p>
                      <a:pPr algn="ctr" fontAlgn="ctr"/>
                      <a:r>
                        <a:rPr lang="ru-RU" sz="1050" u="none" strike="noStrike" dirty="0" smtClean="0">
                          <a:effectLst/>
                          <a:latin typeface="Times New Roman" panose="02020603050405020304" pitchFamily="18" charset="0"/>
                          <a:cs typeface="Times New Roman" panose="02020603050405020304" pitchFamily="18" charset="0"/>
                        </a:rPr>
                        <a:t>6.2</a:t>
                      </a:r>
                      <a:r>
                        <a:rPr lang="ru-RU" sz="1050" u="none" strike="noStrike" dirty="0">
                          <a:effectLst/>
                          <a:latin typeface="Times New Roman" panose="02020603050405020304" pitchFamily="18" charset="0"/>
                          <a:cs typeface="Times New Roman" panose="02020603050405020304" pitchFamily="18" charset="0"/>
                        </a:rPr>
                        <a:t>.</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just" fontAlgn="b"/>
                      <a:r>
                        <a:rPr lang="ru-RU" sz="1050" u="none" strike="noStrike" dirty="0">
                          <a:effectLst/>
                          <a:latin typeface="Times New Roman" panose="02020603050405020304" pitchFamily="18" charset="0"/>
                          <a:cs typeface="Times New Roman" panose="02020603050405020304" pitchFamily="18" charset="0"/>
                        </a:rPr>
                        <a:t>Обеспечение  оказания отдельным категориям граждан социальной услуги по обеспечению лекарственными препаратами для медицинского применения по рецептам на лекарственные препараты, медицинскими изделиями по рецептам на медицинские изделия, а также специализированными продуктами лечебного питания для детей-инвалидов</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ctr"/>
                      <a:r>
                        <a:rPr lang="ru-RU" sz="1050" u="none" strike="noStrike" dirty="0" smtClean="0">
                          <a:effectLst/>
                          <a:latin typeface="Times New Roman" panose="02020603050405020304" pitchFamily="18" charset="0"/>
                          <a:cs typeface="Times New Roman" panose="02020603050405020304" pitchFamily="18" charset="0"/>
                        </a:rPr>
                        <a:t>343 441</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smtClean="0">
                          <a:effectLst/>
                          <a:latin typeface="Times New Roman" panose="02020603050405020304" pitchFamily="18" charset="0"/>
                          <a:cs typeface="Times New Roman" panose="02020603050405020304" pitchFamily="18" charset="0"/>
                        </a:rPr>
                        <a:t>343 441</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a:effectLst/>
                          <a:latin typeface="Times New Roman" panose="02020603050405020304" pitchFamily="18" charset="0"/>
                          <a:cs typeface="Times New Roman" panose="02020603050405020304" pitchFamily="18" charset="0"/>
                        </a:rPr>
                        <a:t> </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50" u="none" strike="noStrike" dirty="0">
                          <a:effectLst/>
                          <a:latin typeface="Times New Roman" panose="02020603050405020304" pitchFamily="18" charset="0"/>
                          <a:cs typeface="Times New Roman" panose="02020603050405020304" pitchFamily="18" charset="0"/>
                        </a:rPr>
                        <a:t> </a:t>
                      </a:r>
                      <a:endParaRPr lang="ru-RU" sz="1050" b="0" i="0" u="none" strike="noStrike" dirty="0">
                        <a:effectLst/>
                        <a:latin typeface="Times New Roman" panose="02020603050405020304" pitchFamily="18" charset="0"/>
                        <a:cs typeface="Times New Roman" panose="02020603050405020304" pitchFamily="18" charset="0"/>
                      </a:endParaRPr>
                    </a:p>
                  </a:txBody>
                  <a:tcPr marL="0" marR="0" marT="0" marB="0" anchor="b"/>
                </a:tc>
              </a:tr>
              <a:tr h="358089">
                <a:tc>
                  <a:txBody>
                    <a:bodyPr/>
                    <a:lstStyle/>
                    <a:p>
                      <a:pPr algn="ctr" fontAlgn="ctr"/>
                      <a:r>
                        <a:rPr lang="ru-RU" sz="1050" b="1" i="1" u="none" strike="noStrike" dirty="0" smtClean="0">
                          <a:effectLst/>
                          <a:latin typeface="Times New Roman" panose="02020603050405020304" pitchFamily="18" charset="0"/>
                          <a:cs typeface="Times New Roman" panose="02020603050405020304" pitchFamily="18" charset="0"/>
                        </a:rPr>
                        <a:t>7.</a:t>
                      </a:r>
                      <a:endParaRPr lang="ru-RU" sz="1050" b="1" i="1"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Физическая культура и спорт</a:t>
                      </a:r>
                      <a:endParaRPr lang="ru-RU" sz="1050" b="1" i="1"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fontAlgn="ctr"/>
                      <a:r>
                        <a:rPr lang="ru-RU" sz="1050" b="1" u="none" strike="noStrike" dirty="0" smtClean="0">
                          <a:effectLst/>
                          <a:latin typeface="Times New Roman" panose="02020603050405020304" pitchFamily="18" charset="0"/>
                          <a:cs typeface="Times New Roman" panose="02020603050405020304" pitchFamily="18" charset="0"/>
                        </a:rPr>
                        <a:t>2 128</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fontAlgn="ct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ctr" fontAlgn="ctr"/>
                      <a:r>
                        <a:rPr lang="ru-RU" sz="1050" b="1" u="none" strike="noStrike" dirty="0" smtClean="0">
                          <a:effectLst/>
                          <a:latin typeface="Times New Roman" panose="02020603050405020304" pitchFamily="18" charset="0"/>
                          <a:cs typeface="Times New Roman" panose="02020603050405020304" pitchFamily="18" charset="0"/>
                        </a:rPr>
                        <a:t>2 128</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c>
                  <a:txBody>
                    <a:bodyPr/>
                    <a:lstStyle/>
                    <a:p>
                      <a:pPr algn="r" fontAlgn="ct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20000"/>
                        <a:lumOff val="80000"/>
                      </a:schemeClr>
                    </a:solidFill>
                  </a:tcPr>
                </a:tc>
              </a:tr>
              <a:tr h="341380">
                <a:tc>
                  <a:txBody>
                    <a:bodyPr/>
                    <a:lstStyle/>
                    <a:p>
                      <a:pPr algn="ctr" fontAlgn="ctr"/>
                      <a:r>
                        <a:rPr lang="ru-RU" sz="1050" u="none" strike="noStrike" dirty="0" smtClean="0">
                          <a:effectLst/>
                          <a:latin typeface="Times New Roman" panose="02020603050405020304" pitchFamily="18" charset="0"/>
                          <a:cs typeface="Times New Roman" panose="02020603050405020304" pitchFamily="18" charset="0"/>
                        </a:rPr>
                        <a:t>7.1</a:t>
                      </a:r>
                      <a:r>
                        <a:rPr lang="ru-RU" sz="1050" u="none" strike="noStrike" dirty="0">
                          <a:effectLst/>
                          <a:latin typeface="Times New Roman" panose="02020603050405020304" pitchFamily="18" charset="0"/>
                          <a:cs typeface="Times New Roman" panose="02020603050405020304" pitchFamily="18" charset="0"/>
                        </a:rPr>
                        <a:t>.</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b"/>
                      <a:r>
                        <a:rPr lang="ru-RU" sz="1050" u="none" strike="noStrike" dirty="0">
                          <a:effectLst/>
                          <a:latin typeface="Times New Roman" panose="02020603050405020304" pitchFamily="18" charset="0"/>
                          <a:cs typeface="Times New Roman" panose="02020603050405020304" pitchFamily="18" charset="0"/>
                        </a:rPr>
                        <a:t>Адресная финансовая поддержка спортивных организаций</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ctr"/>
                      <a:r>
                        <a:rPr lang="ru-RU" sz="1050" u="none" strike="noStrike" dirty="0" smtClean="0">
                          <a:effectLst/>
                          <a:latin typeface="Times New Roman" panose="02020603050405020304" pitchFamily="18" charset="0"/>
                          <a:cs typeface="Times New Roman" panose="02020603050405020304" pitchFamily="18" charset="0"/>
                        </a:rPr>
                        <a:t>1 648</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a:effectLst/>
                          <a:latin typeface="Times New Roman" panose="02020603050405020304" pitchFamily="18" charset="0"/>
                          <a:cs typeface="Times New Roman" panose="02020603050405020304" pitchFamily="18" charset="0"/>
                        </a:rPr>
                        <a:t> </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smtClean="0">
                          <a:effectLst/>
                          <a:latin typeface="Times New Roman" panose="02020603050405020304" pitchFamily="18" charset="0"/>
                          <a:cs typeface="Times New Roman" panose="02020603050405020304" pitchFamily="18" charset="0"/>
                        </a:rPr>
                        <a:t>1 648</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50" u="none" strike="noStrike">
                          <a:effectLst/>
                          <a:latin typeface="Times New Roman" panose="02020603050405020304" pitchFamily="18" charset="0"/>
                          <a:cs typeface="Times New Roman" panose="02020603050405020304" pitchFamily="18" charset="0"/>
                        </a:rPr>
                        <a:t> </a:t>
                      </a:r>
                      <a:endParaRPr lang="ru-RU" sz="1050" b="1" i="0" u="none" strike="noStrike">
                        <a:effectLst/>
                        <a:latin typeface="Times New Roman" panose="02020603050405020304" pitchFamily="18" charset="0"/>
                        <a:cs typeface="Times New Roman" panose="02020603050405020304" pitchFamily="18" charset="0"/>
                      </a:endParaRPr>
                    </a:p>
                  </a:txBody>
                  <a:tcPr marL="0" marR="0" marT="0" marB="0" anchor="b"/>
                </a:tc>
              </a:tr>
              <a:tr h="446401">
                <a:tc>
                  <a:txBody>
                    <a:bodyPr/>
                    <a:lstStyle/>
                    <a:p>
                      <a:pPr algn="ctr" fontAlgn="ctr"/>
                      <a:r>
                        <a:rPr lang="ru-RU" sz="1050" u="none" strike="noStrike" dirty="0" smtClean="0">
                          <a:effectLst/>
                          <a:latin typeface="Times New Roman" panose="02020603050405020304" pitchFamily="18" charset="0"/>
                          <a:cs typeface="Times New Roman" panose="02020603050405020304" pitchFamily="18" charset="0"/>
                        </a:rPr>
                        <a:t>7.2</a:t>
                      </a:r>
                      <a:r>
                        <a:rPr lang="ru-RU" sz="1050" u="none" strike="noStrike" dirty="0">
                          <a:effectLst/>
                          <a:latin typeface="Times New Roman" panose="02020603050405020304" pitchFamily="18" charset="0"/>
                          <a:cs typeface="Times New Roman" panose="02020603050405020304" pitchFamily="18" charset="0"/>
                        </a:rPr>
                        <a:t>.</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just" fontAlgn="b"/>
                      <a:r>
                        <a:rPr lang="ru-RU" sz="1050" u="none" strike="noStrike" dirty="0">
                          <a:effectLst/>
                          <a:latin typeface="Times New Roman" panose="02020603050405020304" pitchFamily="18" charset="0"/>
                          <a:cs typeface="Times New Roman" panose="02020603050405020304" pitchFamily="18" charset="0"/>
                        </a:rPr>
                        <a:t>Реализация мероприятий  государственной программы  Российской Федерации «Доступная среда» на 2011-2020 годы</a:t>
                      </a:r>
                      <a:endParaRPr lang="ru-RU" sz="1050" b="0" i="0" u="none" strike="noStrike" dirty="0">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ctr"/>
                      <a:r>
                        <a:rPr lang="ru-RU" sz="1050" u="none" strike="noStrike" dirty="0" smtClean="0">
                          <a:effectLst/>
                          <a:latin typeface="Times New Roman" panose="02020603050405020304" pitchFamily="18" charset="0"/>
                          <a:cs typeface="Times New Roman" panose="02020603050405020304" pitchFamily="18" charset="0"/>
                        </a:rPr>
                        <a:t>480</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a:effectLst/>
                          <a:latin typeface="Times New Roman" panose="02020603050405020304" pitchFamily="18" charset="0"/>
                          <a:cs typeface="Times New Roman" panose="02020603050405020304" pitchFamily="18" charset="0"/>
                        </a:rPr>
                        <a:t> </a:t>
                      </a:r>
                      <a:endParaRPr lang="ru-RU" sz="1050" b="0" i="1"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smtClean="0">
                          <a:effectLst/>
                          <a:latin typeface="Times New Roman" panose="02020603050405020304" pitchFamily="18" charset="0"/>
                          <a:cs typeface="Times New Roman" panose="02020603050405020304" pitchFamily="18" charset="0"/>
                        </a:rPr>
                        <a:t>480</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50" u="none" strike="noStrike" dirty="0">
                          <a:effectLst/>
                          <a:latin typeface="Times New Roman" panose="02020603050405020304" pitchFamily="18" charset="0"/>
                          <a:cs typeface="Times New Roman" panose="02020603050405020304" pitchFamily="18" charset="0"/>
                        </a:rPr>
                        <a:t> </a:t>
                      </a:r>
                      <a:endParaRPr lang="ru-RU" sz="1050" b="0" i="0" u="none" strike="noStrike" dirty="0">
                        <a:effectLst/>
                        <a:latin typeface="Times New Roman" panose="02020603050405020304" pitchFamily="18" charset="0"/>
                        <a:cs typeface="Times New Roman" panose="02020603050405020304" pitchFamily="18" charset="0"/>
                      </a:endParaRPr>
                    </a:p>
                  </a:txBody>
                  <a:tcPr marL="0" marR="0" marT="0" marB="0" anchor="b"/>
                </a:tc>
              </a:tr>
            </a:tbl>
          </a:graphicData>
        </a:graphic>
      </p:graphicFrame>
      <p:graphicFrame>
        <p:nvGraphicFramePr>
          <p:cNvPr id="11" name="Таблица 10"/>
          <p:cNvGraphicFramePr>
            <a:graphicFrameLocks noGrp="1"/>
          </p:cNvGraphicFramePr>
          <p:nvPr>
            <p:extLst>
              <p:ext uri="{D42A27DB-BD31-4B8C-83A1-F6EECF244321}">
                <p14:modId xmlns:p14="http://schemas.microsoft.com/office/powerpoint/2010/main" xmlns="" val="3038708357"/>
              </p:ext>
            </p:extLst>
          </p:nvPr>
        </p:nvGraphicFramePr>
        <p:xfrm>
          <a:off x="-32" y="796716"/>
          <a:ext cx="9144032" cy="1060648"/>
        </p:xfrm>
        <a:graphic>
          <a:graphicData uri="http://schemas.openxmlformats.org/drawingml/2006/table">
            <a:tbl>
              <a:tblPr>
                <a:tableStyleId>{BDBED569-4797-4DF1-A0F4-6AAB3CD982D8}</a:tableStyleId>
              </a:tblPr>
              <a:tblGrid>
                <a:gridCol w="490181"/>
                <a:gridCol w="5550673"/>
                <a:gridCol w="835790"/>
                <a:gridCol w="719937"/>
                <a:gridCol w="868890"/>
                <a:gridCol w="678561"/>
              </a:tblGrid>
              <a:tr h="239066">
                <a:tc rowSpan="3">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раздел</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c rowSpan="3">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Наименование показателей</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c rowSpan="3">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Всего расходов</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50" u="none" strike="noStrike" dirty="0" smtClean="0">
                          <a:effectLst/>
                          <a:latin typeface="Times New Roman" panose="02020603050405020304" pitchFamily="18" charset="0"/>
                          <a:cs typeface="Times New Roman" panose="02020603050405020304" pitchFamily="18" charset="0"/>
                        </a:rPr>
                        <a:t> из них за счет средств:</a:t>
                      </a:r>
                      <a:endParaRPr lang="ru-RU" sz="1050" dirty="0"/>
                    </a:p>
                  </a:txBody>
                  <a:tcPr marL="0" marR="0" marT="0" marB="0" anchor="ctr"/>
                </a:tc>
                <a:tc hMerge="1">
                  <a:txBody>
                    <a:bodyPr/>
                    <a:lstStyle/>
                    <a:p>
                      <a:endParaRPr lang="ru-RU"/>
                    </a:p>
                  </a:txBody>
                  <a:tcPr/>
                </a:tc>
                <a:tc hMerge="1">
                  <a:txBody>
                    <a:bodyPr/>
                    <a:lstStyle/>
                    <a:p>
                      <a:endParaRPr lang="ru-RU"/>
                    </a:p>
                  </a:txBody>
                  <a:tcPr/>
                </a:tc>
              </a:tr>
              <a:tr h="181046">
                <a:tc vMerge="1">
                  <a:txBody>
                    <a:bodyPr/>
                    <a:lstStyle/>
                    <a:p>
                      <a:endParaRPr lang="ru-RU"/>
                    </a:p>
                  </a:txBody>
                  <a:tcPr/>
                </a:tc>
                <a:tc vMerge="1">
                  <a:txBody>
                    <a:bodyPr/>
                    <a:lstStyle/>
                    <a:p>
                      <a:endParaRPr lang="ru-RU"/>
                    </a:p>
                  </a:txBody>
                  <a:tcPr/>
                </a:tc>
                <a:tc vMerge="1">
                  <a:txBody>
                    <a:bodyPr/>
                    <a:lstStyle/>
                    <a:p>
                      <a:endParaRPr lang="ru-RU"/>
                    </a:p>
                  </a:txBody>
                  <a:tcPr/>
                </a:tc>
                <a:tc rowSpan="2">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федерального бюджета</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ctr" fontAlgn="ctr"/>
                      <a:r>
                        <a:rPr lang="ru-RU" sz="1050" u="none" strike="noStrike" dirty="0">
                          <a:effectLst/>
                          <a:latin typeface="Times New Roman" panose="02020603050405020304" pitchFamily="18" charset="0"/>
                          <a:cs typeface="Times New Roman" panose="02020603050405020304" pitchFamily="18" charset="0"/>
                        </a:rPr>
                        <a:t>областного бюджета:</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ru-RU"/>
                    </a:p>
                  </a:txBody>
                  <a:tcPr/>
                </a:tc>
              </a:tr>
              <a:tr h="46667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дополнительные расходы</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уменьшение расходов</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r>
              <a:tr h="160476">
                <a:tc>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1</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2</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3</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4</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5</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6</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graphicFrame>
        <p:nvGraphicFramePr>
          <p:cNvPr id="12" name="Таблица 11"/>
          <p:cNvGraphicFramePr>
            <a:graphicFrameLocks noGrp="1"/>
          </p:cNvGraphicFramePr>
          <p:nvPr>
            <p:extLst>
              <p:ext uri="{D42A27DB-BD31-4B8C-83A1-F6EECF244321}">
                <p14:modId xmlns:p14="http://schemas.microsoft.com/office/powerpoint/2010/main" xmlns="" val="1824067957"/>
              </p:ext>
            </p:extLst>
          </p:nvPr>
        </p:nvGraphicFramePr>
        <p:xfrm>
          <a:off x="1" y="4500570"/>
          <a:ext cx="9072593" cy="1571636"/>
        </p:xfrm>
        <a:graphic>
          <a:graphicData uri="http://schemas.openxmlformats.org/drawingml/2006/table">
            <a:tbl>
              <a:tblPr>
                <a:tableStyleId>{BC89EF96-8CEA-46FF-86C4-4CE0E7609802}</a:tableStyleId>
              </a:tblPr>
              <a:tblGrid>
                <a:gridCol w="486031"/>
                <a:gridCol w="5510692"/>
                <a:gridCol w="815880"/>
                <a:gridCol w="717975"/>
                <a:gridCol w="864834"/>
                <a:gridCol w="677181"/>
              </a:tblGrid>
              <a:tr h="361904">
                <a:tc>
                  <a:txBody>
                    <a:bodyPr/>
                    <a:lstStyle/>
                    <a:p>
                      <a:pPr algn="ctr" fontAlgn="ctr"/>
                      <a:r>
                        <a:rPr lang="ru-RU" sz="1050" u="none" strike="noStrike" dirty="0" smtClean="0">
                          <a:effectLst/>
                          <a:latin typeface="Times New Roman" panose="02020603050405020304" pitchFamily="18" charset="0"/>
                          <a:cs typeface="Times New Roman" panose="02020603050405020304" pitchFamily="18" charset="0"/>
                        </a:rPr>
                        <a:t>8.</a:t>
                      </a:r>
                      <a:r>
                        <a:rPr lang="ru-RU" sz="1050" u="none" strike="noStrike" dirty="0">
                          <a:effectLst/>
                          <a:latin typeface="Times New Roman" panose="02020603050405020304" pitchFamily="18" charset="0"/>
                          <a:cs typeface="Times New Roman" panose="02020603050405020304" pitchFamily="18" charset="0"/>
                        </a:rPr>
                        <a:t> </a:t>
                      </a:r>
                      <a:endParaRPr lang="ru-RU" sz="1050" b="1" i="1"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Капвложения, всего</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a:t>
                      </a:r>
                      <a:r>
                        <a:rPr lang="ru-RU" sz="1050" b="1" u="none" strike="noStrike" dirty="0" smtClean="0">
                          <a:effectLst/>
                          <a:latin typeface="Times New Roman" panose="02020603050405020304" pitchFamily="18" charset="0"/>
                          <a:cs typeface="Times New Roman" panose="02020603050405020304" pitchFamily="18" charset="0"/>
                        </a:rPr>
                        <a:t>11 409</a:t>
                      </a:r>
                      <a:endParaRPr lang="ru-RU" sz="1050" b="1" i="1"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algn="ctr" fontAlgn="ctr"/>
                      <a:r>
                        <a:rPr lang="ru-RU" sz="1050" b="1" u="none" strike="noStrike" dirty="0">
                          <a:effectLst/>
                          <a:latin typeface="Times New Roman" panose="02020603050405020304" pitchFamily="18" charset="0"/>
                          <a:cs typeface="Times New Roman" panose="02020603050405020304" pitchFamily="18" charset="0"/>
                        </a:rPr>
                        <a:t>-</a:t>
                      </a:r>
                      <a:r>
                        <a:rPr lang="ru-RU" sz="1050" b="1" u="none" strike="noStrike" dirty="0" smtClean="0">
                          <a:effectLst/>
                          <a:latin typeface="Times New Roman" panose="02020603050405020304" pitchFamily="18" charset="0"/>
                          <a:cs typeface="Times New Roman" panose="02020603050405020304" pitchFamily="18" charset="0"/>
                        </a:rPr>
                        <a:t>33 736</a:t>
                      </a:r>
                      <a:endParaRPr lang="ru-RU" sz="1050" b="1" i="1"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algn="ctr" fontAlgn="ctr"/>
                      <a:r>
                        <a:rPr lang="ru-RU" sz="1050" b="1" u="none" strike="noStrike" dirty="0" smtClean="0">
                          <a:effectLst/>
                          <a:latin typeface="Times New Roman" panose="02020603050405020304" pitchFamily="18" charset="0"/>
                          <a:cs typeface="Times New Roman" panose="02020603050405020304" pitchFamily="18" charset="0"/>
                        </a:rPr>
                        <a:t>22 327</a:t>
                      </a:r>
                      <a:endParaRPr lang="ru-RU" sz="1050" b="1" i="0"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algn="ctr" fontAlgn="ctr"/>
                      <a:endParaRPr lang="ru-RU" sz="1050" b="1" i="1" u="none" strike="noStrike" dirty="0">
                        <a:effectLst/>
                        <a:latin typeface="Times New Roman" panose="02020603050405020304" pitchFamily="18" charset="0"/>
                        <a:cs typeface="Times New Roman" panose="02020603050405020304" pitchFamily="18" charset="0"/>
                      </a:endParaRPr>
                    </a:p>
                  </a:txBody>
                  <a:tcPr marL="0" marR="0" marT="0" marB="0" anchor="ctr">
                    <a:solidFill>
                      <a:schemeClr val="accent1">
                        <a:lumMod val="40000"/>
                        <a:lumOff val="60000"/>
                      </a:schemeClr>
                    </a:solidFill>
                  </a:tcPr>
                </a:tc>
              </a:tr>
              <a:tr h="566790">
                <a:tc>
                  <a:txBody>
                    <a:bodyPr/>
                    <a:lstStyle/>
                    <a:p>
                      <a:pPr algn="ctr" fontAlgn="ctr"/>
                      <a:r>
                        <a:rPr lang="ru-RU" sz="1050" u="none" strike="noStrike" dirty="0" smtClean="0">
                          <a:effectLst/>
                          <a:latin typeface="Times New Roman" panose="02020603050405020304" pitchFamily="18" charset="0"/>
                          <a:cs typeface="Times New Roman" panose="02020603050405020304" pitchFamily="18" charset="0"/>
                        </a:rPr>
                        <a:t>8.1</a:t>
                      </a:r>
                      <a:r>
                        <a:rPr lang="ru-RU" sz="1050" u="none" strike="noStrike" dirty="0">
                          <a:effectLst/>
                          <a:latin typeface="Times New Roman" panose="02020603050405020304" pitchFamily="18" charset="0"/>
                          <a:cs typeface="Times New Roman" panose="02020603050405020304" pitchFamily="18" charset="0"/>
                        </a:rPr>
                        <a:t>.</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b"/>
                      <a:r>
                        <a:rPr lang="ru-RU" sz="1050" u="none" strike="noStrike" dirty="0">
                          <a:effectLst/>
                          <a:latin typeface="Times New Roman" panose="02020603050405020304" pitchFamily="18" charset="0"/>
                          <a:cs typeface="Times New Roman" panose="02020603050405020304" pitchFamily="18" charset="0"/>
                        </a:rPr>
                        <a:t>Укрепление материально-технической базы муниципальных домов культуры (перераспределение средств, предусмотренных департаменту строительства и транспорта области управлению культуры в связи с изменением направления предоставления субсидии)</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ctr"/>
                      <a:r>
                        <a:rPr lang="ru-RU" sz="1050" u="none" strike="noStrike" dirty="0">
                          <a:effectLst/>
                          <a:latin typeface="Times New Roman" panose="02020603050405020304" pitchFamily="18" charset="0"/>
                          <a:cs typeface="Times New Roman" panose="02020603050405020304" pitchFamily="18" charset="0"/>
                        </a:rPr>
                        <a:t>-</a:t>
                      </a:r>
                      <a:r>
                        <a:rPr lang="ru-RU" sz="1050" u="none" strike="noStrike" dirty="0" smtClean="0">
                          <a:effectLst/>
                          <a:latin typeface="Times New Roman" panose="02020603050405020304" pitchFamily="18" charset="0"/>
                          <a:cs typeface="Times New Roman" panose="02020603050405020304" pitchFamily="18" charset="0"/>
                        </a:rPr>
                        <a:t>33 736</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a:effectLst/>
                          <a:latin typeface="Times New Roman" panose="02020603050405020304" pitchFamily="18" charset="0"/>
                          <a:cs typeface="Times New Roman" panose="02020603050405020304" pitchFamily="18" charset="0"/>
                        </a:rPr>
                        <a:t>-</a:t>
                      </a:r>
                      <a:r>
                        <a:rPr lang="ru-RU" sz="1050" u="none" strike="noStrike" dirty="0" smtClean="0">
                          <a:effectLst/>
                          <a:latin typeface="Times New Roman" panose="02020603050405020304" pitchFamily="18" charset="0"/>
                          <a:cs typeface="Times New Roman" panose="02020603050405020304" pitchFamily="18" charset="0"/>
                        </a:rPr>
                        <a:t>33 736</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a:effectLst/>
                          <a:latin typeface="Times New Roman" panose="02020603050405020304" pitchFamily="18" charset="0"/>
                          <a:cs typeface="Times New Roman" panose="02020603050405020304" pitchFamily="18" charset="0"/>
                        </a:rPr>
                        <a:t> </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ctr"/>
                      <a:r>
                        <a:rPr lang="ru-RU" sz="1050" u="none" strike="noStrike">
                          <a:effectLst/>
                          <a:latin typeface="Times New Roman" panose="02020603050405020304" pitchFamily="18" charset="0"/>
                          <a:cs typeface="Times New Roman" panose="02020603050405020304" pitchFamily="18" charset="0"/>
                        </a:rPr>
                        <a:t> </a:t>
                      </a:r>
                      <a:endParaRPr lang="ru-RU" sz="1050" b="0" i="1" u="none" strike="noStrike">
                        <a:effectLst/>
                        <a:latin typeface="Times New Roman" panose="02020603050405020304" pitchFamily="18" charset="0"/>
                        <a:cs typeface="Times New Roman" panose="02020603050405020304" pitchFamily="18" charset="0"/>
                      </a:endParaRPr>
                    </a:p>
                  </a:txBody>
                  <a:tcPr marL="0" marR="0" marT="0" marB="0" anchor="ctr"/>
                </a:tc>
              </a:tr>
              <a:tr h="642942">
                <a:tc>
                  <a:txBody>
                    <a:bodyPr/>
                    <a:lstStyle/>
                    <a:p>
                      <a:pPr algn="ctr" fontAlgn="ctr"/>
                      <a:r>
                        <a:rPr lang="ru-RU" sz="1050" u="none" strike="noStrike" dirty="0" smtClean="0">
                          <a:effectLst/>
                          <a:latin typeface="Times New Roman" panose="02020603050405020304" pitchFamily="18" charset="0"/>
                          <a:cs typeface="Times New Roman" panose="02020603050405020304" pitchFamily="18" charset="0"/>
                        </a:rPr>
                        <a:t>8.2</a:t>
                      </a:r>
                      <a:r>
                        <a:rPr lang="ru-RU" sz="1050" u="none" strike="noStrike" dirty="0">
                          <a:effectLst/>
                          <a:latin typeface="Times New Roman" panose="02020603050405020304" pitchFamily="18" charset="0"/>
                          <a:cs typeface="Times New Roman" panose="02020603050405020304" pitchFamily="18" charset="0"/>
                        </a:rPr>
                        <a:t>.</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b"/>
                      <a:r>
                        <a:rPr lang="ru-RU" sz="1050" u="none" strike="noStrike" dirty="0">
                          <a:effectLst/>
                          <a:latin typeface="Times New Roman" panose="02020603050405020304" pitchFamily="18" charset="0"/>
                          <a:cs typeface="Times New Roman" panose="02020603050405020304" pitchFamily="18" charset="0"/>
                        </a:rPr>
                        <a:t>Уточнение пообъектного перечня строительства, реконструкции и капремонта объектов </a:t>
                      </a:r>
                      <a:r>
                        <a:rPr lang="ru-RU" sz="1050" u="none" strike="noStrike" dirty="0" smtClean="0">
                          <a:effectLst/>
                          <a:latin typeface="Times New Roman" panose="02020603050405020304" pitchFamily="18" charset="0"/>
                          <a:cs typeface="Times New Roman" panose="02020603050405020304" pitchFamily="18" charset="0"/>
                        </a:rPr>
                        <a:t>социально-культурной сферы</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ctr"/>
                      <a:r>
                        <a:rPr lang="ru-RU" sz="1050" u="none" strike="noStrike" dirty="0" smtClean="0">
                          <a:effectLst/>
                          <a:latin typeface="Times New Roman" panose="02020603050405020304" pitchFamily="18" charset="0"/>
                          <a:cs typeface="Times New Roman" panose="02020603050405020304" pitchFamily="18" charset="0"/>
                        </a:rPr>
                        <a:t>22 327</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a:effectLst/>
                          <a:latin typeface="Times New Roman" panose="02020603050405020304" pitchFamily="18" charset="0"/>
                          <a:cs typeface="Times New Roman" panose="02020603050405020304" pitchFamily="18" charset="0"/>
                        </a:rPr>
                        <a:t> </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smtClean="0">
                          <a:effectLst/>
                          <a:latin typeface="Times New Roman" panose="02020603050405020304" pitchFamily="18" charset="0"/>
                          <a:cs typeface="Times New Roman" panose="02020603050405020304" pitchFamily="18" charset="0"/>
                        </a:rPr>
                        <a:t>22 327</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l" fontAlgn="ctr"/>
                      <a:r>
                        <a:rPr lang="ru-RU" sz="1050" u="none" strike="noStrike" dirty="0">
                          <a:effectLst/>
                          <a:latin typeface="Times New Roman" panose="02020603050405020304" pitchFamily="18" charset="0"/>
                          <a:cs typeface="Times New Roman" panose="02020603050405020304" pitchFamily="18" charset="0"/>
                        </a:rPr>
                        <a:t> </a:t>
                      </a:r>
                      <a:endParaRPr lang="ru-RU" sz="1050" b="0" i="1" u="none" strike="noStrike" dirty="0">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707886"/>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lgn="ctr" fontAlgn="ctr">
              <a:spcBef>
                <a:spcPts val="0"/>
              </a:spcBef>
              <a:spcAft>
                <a:spcPts val="0"/>
              </a:spcAft>
              <a:defRPr/>
            </a:pPr>
            <a:r>
              <a:rPr lang="ru-RU" sz="2000" b="1" i="1" dirty="0">
                <a:solidFill>
                  <a:prstClr val="black"/>
                </a:solidFill>
                <a:latin typeface="Times New Roman"/>
              </a:rPr>
              <a:t>             </a:t>
            </a:r>
            <a:r>
              <a:rPr lang="ru-RU" sz="2000" b="1" dirty="0" smtClean="0">
                <a:latin typeface="Times New Roman" panose="02020603050405020304" pitchFamily="18" charset="0"/>
                <a:cs typeface="Times New Roman" panose="02020603050405020304" pitchFamily="18" charset="0"/>
              </a:rPr>
              <a:t>Безвозмездные поступления из федерального бюджета</a:t>
            </a:r>
            <a:endParaRPr lang="ru-RU" sz="2000" b="1" dirty="0" smtClean="0">
              <a:solidFill>
                <a:prstClr val="black"/>
              </a:solidFill>
              <a:latin typeface="Times New Roman"/>
            </a:endParaRPr>
          </a:p>
          <a:p>
            <a:pPr algn="ctr" fontAlgn="ctr">
              <a:spcBef>
                <a:spcPts val="0"/>
              </a:spcBef>
              <a:spcAft>
                <a:spcPts val="0"/>
              </a:spcAft>
              <a:defRPr/>
            </a:pPr>
            <a:endParaRPr lang="ru-RU" sz="2000" b="1" dirty="0">
              <a:solidFill>
                <a:prstClr val="black"/>
              </a:solidFill>
              <a:latin typeface="Times New Roman"/>
            </a:endParaRPr>
          </a:p>
        </p:txBody>
      </p:sp>
      <p:sp>
        <p:nvSpPr>
          <p:cNvPr id="8" name="TextBox 7"/>
          <p:cNvSpPr txBox="1"/>
          <p:nvPr/>
        </p:nvSpPr>
        <p:spPr>
          <a:xfrm>
            <a:off x="8748464" y="6519446"/>
            <a:ext cx="395536" cy="338554"/>
          </a:xfrm>
          <a:prstGeom prst="rect">
            <a:avLst/>
          </a:prstGeom>
          <a:noFill/>
        </p:spPr>
        <p:txBody>
          <a:bodyPr wrap="square" rtlCol="0">
            <a:spAutoFit/>
          </a:bodyPr>
          <a:lstStyle/>
          <a:p>
            <a:r>
              <a:rPr lang="ru-RU" sz="1600" b="1" dirty="0" smtClean="0">
                <a:solidFill>
                  <a:prstClr val="black"/>
                </a:solidFill>
                <a:latin typeface="Times New Roman" pitchFamily="18" charset="0"/>
                <a:cs typeface="Times New Roman" pitchFamily="18" charset="0"/>
              </a:rPr>
              <a:t>7</a:t>
            </a:r>
            <a:endParaRPr lang="ru-RU" sz="1600" b="1" dirty="0">
              <a:solidFill>
                <a:prstClr val="black"/>
              </a:solidFill>
              <a:latin typeface="Times New Roman" pitchFamily="18" charset="0"/>
              <a:cs typeface="Times New Roman" pitchFamily="18" charset="0"/>
            </a:endParaRPr>
          </a:p>
        </p:txBody>
      </p:sp>
      <p:pic>
        <p:nvPicPr>
          <p:cNvPr id="7" name="Рисунок 6" descr="Рисунок1.pn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0"/>
            <a:ext cx="1259632" cy="1526303"/>
          </a:xfrm>
          <a:prstGeom prst="rect">
            <a:avLst/>
          </a:prstGeom>
          <a:ln>
            <a:noFill/>
          </a:ln>
          <a:effectLst>
            <a:softEdge rad="112500"/>
          </a:effectLst>
        </p:spPr>
      </p:pic>
      <p:sp>
        <p:nvSpPr>
          <p:cNvPr id="6" name="TextBox 5"/>
          <p:cNvSpPr txBox="1"/>
          <p:nvPr/>
        </p:nvSpPr>
        <p:spPr>
          <a:xfrm>
            <a:off x="7786710" y="651671"/>
            <a:ext cx="1103251" cy="276999"/>
          </a:xfrm>
          <a:prstGeom prst="rect">
            <a:avLst/>
          </a:prstGeom>
          <a:noFill/>
        </p:spPr>
        <p:txBody>
          <a:bodyPr wrap="none" rtlCol="0">
            <a:spAutoFit/>
          </a:bodyPr>
          <a:lstStyle/>
          <a:p>
            <a:r>
              <a:rPr lang="ru-RU" sz="1200" b="1" dirty="0" smtClean="0">
                <a:latin typeface="Times New Roman" panose="02020603050405020304" pitchFamily="18" charset="0"/>
                <a:cs typeface="Times New Roman" panose="02020603050405020304" pitchFamily="18" charset="0"/>
              </a:rPr>
              <a:t>(тыс. рублей)</a:t>
            </a:r>
            <a:endParaRPr lang="ru-RU" sz="1200" b="1" dirty="0">
              <a:latin typeface="Times New Roman" panose="02020603050405020304" pitchFamily="18" charset="0"/>
              <a:cs typeface="Times New Roman" panose="02020603050405020304" pitchFamily="18"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xmlns="" val="3406807611"/>
              </p:ext>
            </p:extLst>
          </p:nvPr>
        </p:nvGraphicFramePr>
        <p:xfrm>
          <a:off x="214282" y="1000108"/>
          <a:ext cx="8786873" cy="5399352"/>
        </p:xfrm>
        <a:graphic>
          <a:graphicData uri="http://schemas.openxmlformats.org/drawingml/2006/table">
            <a:tbl>
              <a:tblPr>
                <a:tableStyleId>{775DCB02-9BB8-47FD-8907-85C794F793BA}</a:tableStyleId>
              </a:tblPr>
              <a:tblGrid>
                <a:gridCol w="285752"/>
                <a:gridCol w="5574785"/>
                <a:gridCol w="770917"/>
                <a:gridCol w="778782"/>
                <a:gridCol w="700118"/>
                <a:gridCol w="676519"/>
              </a:tblGrid>
              <a:tr h="175033">
                <a:tc rowSpan="3">
                  <a:txBody>
                    <a:bodyPr/>
                    <a:lstStyle/>
                    <a:p>
                      <a:pPr algn="ctr" fontAlgn="ctr"/>
                      <a:r>
                        <a:rPr lang="ru-RU" sz="1200" u="none" strike="noStrike" dirty="0" smtClean="0">
                          <a:effectLst/>
                        </a:rPr>
                        <a:t>№п/п</a:t>
                      </a:r>
                      <a:endParaRPr lang="ru-RU" sz="1200" b="1" i="0" u="none" strike="noStrike" dirty="0">
                        <a:effectLst/>
                        <a:latin typeface="Times New Roman" panose="02020603050405020304" pitchFamily="18" charset="0"/>
                        <a:cs typeface="Times New Roman" panose="02020603050405020304" pitchFamily="18" charset="0"/>
                      </a:endParaRPr>
                    </a:p>
                  </a:txBody>
                  <a:tcPr marL="0" marR="0" marT="0" marB="0" anchor="ctr"/>
                </a:tc>
                <a:tc rowSpan="3">
                  <a:txBody>
                    <a:bodyPr/>
                    <a:lstStyle/>
                    <a:p>
                      <a:pPr algn="ctr" fontAlgn="ctr"/>
                      <a:r>
                        <a:rPr lang="ru-RU" sz="1200" u="none" strike="noStrike" dirty="0">
                          <a:effectLst/>
                        </a:rPr>
                        <a:t>Наименование показателей</a:t>
                      </a:r>
                      <a:endParaRPr lang="ru-RU" sz="1200" b="1" i="0" u="none" strike="noStrike" dirty="0">
                        <a:effectLst/>
                        <a:latin typeface="Times New Roman" panose="02020603050405020304" pitchFamily="18" charset="0"/>
                        <a:cs typeface="Times New Roman" panose="02020603050405020304" pitchFamily="18" charset="0"/>
                      </a:endParaRPr>
                    </a:p>
                  </a:txBody>
                  <a:tcPr marL="0" marR="0" marT="0" marB="0" anchor="ctr"/>
                </a:tc>
                <a:tc rowSpan="3">
                  <a:txBody>
                    <a:bodyPr/>
                    <a:lstStyle/>
                    <a:p>
                      <a:pPr algn="ctr" fontAlgn="ctr"/>
                      <a:r>
                        <a:rPr lang="ru-RU" sz="1200" u="none" strike="noStrike" dirty="0" smtClean="0">
                          <a:effectLst/>
                        </a:rPr>
                        <a:t>Всего</a:t>
                      </a:r>
                      <a:endParaRPr lang="ru-RU" sz="1200" b="1"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3">
                  <a:txBody>
                    <a:bodyPr/>
                    <a:lstStyle/>
                    <a:p>
                      <a:pPr algn="ctr" fontAlgn="ctr"/>
                      <a:r>
                        <a:rPr lang="ru-RU" sz="1200" u="none" strike="noStrike" dirty="0">
                          <a:effectLst/>
                        </a:rPr>
                        <a:t> из них за счет средств:</a:t>
                      </a:r>
                      <a:endParaRPr lang="ru-RU" sz="1200" b="1"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ru-RU"/>
                    </a:p>
                  </a:txBody>
                  <a:tcPr/>
                </a:tc>
                <a:tc hMerge="1">
                  <a:txBody>
                    <a:bodyPr/>
                    <a:lstStyle/>
                    <a:p>
                      <a:endParaRPr lang="ru-RU"/>
                    </a:p>
                  </a:txBody>
                  <a:tcPr/>
                </a:tc>
              </a:tr>
              <a:tr h="148757">
                <a:tc vMerge="1">
                  <a:txBody>
                    <a:bodyPr/>
                    <a:lstStyle/>
                    <a:p>
                      <a:endParaRPr lang="ru-RU"/>
                    </a:p>
                  </a:txBody>
                  <a:tcPr/>
                </a:tc>
                <a:tc vMerge="1">
                  <a:txBody>
                    <a:bodyPr/>
                    <a:lstStyle/>
                    <a:p>
                      <a:endParaRPr lang="ru-RU"/>
                    </a:p>
                  </a:txBody>
                  <a:tcPr/>
                </a:tc>
                <a:tc vMerge="1">
                  <a:txBody>
                    <a:bodyPr/>
                    <a:lstStyle/>
                    <a:p>
                      <a:endParaRPr lang="ru-RU"/>
                    </a:p>
                  </a:txBody>
                  <a:tcPr/>
                </a:tc>
                <a:tc rowSpan="2">
                  <a:txBody>
                    <a:bodyPr/>
                    <a:lstStyle/>
                    <a:p>
                      <a:pPr algn="ctr" fontAlgn="ctr"/>
                      <a:r>
                        <a:rPr lang="ru-RU" sz="1000" u="none" strike="noStrike" dirty="0">
                          <a:effectLst/>
                        </a:rPr>
                        <a:t>федерального бюджета</a:t>
                      </a:r>
                      <a:endParaRPr lang="ru-RU" sz="1000" b="1" i="0" u="none" strike="noStrike" dirty="0">
                        <a:effectLst/>
                        <a:latin typeface="Times New Roman" panose="02020603050405020304" pitchFamily="18" charset="0"/>
                        <a:cs typeface="Times New Roman" panose="02020603050405020304" pitchFamily="18" charset="0"/>
                      </a:endParaRPr>
                    </a:p>
                  </a:txBody>
                  <a:tcPr marL="0" marR="0" marT="0" marB="0" anchor="ctr"/>
                </a:tc>
                <a:tc gridSpan="2">
                  <a:txBody>
                    <a:bodyPr/>
                    <a:lstStyle/>
                    <a:p>
                      <a:pPr algn="ctr" fontAlgn="ctr"/>
                      <a:r>
                        <a:rPr lang="ru-RU" sz="1200" u="none" strike="noStrike" dirty="0">
                          <a:effectLst/>
                        </a:rPr>
                        <a:t>областного бюджета:</a:t>
                      </a:r>
                      <a:endParaRPr lang="ru-RU" sz="1200" b="1" i="0" u="none" strike="noStrike" dirty="0">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ru-RU"/>
                    </a:p>
                  </a:txBody>
                  <a:tcPr/>
                </a:tc>
              </a:tr>
              <a:tr h="31244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700" u="none" strike="noStrike" dirty="0">
                          <a:effectLst/>
                        </a:rPr>
                        <a:t>дополнительные расходы</a:t>
                      </a:r>
                      <a:endParaRPr lang="ru-RU" sz="7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700" u="none" strike="noStrike" dirty="0">
                          <a:effectLst/>
                        </a:rPr>
                        <a:t>уменьшение расходов</a:t>
                      </a:r>
                      <a:endParaRPr lang="ru-RU" sz="700" b="1" i="0" u="none" strike="noStrike" dirty="0">
                        <a:effectLst/>
                        <a:latin typeface="Times New Roman" panose="02020603050405020304" pitchFamily="18" charset="0"/>
                        <a:cs typeface="Times New Roman" panose="02020603050405020304" pitchFamily="18" charset="0"/>
                      </a:endParaRPr>
                    </a:p>
                  </a:txBody>
                  <a:tcPr marL="0" marR="0" marT="0" marB="0" anchor="ctr"/>
                </a:tc>
              </a:tr>
              <a:tr h="156196">
                <a:tc>
                  <a:txBody>
                    <a:bodyPr/>
                    <a:lstStyle/>
                    <a:p>
                      <a:pPr algn="ctr" fontAlgn="ctr"/>
                      <a:r>
                        <a:rPr lang="ru-RU" sz="1200" u="none" strike="noStrike">
                          <a:effectLst/>
                        </a:rPr>
                        <a:t>1</a:t>
                      </a:r>
                      <a:endParaRPr lang="ru-RU" sz="1200" b="1"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200" u="none" strike="noStrike" dirty="0">
                          <a:effectLst/>
                        </a:rPr>
                        <a:t>2</a:t>
                      </a:r>
                      <a:endParaRPr lang="ru-RU" sz="12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200" u="none" strike="noStrike">
                          <a:effectLst/>
                        </a:rPr>
                        <a:t>3</a:t>
                      </a:r>
                      <a:endParaRPr lang="ru-RU" sz="1200" b="1"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200" u="none" strike="noStrike">
                          <a:effectLst/>
                        </a:rPr>
                        <a:t>4</a:t>
                      </a:r>
                      <a:endParaRPr lang="ru-RU" sz="1200" b="1" i="0" u="none" strike="noStrike">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200" u="none" strike="noStrike" dirty="0">
                          <a:effectLst/>
                        </a:rPr>
                        <a:t>5</a:t>
                      </a:r>
                      <a:endParaRPr lang="ru-RU" sz="1200" b="1" i="0"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200" u="none" strike="noStrike">
                          <a:effectLst/>
                        </a:rPr>
                        <a:t>6</a:t>
                      </a:r>
                      <a:endParaRPr lang="ru-RU" sz="1200" b="1" i="0" u="none" strike="noStrike">
                        <a:effectLst/>
                        <a:latin typeface="Times New Roman" panose="02020603050405020304" pitchFamily="18" charset="0"/>
                        <a:cs typeface="Times New Roman" panose="02020603050405020304" pitchFamily="18" charset="0"/>
                      </a:endParaRPr>
                    </a:p>
                  </a:txBody>
                  <a:tcPr marL="0" marR="0" marT="0" marB="0" anchor="ctr"/>
                </a:tc>
              </a:tr>
              <a:tr h="290827">
                <a:tc>
                  <a:txBody>
                    <a:bodyPr/>
                    <a:lstStyle/>
                    <a:p>
                      <a:pPr algn="ctr" fontAlgn="b"/>
                      <a:endParaRPr lang="ru-RU" sz="1200" b="1" i="0" u="none" strike="noStrike" dirty="0">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ctr"/>
                      <a:r>
                        <a:rPr lang="ru-RU" sz="1200" u="none" strike="noStrike" dirty="0" smtClean="0">
                          <a:effectLst/>
                        </a:rPr>
                        <a:t>ВСЕГО доходов</a:t>
                      </a:r>
                      <a:endParaRPr lang="ru-RU" sz="1200" b="1"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200" u="none" strike="noStrike" dirty="0" smtClean="0">
                          <a:effectLst/>
                        </a:rPr>
                        <a:t>397 711</a:t>
                      </a:r>
                      <a:endParaRPr lang="ru-RU" sz="1200" b="1"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200" u="none" strike="noStrike" dirty="0" smtClean="0">
                          <a:effectLst/>
                        </a:rPr>
                        <a:t>397 711</a:t>
                      </a:r>
                      <a:endParaRPr lang="ru-RU" sz="1200" b="1"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endParaRPr lang="ru-RU" sz="1200" b="1"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endParaRPr lang="ru-RU" sz="1200" b="1" i="1" u="none" strike="noStrike" dirty="0">
                        <a:effectLst/>
                        <a:latin typeface="Times New Roman" panose="02020603050405020304" pitchFamily="18" charset="0"/>
                        <a:cs typeface="Times New Roman" panose="02020603050405020304" pitchFamily="18" charset="0"/>
                      </a:endParaRPr>
                    </a:p>
                  </a:txBody>
                  <a:tcPr marL="0" marR="0" marT="0" marB="0" anchor="ctr"/>
                </a:tc>
              </a:tr>
              <a:tr h="1139934">
                <a:tc>
                  <a:txBody>
                    <a:bodyPr/>
                    <a:lstStyle/>
                    <a:p>
                      <a:pPr algn="ctr" fontAlgn="b"/>
                      <a:r>
                        <a:rPr lang="ru-RU" sz="1200" u="none" strike="noStrike" dirty="0">
                          <a:effectLst/>
                        </a:rPr>
                        <a:t> </a:t>
                      </a:r>
                      <a:r>
                        <a:rPr lang="ru-RU" sz="1200" u="none" strike="noStrike" dirty="0" smtClean="0">
                          <a:effectLst/>
                        </a:rPr>
                        <a:t>1.</a:t>
                      </a:r>
                      <a:endParaRPr lang="ru-RU" sz="1200" b="1" i="0" u="none" strike="noStrike"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b"/>
                      <a:r>
                        <a:rPr lang="ru-RU" sz="1200" u="none" strike="noStrike" dirty="0">
                          <a:effectLst/>
                        </a:rPr>
                        <a:t>Субсидии бюджетам субъектов Российской Федерации на финансовое обеспечение мероприятий Федеральной целевой программы развития образования на 2016-2020 годы в части мероприятия "Развитие национально-региональной системы независимой оценки качества общего образования через реализацию пилотных региональных проектов и создание национальных механизмов оценки качества"</a:t>
                      </a:r>
                      <a:endParaRPr lang="ru-RU" sz="1200" b="0" i="0" u="none" strike="noStrike"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ctr"/>
                      <a:r>
                        <a:rPr lang="ru-RU" sz="1200" u="none" strike="noStrike" dirty="0" smtClean="0">
                          <a:effectLst/>
                        </a:rPr>
                        <a:t>9 076</a:t>
                      </a:r>
                      <a:endParaRPr lang="ru-RU" sz="1200" b="0" i="1" u="none" strike="noStrike"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200" u="none" strike="noStrike" dirty="0" smtClean="0">
                          <a:effectLst/>
                        </a:rPr>
                        <a:t>9 076</a:t>
                      </a:r>
                      <a:endParaRPr lang="ru-RU" sz="1200" b="0" i="1" u="none" strike="noStrike"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200" u="none" strike="noStrike" dirty="0">
                          <a:effectLst/>
                        </a:rPr>
                        <a:t> </a:t>
                      </a:r>
                      <a:endParaRPr lang="ru-RU" sz="120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200" u="none" strike="noStrike" dirty="0">
                          <a:effectLst/>
                        </a:rPr>
                        <a:t> </a:t>
                      </a:r>
                      <a:endParaRPr lang="ru-RU" sz="1200" b="0" i="0" u="none" strike="noStrike" dirty="0">
                        <a:effectLst/>
                        <a:latin typeface="Times New Roman" panose="02020603050405020304" pitchFamily="18" charset="0"/>
                        <a:cs typeface="Times New Roman" panose="02020603050405020304" pitchFamily="18" charset="0"/>
                      </a:endParaRPr>
                    </a:p>
                  </a:txBody>
                  <a:tcPr marL="0" marR="0" marT="0" marB="0" anchor="ctr"/>
                </a:tc>
              </a:tr>
              <a:tr h="1190059">
                <a:tc>
                  <a:txBody>
                    <a:bodyPr/>
                    <a:lstStyle/>
                    <a:p>
                      <a:pPr algn="ctr" fontAlgn="b"/>
                      <a:r>
                        <a:rPr lang="ru-RU" sz="1200" u="none" strike="noStrike" dirty="0" smtClean="0">
                          <a:effectLst/>
                        </a:rPr>
                        <a:t>2.</a:t>
                      </a:r>
                      <a:r>
                        <a:rPr lang="ru-RU" sz="1200" u="none" strike="noStrike" dirty="0">
                          <a:effectLst/>
                        </a:rPr>
                        <a:t> </a:t>
                      </a:r>
                      <a:endParaRPr lang="ru-RU" sz="1200" b="1" i="0" u="none" strike="noStrike"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b"/>
                      <a:r>
                        <a:rPr lang="ru-RU" sz="1200" u="none" strike="noStrike" dirty="0">
                          <a:effectLst/>
                        </a:rPr>
                        <a:t>Субвенции бюджетам субъектов Российской Федерации на обеспечение  оказания отдельным категориям граждан социальной услуги по обеспечению лекарственными препаратами для медицинского применения по рецептам на лекарственные препараты, медицинскими изделиями по рецептам на медицинские изделия, а также специализированными продуктами лечебного питания для детей-инвалидов</a:t>
                      </a:r>
                      <a:endParaRPr lang="ru-RU" sz="1200" b="0" i="0" u="none" strike="noStrike"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ctr"/>
                      <a:r>
                        <a:rPr lang="ru-RU" sz="1200" u="none" strike="noStrike" dirty="0" smtClean="0">
                          <a:effectLst/>
                        </a:rPr>
                        <a:t>343 441</a:t>
                      </a:r>
                      <a:endParaRPr lang="ru-RU" sz="1200" b="0" i="1" u="none" strike="noStrike"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200" u="none" strike="noStrike" dirty="0" smtClean="0">
                          <a:effectLst/>
                        </a:rPr>
                        <a:t>343 441</a:t>
                      </a:r>
                      <a:endParaRPr lang="ru-RU" sz="1200" b="0" i="1" u="none" strike="noStrike"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200" u="none" strike="noStrike" dirty="0">
                          <a:effectLst/>
                        </a:rPr>
                        <a:t> </a:t>
                      </a:r>
                      <a:endParaRPr lang="ru-RU" sz="120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200" u="none" strike="noStrike" dirty="0">
                          <a:effectLst/>
                        </a:rPr>
                        <a:t> </a:t>
                      </a:r>
                      <a:endParaRPr lang="ru-RU" sz="1200" b="0" i="0" u="none" strike="noStrike" dirty="0">
                        <a:effectLst/>
                        <a:latin typeface="Times New Roman" panose="02020603050405020304" pitchFamily="18" charset="0"/>
                        <a:cs typeface="Times New Roman" panose="02020603050405020304" pitchFamily="18" charset="0"/>
                      </a:endParaRPr>
                    </a:p>
                  </a:txBody>
                  <a:tcPr marL="0" marR="0" marT="0" marB="0" anchor="ctr"/>
                </a:tc>
              </a:tr>
              <a:tr h="714035">
                <a:tc>
                  <a:txBody>
                    <a:bodyPr/>
                    <a:lstStyle/>
                    <a:p>
                      <a:pPr algn="ctr" fontAlgn="b"/>
                      <a:r>
                        <a:rPr lang="ru-RU" sz="1200" u="none" strike="noStrike" dirty="0" smtClean="0">
                          <a:effectLst/>
                        </a:rPr>
                        <a:t>3.</a:t>
                      </a:r>
                      <a:r>
                        <a:rPr lang="ru-RU" sz="1200" u="none" strike="noStrike" dirty="0">
                          <a:effectLst/>
                        </a:rPr>
                        <a:t> </a:t>
                      </a:r>
                      <a:endParaRPr lang="ru-RU" sz="1200" b="1" i="0" u="none" strike="noStrike"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b"/>
                      <a:r>
                        <a:rPr lang="ru-RU" sz="1200" u="none" strike="noStrike" dirty="0">
                          <a:effectLst/>
                        </a:rPr>
                        <a:t>Субсидии бюджетам субъектов Российской Федерации на поддержку творческой деятельности муниципальных театров в городах с численностью населения до 300 тысяч человек</a:t>
                      </a:r>
                      <a:endParaRPr lang="ru-RU" sz="1200" b="0" i="0" u="none" strike="noStrike"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ctr"/>
                      <a:r>
                        <a:rPr lang="ru-RU" sz="1200" u="none" strike="noStrike" dirty="0" smtClean="0">
                          <a:effectLst/>
                        </a:rPr>
                        <a:t>7 606</a:t>
                      </a:r>
                      <a:endParaRPr lang="ru-RU" sz="1200" b="0" i="1" u="none" strike="noStrike"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200" u="none" strike="noStrike" dirty="0" smtClean="0">
                          <a:effectLst/>
                        </a:rPr>
                        <a:t>7 606</a:t>
                      </a:r>
                      <a:endParaRPr lang="ru-RU" sz="1200" b="0" i="1" u="none" strike="noStrike"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200" u="none" strike="noStrike" dirty="0">
                          <a:effectLst/>
                        </a:rPr>
                        <a:t> </a:t>
                      </a:r>
                      <a:endParaRPr lang="ru-RU" sz="120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200" u="none" strike="noStrike" dirty="0">
                          <a:effectLst/>
                        </a:rPr>
                        <a:t> </a:t>
                      </a:r>
                      <a:endParaRPr lang="ru-RU" sz="1200" b="0" i="0" u="none" strike="noStrike" dirty="0">
                        <a:effectLst/>
                        <a:latin typeface="Times New Roman" panose="02020603050405020304" pitchFamily="18" charset="0"/>
                        <a:cs typeface="Times New Roman" panose="02020603050405020304" pitchFamily="18" charset="0"/>
                      </a:endParaRPr>
                    </a:p>
                  </a:txBody>
                  <a:tcPr marL="0" marR="0" marT="0" marB="0" anchor="ctr"/>
                </a:tc>
              </a:tr>
              <a:tr h="465323">
                <a:tc>
                  <a:txBody>
                    <a:bodyPr/>
                    <a:lstStyle/>
                    <a:p>
                      <a:pPr algn="ctr" fontAlgn="b"/>
                      <a:r>
                        <a:rPr lang="ru-RU" sz="1200" u="none" strike="noStrike" dirty="0" smtClean="0">
                          <a:effectLst/>
                        </a:rPr>
                        <a:t>4.</a:t>
                      </a:r>
                      <a:endParaRPr lang="ru-RU" sz="1200" b="1" i="0" u="none" strike="noStrike"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b"/>
                      <a:r>
                        <a:rPr lang="ru-RU" sz="1200" u="none" strike="noStrike" dirty="0">
                          <a:effectLst/>
                        </a:rPr>
                        <a:t>Субсидии бюджетам субъектов Российской Федерации на поддержку обустройства мест массового отдыха населения (городских парков)</a:t>
                      </a:r>
                      <a:endParaRPr lang="ru-RU" sz="1200" b="0" i="0" u="none" strike="noStrike"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ctr"/>
                      <a:r>
                        <a:rPr lang="ru-RU" sz="1200" u="none" strike="noStrike" dirty="0" smtClean="0">
                          <a:effectLst/>
                        </a:rPr>
                        <a:t>7 588</a:t>
                      </a:r>
                      <a:endParaRPr lang="ru-RU" sz="1200" b="0" i="1" u="none" strike="noStrike"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200" u="none" strike="noStrike" dirty="0" smtClean="0">
                          <a:effectLst/>
                        </a:rPr>
                        <a:t>7 588</a:t>
                      </a:r>
                      <a:endParaRPr lang="ru-RU" sz="1200" b="0" i="1" u="none" strike="noStrike"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200" u="none" strike="noStrike" dirty="0">
                          <a:effectLst/>
                        </a:rPr>
                        <a:t> </a:t>
                      </a:r>
                      <a:endParaRPr lang="ru-RU" sz="1200" b="0" i="1" u="none" strike="noStrike"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200" u="none" strike="noStrike" dirty="0">
                          <a:effectLst/>
                        </a:rPr>
                        <a:t> </a:t>
                      </a:r>
                      <a:endParaRPr lang="ru-RU" sz="1200" b="0" i="0" u="none" strike="noStrike" dirty="0">
                        <a:effectLst/>
                        <a:latin typeface="Times New Roman" panose="02020603050405020304" pitchFamily="18" charset="0"/>
                        <a:cs typeface="Times New Roman" panose="02020603050405020304" pitchFamily="18" charset="0"/>
                      </a:endParaRPr>
                    </a:p>
                  </a:txBody>
                  <a:tcPr marL="0" marR="0" marT="0" marB="0" anchor="ctr"/>
                </a:tc>
              </a:tr>
              <a:tr h="555212">
                <a:tc>
                  <a:txBody>
                    <a:bodyPr/>
                    <a:lstStyle/>
                    <a:p>
                      <a:pPr algn="ctr" fontAlgn="b"/>
                      <a:r>
                        <a:rPr lang="ru-RU" sz="1200" u="none" strike="noStrike" dirty="0" smtClean="0">
                          <a:effectLst/>
                        </a:rPr>
                        <a:t>5.</a:t>
                      </a:r>
                      <a:endParaRPr lang="ru-RU" sz="1200" b="1" i="0" u="none" strike="noStrike"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just" fontAlgn="b"/>
                      <a:r>
                        <a:rPr lang="ru-RU" sz="1200" u="none" strike="noStrike" dirty="0">
                          <a:effectLst/>
                        </a:rPr>
                        <a:t>Иные межбюджетные трансферты бюджетам субъектов Российской Федерации на оказание единовременной компенсационной выплаты медицинским работникам</a:t>
                      </a:r>
                      <a:endParaRPr lang="ru-RU" sz="1200" b="0" i="0" u="none" strike="noStrike"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nchor="b"/>
                </a:tc>
                <a:tc>
                  <a:txBody>
                    <a:bodyPr/>
                    <a:lstStyle/>
                    <a:p>
                      <a:pPr algn="ctr" fontAlgn="ctr"/>
                      <a:r>
                        <a:rPr lang="ru-RU" sz="1200" u="none" strike="noStrike" dirty="0" smtClean="0">
                          <a:effectLst/>
                        </a:rPr>
                        <a:t>30 000</a:t>
                      </a:r>
                      <a:endParaRPr lang="ru-RU" sz="1200" b="0" i="1" u="none" strike="noStrike"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200" u="none" strike="noStrike" dirty="0" smtClean="0">
                          <a:effectLst/>
                        </a:rPr>
                        <a:t>30 000</a:t>
                      </a:r>
                      <a:endParaRPr lang="ru-RU" sz="1200" b="0" i="1" u="none" strike="noStrike" dirty="0">
                        <a:solidFill>
                          <a:schemeClr val="tx2">
                            <a:lumMod val="50000"/>
                          </a:schemeClr>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endParaRPr lang="ru-RU" sz="1200" dirty="0">
                        <a:latin typeface="Times New Roman" panose="02020603050405020304" pitchFamily="18" charset="0"/>
                        <a:cs typeface="Times New Roman" panose="02020603050405020304" pitchFamily="18" charset="0"/>
                      </a:endParaRPr>
                    </a:p>
                  </a:txBody>
                  <a:tcPr marL="0" marR="0" marT="0" marB="0" anchor="ctr"/>
                </a:tc>
                <a:tc>
                  <a:txBody>
                    <a:bodyPr/>
                    <a:lstStyle/>
                    <a:p>
                      <a:endParaRPr lang="ru-RU" sz="1200" dirty="0">
                        <a:latin typeface="Times New Roman" panose="02020603050405020304" pitchFamily="18" charset="0"/>
                        <a:cs typeface="Times New Roman" panose="02020603050405020304" pitchFamily="18" charset="0"/>
                      </a:endParaRPr>
                    </a:p>
                  </a:txBody>
                  <a:tcPr marL="0" marR="0" marT="0" marB="0" anchor="ct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015663"/>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lgn="ctr" fontAlgn="ctr">
              <a:spcBef>
                <a:spcPts val="0"/>
              </a:spcBef>
              <a:spcAft>
                <a:spcPts val="0"/>
              </a:spcAft>
              <a:defRPr/>
            </a:pPr>
            <a:r>
              <a:rPr lang="ru-RU" sz="2000" b="1" i="1" dirty="0">
                <a:solidFill>
                  <a:prstClr val="black"/>
                </a:solidFill>
                <a:latin typeface="Times New Roman"/>
              </a:rPr>
              <a:t>             </a:t>
            </a:r>
            <a:endParaRPr lang="ru-RU" sz="2000" b="1" dirty="0" smtClean="0">
              <a:solidFill>
                <a:prstClr val="black"/>
              </a:solidFill>
              <a:latin typeface="Times New Roman"/>
            </a:endParaRPr>
          </a:p>
          <a:p>
            <a:pPr lvl="0" algn="ctr" fontAlgn="ctr">
              <a:spcBef>
                <a:spcPts val="0"/>
              </a:spcBef>
              <a:spcAft>
                <a:spcPts val="0"/>
              </a:spcAft>
              <a:defRPr/>
            </a:pPr>
            <a:r>
              <a:rPr lang="ru-RU" sz="2000" b="1" dirty="0" smtClean="0">
                <a:solidFill>
                  <a:prstClr val="black"/>
                </a:solidFill>
                <a:latin typeface="Times New Roman"/>
              </a:rPr>
              <a:t> </a:t>
            </a:r>
            <a:r>
              <a:rPr lang="ru-RU" sz="2000" b="1" dirty="0" smtClean="0">
                <a:solidFill>
                  <a:prstClr val="black"/>
                </a:solidFill>
                <a:latin typeface="Times New Roman" pitchFamily="18" charset="0"/>
                <a:cs typeface="Times New Roman" pitchFamily="18" charset="0"/>
              </a:rPr>
              <a:t>Контактная информация для граждан</a:t>
            </a:r>
          </a:p>
          <a:p>
            <a:pPr algn="ctr" fontAlgn="ctr">
              <a:spcBef>
                <a:spcPts val="0"/>
              </a:spcBef>
              <a:spcAft>
                <a:spcPts val="0"/>
              </a:spcAft>
              <a:defRPr/>
            </a:pPr>
            <a:endParaRPr lang="ru-RU" sz="2000" b="1" dirty="0">
              <a:solidFill>
                <a:prstClr val="black"/>
              </a:solidFill>
              <a:latin typeface="Times New Roman"/>
            </a:endParaRPr>
          </a:p>
        </p:txBody>
      </p:sp>
      <p:pic>
        <p:nvPicPr>
          <p:cNvPr id="7" name="Рисунок 6" descr="Рисунок1.pn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0"/>
            <a:ext cx="1259632" cy="1526303"/>
          </a:xfrm>
          <a:prstGeom prst="rect">
            <a:avLst/>
          </a:prstGeom>
          <a:ln>
            <a:noFill/>
          </a:ln>
          <a:effectLst>
            <a:softEdge rad="112500"/>
          </a:effectLst>
        </p:spPr>
      </p:pic>
      <p:sp>
        <p:nvSpPr>
          <p:cNvPr id="10" name="Прямоугольник 9"/>
          <p:cNvSpPr/>
          <p:nvPr/>
        </p:nvSpPr>
        <p:spPr>
          <a:xfrm>
            <a:off x="755576" y="4838532"/>
            <a:ext cx="7772400" cy="1305112"/>
          </a:xfrm>
          <a:prstGeom prst="rect">
            <a:avLst/>
          </a:prstGeom>
          <a:ln/>
        </p:spPr>
        <p:style>
          <a:lnRef idx="1">
            <a:schemeClr val="accent2"/>
          </a:lnRef>
          <a:fillRef idx="2">
            <a:schemeClr val="accent2"/>
          </a:fillRef>
          <a:effectRef idx="1">
            <a:schemeClr val="accent2"/>
          </a:effectRef>
          <a:fontRef idx="minor">
            <a:schemeClr val="dk1"/>
          </a:fontRef>
        </p:style>
        <p:txBody>
          <a:bodyPr anchor="ctr"/>
          <a:lstStyle/>
          <a:p>
            <a:pPr algn="just" fontAlgn="auto">
              <a:spcBef>
                <a:spcPts val="0"/>
              </a:spcBef>
              <a:spcAft>
                <a:spcPts val="0"/>
              </a:spcAft>
              <a:defRPr/>
            </a:pPr>
            <a:r>
              <a:rPr lang="en-US" sz="1600" dirty="0">
                <a:solidFill>
                  <a:srgbClr val="4BACC6">
                    <a:lumMod val="50000"/>
                  </a:srgbClr>
                </a:solidFill>
                <a:latin typeface="Times New Roman" pitchFamily="18" charset="0"/>
                <a:cs typeface="Times New Roman" pitchFamily="18" charset="0"/>
              </a:rPr>
              <a:t>             </a:t>
            </a:r>
            <a:r>
              <a:rPr lang="ru-RU" sz="2000" b="1" dirty="0">
                <a:solidFill>
                  <a:srgbClr val="4BACC6">
                    <a:lumMod val="50000"/>
                  </a:srgbClr>
                </a:solidFill>
                <a:latin typeface="Times New Roman" pitchFamily="18" charset="0"/>
                <a:cs typeface="Times New Roman" pitchFamily="18" charset="0"/>
              </a:rPr>
              <a:t>Брошюра «Бюджет для граждан» размещена на официальном сайте департамента финансов и бюджетной политики области в сети «Интернет» по адресу: </a:t>
            </a:r>
            <a:r>
              <a:rPr lang="en-US" sz="2000" b="1" i="1" u="sng" dirty="0">
                <a:solidFill>
                  <a:srgbClr val="4BACC6">
                    <a:lumMod val="50000"/>
                  </a:srgbClr>
                </a:solidFill>
                <a:latin typeface="Times New Roman" pitchFamily="18" charset="0"/>
                <a:cs typeface="Times New Roman" pitchFamily="18" charset="0"/>
                <a:hlinkClick r:id="rId3"/>
              </a:rPr>
              <a:t>http</a:t>
            </a:r>
            <a:r>
              <a:rPr lang="ru-RU" sz="2000" b="1" i="1" u="sng" dirty="0">
                <a:solidFill>
                  <a:srgbClr val="4BACC6">
                    <a:lumMod val="50000"/>
                  </a:srgbClr>
                </a:solidFill>
                <a:latin typeface="Times New Roman" pitchFamily="18" charset="0"/>
                <a:cs typeface="Times New Roman" pitchFamily="18" charset="0"/>
                <a:hlinkClick r:id="rId3"/>
              </a:rPr>
              <a:t>://</a:t>
            </a:r>
            <a:r>
              <a:rPr lang="en-US" sz="2000" b="1" i="1" u="sng" dirty="0" smtClean="0">
                <a:solidFill>
                  <a:srgbClr val="4BACC6">
                    <a:lumMod val="50000"/>
                  </a:srgbClr>
                </a:solidFill>
                <a:latin typeface="Times New Roman" pitchFamily="18" charset="0"/>
                <a:cs typeface="Times New Roman" pitchFamily="18" charset="0"/>
                <a:hlinkClick r:id="rId3"/>
              </a:rPr>
              <a:t>beldepfin.ru</a:t>
            </a:r>
            <a:r>
              <a:rPr lang="ru-RU" sz="2000" b="1" i="1" u="sng" dirty="0" smtClean="0">
                <a:solidFill>
                  <a:srgbClr val="4BACC6">
                    <a:lumMod val="50000"/>
                  </a:srgbClr>
                </a:solidFill>
                <a:latin typeface="Times New Roman" pitchFamily="18" charset="0"/>
                <a:cs typeface="Times New Roman" pitchFamily="18" charset="0"/>
              </a:rPr>
              <a:t> </a:t>
            </a:r>
            <a:r>
              <a:rPr lang="ru-RU" sz="2000" b="1" dirty="0" smtClean="0">
                <a:solidFill>
                  <a:srgbClr val="4BACC6">
                    <a:lumMod val="50000"/>
                  </a:srgbClr>
                </a:solidFill>
                <a:latin typeface="Times New Roman" pitchFamily="18" charset="0"/>
                <a:cs typeface="Times New Roman" pitchFamily="18" charset="0"/>
              </a:rPr>
              <a:t>в разделе «Бюджет для граждан»</a:t>
            </a:r>
            <a:endParaRPr lang="ru-RU" sz="2000" b="1" dirty="0">
              <a:solidFill>
                <a:srgbClr val="4BACC6">
                  <a:lumMod val="50000"/>
                </a:srgbClr>
              </a:solidFill>
              <a:latin typeface="Times New Roman" pitchFamily="18" charset="0"/>
              <a:cs typeface="Times New Roman" pitchFamily="18" charset="0"/>
            </a:endParaRPr>
          </a:p>
        </p:txBody>
      </p:sp>
      <p:sp>
        <p:nvSpPr>
          <p:cNvPr id="11" name="Прямоугольник 10"/>
          <p:cNvSpPr/>
          <p:nvPr/>
        </p:nvSpPr>
        <p:spPr>
          <a:xfrm>
            <a:off x="1071538" y="1214422"/>
            <a:ext cx="7000924" cy="3046988"/>
          </a:xfrm>
          <a:prstGeom prst="rect">
            <a:avLst/>
          </a:prstGeom>
        </p:spPr>
        <p:txBody>
          <a:bodyPr wrap="square">
            <a:spAutoFit/>
          </a:bodyPr>
          <a:lstStyle/>
          <a:p>
            <a:pPr lvl="0" algn="ctr"/>
            <a:r>
              <a:rPr lang="ru-RU" sz="3200" dirty="0" smtClean="0">
                <a:solidFill>
                  <a:prstClr val="black"/>
                </a:solidFill>
                <a:latin typeface="Times New Roman" pitchFamily="18" charset="0"/>
                <a:cs typeface="Times New Roman" pitchFamily="18" charset="0"/>
              </a:rPr>
              <a:t>Адрес: 308000 г. Белгород, </a:t>
            </a:r>
            <a:r>
              <a:rPr lang="ru-RU" sz="3200" dirty="0" err="1" smtClean="0">
                <a:solidFill>
                  <a:prstClr val="black"/>
                </a:solidFill>
                <a:latin typeface="Times New Roman" pitchFamily="18" charset="0"/>
                <a:cs typeface="Times New Roman" pitchFamily="18" charset="0"/>
              </a:rPr>
              <a:t>пр-т</a:t>
            </a:r>
            <a:r>
              <a:rPr lang="ru-RU" sz="3200" dirty="0" smtClean="0">
                <a:solidFill>
                  <a:prstClr val="black"/>
                </a:solidFill>
                <a:latin typeface="Times New Roman" pitchFamily="18" charset="0"/>
                <a:cs typeface="Times New Roman" pitchFamily="18" charset="0"/>
              </a:rPr>
              <a:t> Славы,               д. 72</a:t>
            </a:r>
            <a:endParaRPr lang="ru-RU" sz="3200" u="sng" dirty="0" smtClean="0">
              <a:solidFill>
                <a:prstClr val="black"/>
              </a:solidFill>
              <a:latin typeface="Times New Roman" pitchFamily="18" charset="0"/>
              <a:cs typeface="Times New Roman" pitchFamily="18" charset="0"/>
            </a:endParaRPr>
          </a:p>
          <a:p>
            <a:pPr lvl="0" algn="ctr"/>
            <a:r>
              <a:rPr lang="en-US" sz="3200" dirty="0" smtClean="0">
                <a:solidFill>
                  <a:prstClr val="black"/>
                </a:solidFill>
                <a:latin typeface="Times New Roman" pitchFamily="18" charset="0"/>
                <a:cs typeface="Times New Roman" pitchFamily="18" charset="0"/>
              </a:rPr>
              <a:t>E-mail: mail@beldepfin.ru</a:t>
            </a:r>
            <a:endParaRPr lang="ru-RU" sz="3200" dirty="0" smtClean="0">
              <a:solidFill>
                <a:prstClr val="black"/>
              </a:solidFill>
              <a:latin typeface="Times New Roman" pitchFamily="18" charset="0"/>
              <a:cs typeface="Times New Roman" pitchFamily="18" charset="0"/>
            </a:endParaRPr>
          </a:p>
          <a:p>
            <a:pPr lvl="0" algn="ctr"/>
            <a:endParaRPr lang="ru-RU" sz="3200" dirty="0" smtClean="0">
              <a:solidFill>
                <a:prstClr val="black"/>
              </a:solidFill>
              <a:latin typeface="Times New Roman" pitchFamily="18" charset="0"/>
              <a:cs typeface="Times New Roman" pitchFamily="18" charset="0"/>
            </a:endParaRPr>
          </a:p>
          <a:p>
            <a:pPr lvl="0" algn="ctr"/>
            <a:r>
              <a:rPr lang="ru-RU" sz="3200" dirty="0" smtClean="0">
                <a:solidFill>
                  <a:prstClr val="black"/>
                </a:solidFill>
                <a:latin typeface="Times New Roman" pitchFamily="18" charset="0"/>
                <a:cs typeface="Times New Roman" pitchFamily="18" charset="0"/>
              </a:rPr>
              <a:t>График работы: </a:t>
            </a:r>
            <a:r>
              <a:rPr lang="ru-RU" sz="3200" dirty="0" err="1" smtClean="0">
                <a:solidFill>
                  <a:prstClr val="black"/>
                </a:solidFill>
                <a:latin typeface="Times New Roman" pitchFamily="18" charset="0"/>
                <a:cs typeface="Times New Roman" pitchFamily="18" charset="0"/>
              </a:rPr>
              <a:t>пн-пт</a:t>
            </a:r>
            <a:r>
              <a:rPr lang="ru-RU" sz="3200" dirty="0" smtClean="0">
                <a:solidFill>
                  <a:prstClr val="black"/>
                </a:solidFill>
                <a:latin typeface="Times New Roman" pitchFamily="18" charset="0"/>
                <a:cs typeface="Times New Roman" pitchFamily="18" charset="0"/>
              </a:rPr>
              <a:t> 9:00–18:00, перерыв с 13:00-14:00</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2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12488</TotalTime>
  <Words>1120</Words>
  <Application>Microsoft Office PowerPoint</Application>
  <PresentationFormat>Экран (4:3)</PresentationFormat>
  <Paragraphs>315</Paragraphs>
  <Slides>8</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8</vt:i4>
      </vt:variant>
    </vt:vector>
  </HeadingPairs>
  <TitlesOfParts>
    <vt:vector size="10" baseType="lpstr">
      <vt:lpstr>1_Поток</vt:lpstr>
      <vt:lpstr>21_Тема Office</vt:lpstr>
      <vt:lpstr>Слайд 1</vt:lpstr>
      <vt:lpstr>Слайд 2</vt:lpstr>
      <vt:lpstr>Слайд 3</vt:lpstr>
      <vt:lpstr>Слайд 4</vt:lpstr>
      <vt:lpstr>Слайд 5</vt:lpstr>
      <vt:lpstr>Слайд 6</vt:lpstr>
      <vt:lpstr>Слайд 7</vt:lpstr>
      <vt:lpstr>Слайд 8</vt:lpstr>
    </vt:vector>
  </TitlesOfParts>
  <Company>UPRFIN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Потатуркина Татьяна Андреевна</dc:creator>
  <cp:lastModifiedBy>Фетисова Екатерина Сергеевна</cp:lastModifiedBy>
  <cp:revision>1168</cp:revision>
  <dcterms:created xsi:type="dcterms:W3CDTF">2015-06-01T11:45:15Z</dcterms:created>
  <dcterms:modified xsi:type="dcterms:W3CDTF">2017-06-28T15:16:56Z</dcterms:modified>
</cp:coreProperties>
</file>