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5" r:id="rId3"/>
    <p:sldMasterId id="2147483745" r:id="rId4"/>
    <p:sldMasterId id="2147483769" r:id="rId5"/>
    <p:sldMasterId id="2147483798" r:id="rId6"/>
    <p:sldMasterId id="2147483846" r:id="rId7"/>
    <p:sldMasterId id="2147483859" r:id="rId8"/>
    <p:sldMasterId id="2147483871" r:id="rId9"/>
    <p:sldMasterId id="2147483992" r:id="rId10"/>
    <p:sldMasterId id="2147484004" r:id="rId11"/>
  </p:sldMasterIdLst>
  <p:notesMasterIdLst>
    <p:notesMasterId r:id="rId64"/>
  </p:notesMasterIdLst>
  <p:sldIdLst>
    <p:sldId id="334" r:id="rId12"/>
    <p:sldId id="260" r:id="rId13"/>
    <p:sldId id="263" r:id="rId14"/>
    <p:sldId id="338" r:id="rId15"/>
    <p:sldId id="266" r:id="rId16"/>
    <p:sldId id="363" r:id="rId17"/>
    <p:sldId id="362" r:id="rId18"/>
    <p:sldId id="364" r:id="rId19"/>
    <p:sldId id="267" r:id="rId20"/>
    <p:sldId id="361" r:id="rId21"/>
    <p:sldId id="333" r:id="rId22"/>
    <p:sldId id="350" r:id="rId23"/>
    <p:sldId id="339" r:id="rId24"/>
    <p:sldId id="307" r:id="rId25"/>
    <p:sldId id="308" r:id="rId26"/>
    <p:sldId id="309" r:id="rId27"/>
    <p:sldId id="310" r:id="rId28"/>
    <p:sldId id="311" r:id="rId29"/>
    <p:sldId id="312" r:id="rId30"/>
    <p:sldId id="351" r:id="rId31"/>
    <p:sldId id="353" r:id="rId32"/>
    <p:sldId id="293" r:id="rId33"/>
    <p:sldId id="340" r:id="rId34"/>
    <p:sldId id="341" r:id="rId35"/>
    <p:sldId id="342" r:id="rId36"/>
    <p:sldId id="354" r:id="rId37"/>
    <p:sldId id="355" r:id="rId38"/>
    <p:sldId id="344" r:id="rId39"/>
    <p:sldId id="356" r:id="rId40"/>
    <p:sldId id="357" r:id="rId41"/>
    <p:sldId id="345" r:id="rId42"/>
    <p:sldId id="346" r:id="rId43"/>
    <p:sldId id="347" r:id="rId44"/>
    <p:sldId id="348" r:id="rId45"/>
    <p:sldId id="359" r:id="rId46"/>
    <p:sldId id="329" r:id="rId47"/>
    <p:sldId id="360" r:id="rId48"/>
    <p:sldId id="358" r:id="rId49"/>
    <p:sldId id="272" r:id="rId50"/>
    <p:sldId id="34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65" r:id="rId60"/>
    <p:sldId id="366" r:id="rId61"/>
    <p:sldId id="367" r:id="rId62"/>
    <p:sldId id="330" r:id="rId6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9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10" d="100"/>
          <a:sy n="110" d="100"/>
        </p:scale>
        <p:origin x="-10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5755F9-653F-450F-8075-F5EC952D7674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756DB8-D112-49A9-8DDB-AA9749E6B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7907F-FCAC-4198-9152-B9C482CDC41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</p:spPr>
        <p:txBody>
          <a:bodyPr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3251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/>
            <a:fld id="{DCB605DE-8302-4CB6-B156-2B79AF2A486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34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39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D27B6-FBAF-435E-8B6D-D2AE33AC810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70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7100" fontAlgn="base">
              <a:spcBef>
                <a:spcPct val="0"/>
              </a:spcBef>
              <a:spcAft>
                <a:spcPct val="0"/>
              </a:spcAft>
            </a:pPr>
            <a:fld id="{5F47CF1D-32B7-4989-A6D1-C12EB4993780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27100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004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8294E-37DD-4496-94DB-D5065B13A7B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782865-9306-47EC-92C9-1A2C4C2EA892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</p:spPr>
        <p:txBody>
          <a:bodyPr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0483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/>
            <a:fld id="{885CB825-73EC-46FE-AE65-5CD159F04657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686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6867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409F55-2A0E-45C9-9ECA-8329F3D38E03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277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</p:spPr>
        <p:txBody>
          <a:bodyPr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2771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/>
            <a:fld id="{A3E33CA7-7170-49C2-AF22-867830D803E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27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301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</p:spPr>
        <p:txBody>
          <a:bodyPr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0883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>
              <a:defRPr/>
            </a:pPr>
            <a:fld id="{FB3DCCD0-4566-41B2-9754-79A445B7C760}" type="slidenum">
              <a:rPr lang="ru-RU" sz="1200">
                <a:latin typeface="+mn-lt"/>
              </a:rPr>
              <a:pPr algn="r">
                <a:defRPr/>
              </a:pPr>
              <a:t>28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710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</p:spPr>
        <p:txBody>
          <a:bodyPr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7107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/>
            <a:fld id="{5B7D4511-ED83-40B4-A7CB-3F82D2F8F3EB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31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</p:spPr>
        <p:txBody>
          <a:bodyPr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9155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/>
            <a:fld id="{F359E00B-F559-427F-B6CA-262D4BFCB976}" type="slidenum">
              <a:rPr lang="ru-RU" sz="1200">
                <a:latin typeface="Calibri" pitchFamily="34" charset="0"/>
              </a:rPr>
              <a:pPr algn="r"/>
              <a:t>32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120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</p:spPr>
        <p:txBody>
          <a:bodyPr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1203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/>
            <a:fld id="{DB199D8B-0BC9-426A-B8A5-79E08153DC2D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33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43CD-597F-48AC-80CF-BED77B35DFF9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B97D-A1A9-4962-9CE6-C6360B7C7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EEBD-7DCA-4BF8-A384-19AE61131E8B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E4AB-9510-42E3-9EE1-7B618132A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2"/>
            <a:ext cx="5970495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788F41-C935-4583-B691-FE147D93D7E9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83575-6645-4B3E-BDC2-503D095A8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000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454F-7B5A-4D60-A5B6-EF3CEF780A91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5486-9A91-4798-A3BF-E01D0032B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8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7A6C-66ED-4F54-A930-CED84DC409C6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7CD0-E219-4104-A39E-5F38311A2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27A3-3C06-423E-85C4-B08E4D034E34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5DD8-FE1D-419D-897E-0217FB274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0321A-B334-4BDD-A23E-32210BA66F29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7DCBB-450C-4F4B-ADA4-A92DD4C09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10194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31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7B2D-CE18-46B2-9D68-7D7474EED9DF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BAEC-8166-4957-A319-F116CDC73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93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D88545-C8E8-4B46-9F36-87097E11F7FB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D32C12-85DE-45EC-8156-18E2FA0FC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6600-C729-41A9-BCE0-881249586A3A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987C-B8B1-48C1-B185-4790E2DFE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22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8" y="731528"/>
            <a:ext cx="482928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D61D-3F62-4273-8C6F-57D2AFEE0D26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9EEF-FA42-4DE0-9471-5098B887C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60D691-EF94-4166-960C-B087A9C5A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8DBD-3E63-41D4-9191-BE7F074873E4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3F2F-D4E5-42A1-B632-1FCC7961E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671FF3-DF1C-4DD5-A6BA-31E2B03BB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540263-47F8-4C4E-A01B-F1D0B5D91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A6F4F8-2335-4441-A7BB-CD76E7575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73AEC9-8E2D-44EA-BF99-904BA9276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C3BDFC-FACC-4A79-A1FE-2519ED070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736012-CCEA-4BD7-B0D1-6A3038442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C1C26C-2CB0-46DF-A9A1-3A7A90338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B8E768-15BB-4C77-AFD1-4FFB462B4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97540A-A455-4C51-AAE7-1E489B2C9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FF1537-6433-4CC7-AEBA-94E75CD35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4119" y="5253832"/>
            <a:ext cx="1893887" cy="129540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50" y="776290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50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3450"/>
            <a:ext cx="5791200" cy="365125"/>
          </a:xfrm>
        </p:spPr>
        <p:txBody>
          <a:bodyPr tIns="0" bIns="0" anchor="t"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F9B222-7B30-4483-8642-6D07D57D934A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1500"/>
            <a:ext cx="5791200" cy="365125"/>
          </a:xfrm>
        </p:spPr>
        <p:txBody>
          <a:bodyPr tIns="0" bIns="0"/>
          <a:lstStyle>
            <a:lvl1pPr>
              <a:defRPr sz="1100"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2460B11-6662-4483-AB89-1EFB0F1EE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1583C0-C353-44E9-A4D2-BD66FB661FB0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CCF220C-7048-4A0D-B9D2-DAB038393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7938" y="6350"/>
            <a:ext cx="9128125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4119" y="308769"/>
            <a:ext cx="1893888" cy="129540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7475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6063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987B8E-83B5-44E0-9EE2-244FEB9FA426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158E7D7-4EAF-4CE2-8A3A-C158AE9F3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4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4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D175E8-4463-411A-B3A7-8A79E81F8484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5DBCF1E-693D-464D-9FA7-1D4693882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2013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C08079-A932-43E2-BBA0-F55A48DE168C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1650" cy="3016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568F856-9699-4475-96AE-B481D07B6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93BE21-B20F-4148-91EB-1B4CA3592E87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F00CC32-F1B5-4876-BD61-93A393064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813C7F-4339-4705-9C61-3256B554EBE2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B872611-B8D1-47E6-BC96-E55903A6F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7113" y="6556375"/>
            <a:ext cx="2105025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A0D2EC-0B6E-4472-B822-FDC7FC1F6969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1575" y="6557963"/>
            <a:ext cx="4946650" cy="301625"/>
          </a:xfrm>
        </p:spPr>
        <p:txBody>
          <a:bodyPr/>
          <a:lstStyle>
            <a:lvl1pPr>
              <a:defRPr sz="900"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8488" y="6556375"/>
            <a:ext cx="363537" cy="3016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73DF081-119D-44B9-9102-A7FD7B567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AA83-74DF-4990-B26C-6C2C6F9D6D22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7BE2-0254-42A6-81F4-0BA81A3A0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95998A-1785-4F10-BC23-6B6E24BF0383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81554BA-C1E0-47BF-B33A-6A75CA5E0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98CC8-2282-452F-B04D-FFF0961CAAD3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CF88095-30A4-4C92-8CE9-7154CFFCB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83A4BF-136C-4698-993A-46B854C859C5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2E2FD4-4A88-47F3-859D-910767649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8B5E18-E711-4AA2-8869-21E217719092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76EA2B-CDD4-400C-847F-BFFE8C386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9BD565-7DF4-4207-A9E9-6B2EDE63C12A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2D3EF4-50F9-4ACB-A5DE-36A40B091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185982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9D3337-DEB3-46AB-A1CB-226F039C70CF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BFBDB5-44DF-4AE6-9B43-DF4D71287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44E9AF-5E02-4512-A911-E075ED52AA6F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C485CB-7638-4D2A-9E71-D8BCBDCE1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E47047-F601-4AB4-BAA5-8F166C485BB2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B4D4A8-CF72-4E7D-9E2B-965FED0F6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99642A-9706-4C24-B9C2-B28B7F6D1BC0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1D179C-505F-4103-8AD9-59AC4CA6D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EC82C8-E785-4BA5-8728-D76BB0E2DBF2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BFA947-1DCE-4516-A984-3FB40C694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BB84-291E-48C6-8BE8-2750A63FF31E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C146-D6C5-4C91-B5F6-47233C139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BDA741-D7C0-4D36-B9A5-6660ADC3E5CA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EC86DF-FDEC-4135-8C5A-8002819A1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DE943B-77BB-42A0-A193-6A600DF8639C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A23E28-B37C-4EF2-8686-33B03F2C1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D2EA3E-A88E-4D49-89D2-DAC72F6B8034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8B36BA8-6413-4E49-88DD-B2FEF0B3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61E4-C9FA-40DB-A3ED-D9A05D361545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0F2F-84D7-447A-8A7B-3B30C0C2D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2"/>
            <a:ext cx="5970495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1C8A-3089-4CBF-9BF9-CE1C2E895851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1F85-CA9B-4DA8-AEE7-A8BBDC5A6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000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F4EC-381B-4176-9F0D-B0D3CAE78DB1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F533-52C4-4C46-936A-EF8070EBC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8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6EBB-C068-429E-8E31-F48204A8C7F3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C41F-25E9-4E00-B184-61E1051C1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43E-C798-44EB-8A55-1D9D6D29C71A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88E6-0904-44DD-82B5-15463FDE7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F75E-93EE-4C36-B879-59E0D547FB5F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3279-E090-4CF2-A8FC-8B26B6BA5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1018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C8DA-EEA1-4A14-80E1-2F1EE4928DB5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4D9E-055F-411F-B215-D61200A4A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3845-8AF6-4366-A69E-1AA90EBCFF93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9F07-3EE4-4C68-A19A-B2C5B8003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76F6C-9C67-4FCC-8168-3F8EC025CEFE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A5C8-A331-499A-85C5-284070132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878C-7389-4E46-A385-93F75835E968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3E4D-C968-400B-B7AA-CB0705391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20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5"/>
            <a:ext cx="482928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2FCC-E00B-4090-8010-CCED4E1D1709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DD6F-75B6-4B6C-A6C7-15A2F5BAC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8A5EE-572D-4095-9FA8-2CABBE0C6A11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81CF-50CC-4727-B300-974FDDC310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3AFC-C6E9-496B-B4D6-D61632535CB1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5400-E863-488E-BAF8-4AF8C5BEFF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AF71-B50D-4080-A988-C5E65DFDCCA2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B84D-04C6-4A77-B4A4-F2BCA14184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C805-DD1C-4273-AD66-D7BD13B3DCB1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30CA-D36F-4C58-B940-465ADC3862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F0D7-283C-4FB0-9CBE-E55621994F55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BE1C-4CF1-4E16-BA10-72423D6017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D920-39C6-45BB-9D19-FF272ACC1267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2B68-74DB-4C2F-9D04-71EB7DDBAA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E0906-FAA6-42C3-93E1-8B7C98B977F7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63C6-A206-40EC-A9EF-BD18795F7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88C8-7F1D-4AC0-A085-1DD6E1316D8A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A961-57EB-4406-81B8-35FEFD8C3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EF96-36C8-4B35-916E-0B104B564035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8EED-0A64-4722-A0B8-DE9DAC4535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CCCE-675A-4A6C-978F-44A4544A9057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57D2-FBFE-44E7-9710-3ECA068D66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294B-66F0-45CD-8CAA-E6767EA68455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AAC1-EB70-4A34-9E03-7B6A66317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9DA7-C86F-4E0C-ADB9-ACF5A931389C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72C8-5FF2-4A72-918F-544A533E74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C1DF-A317-400B-9259-EE184410C24A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16C3-DB7B-43D1-98E6-8A88CD62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271A-C33B-4558-94E7-576D2AA99AA7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BC04-58C8-4533-97D8-1A09E94B8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A58C-FEA0-44DE-990E-77E4FBE1F63C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3637-7BDA-47DE-ACD3-D381A7886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0B58-051E-42EE-AF1D-3EAED872E0ED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7C1E-114A-441B-8348-39395804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6765-13B2-4EA1-839A-9C28B69B7C13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81AEC-4DA5-42A0-8882-74BC963F8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CC50-77DE-4D96-B406-ACF25D569C55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6023-7297-4F42-93DD-79DEFDE33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FD66-B927-400C-A077-3B861C56AA7C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80A9-EDD0-49D6-ABCF-56FE7FA5F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2CDD-3FD3-4D80-87D8-907D9672BD0F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2A04-EFC6-4400-B4B0-3B266164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7E0E-CBF6-4840-A442-5A26DB2BCF02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6E75-EF6F-4C60-8640-A2A8A6CB7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8AF1-D566-465F-9D88-9E2C36798A9E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4D3B-A3FF-47D9-ACA7-00931A2B6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27BF-8EA3-45A4-9D1F-C2D3B21B042B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288F-26E8-44C2-AC1C-9143EC6C7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13DF-2671-4A82-9769-C616385DB966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0FC7-49DE-4ADA-A092-70B8F7C96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BD4A-5136-430D-989B-74DFD79783AA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6B2D-7278-45EB-AAC5-966B61DDA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6AA5-C234-4ED6-A3CD-4680564222B3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C822-4CD6-46D8-A2B5-A6D140E17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3E5B-8D40-4B91-85C7-C24F923747CF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75E1-5BEA-44CC-AAC0-755478FEC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80C5-21A1-4F6C-8326-3C1C502190DC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9503-E64D-43E0-BF9C-DA772668E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599B-8459-40D7-B834-CD7E9018A275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E7EAB-1A9B-441A-B26E-5D530ABB3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0FC5-A156-446C-9216-7511F171CB31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98CA-08B5-4A8E-887B-1CE5132FC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9497-4821-4F9D-9C68-DE21FB8AE8EE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5241-EE18-4163-BCB6-DE4EB2D4B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C10D-B547-4DC5-8752-42219C24F5E2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7D8E-65F1-4F8A-B875-91F7EAED1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0419-072F-45BE-B91A-B3EE268BB1FB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DF93-7373-4766-AD8C-15C579B54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42E38-BDC6-476D-AC7E-46805573DB68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0851-B19C-479E-A379-E3837392B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FC904-A1AC-41CA-9F2C-1F1F1606712D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C976-4D35-4368-9081-27E8C81FE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B3B3A-F009-4266-BB1C-E5B91DC9DED9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40EB-6235-4FBC-A079-32D19A4AF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0AC6-2671-4DFC-8EDA-A0EAF31C7ADD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4F34-AD5A-4879-99E0-D17A445D5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3D10-1233-413B-9ADC-219D0031C784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A84B-DEF1-430E-8E95-A365E58A3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6246-9675-4EAC-8274-14F17E4464ED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0C7C-4330-4631-80C5-CCB987E0A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2C86-A125-4584-8DA3-2F9CE3FEC54A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EAEB-887F-4746-BEEB-9A391F942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BEF6-49A6-469E-AAC5-6605858CF8AA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5281-BB15-4DC9-9C9C-47F781BF5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145B-30C8-4CBA-B023-988260D74DC1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5011-9CDD-46CB-B60A-03972845E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F663-274D-4DDF-9FA2-7556F3A13FF0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DBBB-33F3-42DB-99F8-1594848B9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D0AD-AC9C-48D6-A0E1-7BEFA07913A1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5E04-39EE-4E07-AC68-66B7A072C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B0DA5-25A5-4A67-9602-181DE718A587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F6FC-7FE8-46AA-A53F-CC00464A7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97157-8D1A-4427-A6B4-653F3A66EE37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B45C-4EE9-44F5-9853-490856FEE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F870-A182-4A75-92E8-3F3F99D9359F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4F1B-EB5D-49C7-8BDE-737465023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D90A-398B-464A-A307-4FC1DB5E299B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0A49D-6FDC-4BB0-B502-427A9DD94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7500-5756-4270-979F-594270BCB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C0E8-8612-4C3F-9EA5-212574A23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89ED-9044-4523-9283-9246F424D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C09C-F89C-4DF6-912D-34F7A690E05B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2A6F-CA15-4453-B54F-C807BCC82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BDD4-69A7-4F68-8D63-43CE9EA79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CB1D-05C7-4485-BDBB-21D499187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987B-2BDC-450B-B608-53C72DCBE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27D5-D342-4B8B-BDD0-FAF1AD77E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E0CA-66F0-472A-AD77-DDA12481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FFD0-F7CE-4008-9CF7-A948649DC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CC3B-45F0-4D9D-8AB9-066D48DC5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A152-6517-4558-9332-05BC72441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939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4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C84FA0-FCB5-4BD8-951A-D5202B7603C1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D98CBD-E9AD-47EA-A0C0-0130F1945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B76F-646A-4870-AF1A-11FE6F5D5982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BBED-00BB-4DE9-BBE9-B325571DF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8B6E55-C1CF-4C5F-8652-0D6B16B593C1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195C3B-526F-4D2E-85A3-5B1C04D0D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2" r:id="rId2"/>
    <p:sldLayoutId id="2147484051" r:id="rId3"/>
    <p:sldLayoutId id="2147484050" r:id="rId4"/>
    <p:sldLayoutId id="2147484049" r:id="rId5"/>
    <p:sldLayoutId id="2147484048" r:id="rId6"/>
    <p:sldLayoutId id="2147484047" r:id="rId7"/>
    <p:sldLayoutId id="2147484046" r:id="rId8"/>
    <p:sldLayoutId id="2147484045" r:id="rId9"/>
    <p:sldLayoutId id="2147484044" r:id="rId10"/>
    <p:sldLayoutId id="21474840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95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128FDD-6754-4703-9B61-BF3A571919DD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429B48-7492-47D5-BF15-9FB3F5899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23" r:id="rId2"/>
    <p:sldLayoutId id="2147484149" r:id="rId3"/>
    <p:sldLayoutId id="2147484122" r:id="rId4"/>
    <p:sldLayoutId id="2147484121" r:id="rId5"/>
    <p:sldLayoutId id="2147484120" r:id="rId6"/>
    <p:sldLayoutId id="2147484119" r:id="rId7"/>
    <p:sldLayoutId id="2147484118" r:id="rId8"/>
    <p:sldLayoutId id="2147484150" r:id="rId9"/>
    <p:sldLayoutId id="2147484117" r:id="rId10"/>
    <p:sldLayoutId id="21474841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F97893D-BC14-4D99-826A-3AC68F15A48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21073E0-BB27-4F3B-B763-82ABBEC8F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4000">
              <a:srgbClr val="B4FF8F"/>
            </a:gs>
            <a:gs pos="100000">
              <a:srgbClr val="008000">
                <a:alpha val="60000"/>
              </a:srgb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938" y="14288"/>
            <a:ext cx="9128125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6063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7475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white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2CB7BB54-7B0D-4C84-9C48-F32AA72C91A6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165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CE9F7A-1736-4575-B331-52333F98C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E9D17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DCCEA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58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458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DDF0D2-AEE0-44F6-A2B0-B3951532B0F1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2CB69C-B5CC-4A03-A09D-BD947BF33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458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68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EFCB64-4D43-4BBA-93C0-E6B136C22414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F0FF2B-CC30-45C1-9DC5-19C803637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145" r:id="rId2"/>
    <p:sldLayoutId id="2147484060" r:id="rId3"/>
    <p:sldLayoutId id="2147484059" r:id="rId4"/>
    <p:sldLayoutId id="2147484058" r:id="rId5"/>
    <p:sldLayoutId id="2147484057" r:id="rId6"/>
    <p:sldLayoutId id="2147484056" r:id="rId7"/>
    <p:sldLayoutId id="2147484146" r:id="rId8"/>
    <p:sldLayoutId id="2147484055" r:id="rId9"/>
    <p:sldLayoutId id="214748405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CC8EDAE-DADF-4AAD-8F19-853C586AA5E2}" type="datetime1">
              <a:rPr lang="ru-RU"/>
              <a:pPr>
                <a:defRPr/>
              </a:pPr>
              <a:t>07.12.2015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FC975A6-BF16-4499-AC19-C5FEB37CD9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0" r:id="rId2"/>
    <p:sldLayoutId id="2147484147" r:id="rId3"/>
    <p:sldLayoutId id="2147484069" r:id="rId4"/>
    <p:sldLayoutId id="2147484068" r:id="rId5"/>
    <p:sldLayoutId id="2147484067" r:id="rId6"/>
    <p:sldLayoutId id="2147484066" r:id="rId7"/>
    <p:sldLayoutId id="2147484065" r:id="rId8"/>
    <p:sldLayoutId id="2147484064" r:id="rId9"/>
    <p:sldLayoutId id="2147484063" r:id="rId10"/>
    <p:sldLayoutId id="2147484062" r:id="rId11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89282-48DC-4AC9-8554-CB09F6987E2C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4514F-BD58-43B3-B333-EC108237E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1" r:id="rId2"/>
    <p:sldLayoutId id="2147484080" r:id="rId3"/>
    <p:sldLayoutId id="2147484079" r:id="rId4"/>
    <p:sldLayoutId id="2147484078" r:id="rId5"/>
    <p:sldLayoutId id="2147484077" r:id="rId6"/>
    <p:sldLayoutId id="2147484076" r:id="rId7"/>
    <p:sldLayoutId id="2147484075" r:id="rId8"/>
    <p:sldLayoutId id="2147484074" r:id="rId9"/>
    <p:sldLayoutId id="2147484073" r:id="rId10"/>
    <p:sldLayoutId id="21474840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5E152B-E904-4C22-A6CC-C1F00C7FD01D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866ABB-862A-4F52-B4B2-2984B1DA2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2" r:id="rId2"/>
    <p:sldLayoutId id="2147484091" r:id="rId3"/>
    <p:sldLayoutId id="2147484090" r:id="rId4"/>
    <p:sldLayoutId id="2147484089" r:id="rId5"/>
    <p:sldLayoutId id="2147484088" r:id="rId6"/>
    <p:sldLayoutId id="2147484087" r:id="rId7"/>
    <p:sldLayoutId id="2147484086" r:id="rId8"/>
    <p:sldLayoutId id="2147484085" r:id="rId9"/>
    <p:sldLayoutId id="2147484084" r:id="rId10"/>
    <p:sldLayoutId id="21474840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BF39EA0-8219-4B52-93EE-BDCC672A5BB1}" type="datetime1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EE42DE3-47D1-4043-88B6-970DE464B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3" r:id="rId2"/>
    <p:sldLayoutId id="2147484102" r:id="rId3"/>
    <p:sldLayoutId id="2147484101" r:id="rId4"/>
    <p:sldLayoutId id="2147484100" r:id="rId5"/>
    <p:sldLayoutId id="2147484099" r:id="rId6"/>
    <p:sldLayoutId id="2147484098" r:id="rId7"/>
    <p:sldLayoutId id="2147484097" r:id="rId8"/>
    <p:sldLayoutId id="2147484096" r:id="rId9"/>
    <p:sldLayoutId id="2147484095" r:id="rId10"/>
    <p:sldLayoutId id="21474840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81B1C2E-E0CE-47BD-A624-09121B4245F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38A3DC9-31B8-4A9B-A29F-B9A64DEEF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4" r:id="rId2"/>
    <p:sldLayoutId id="2147484113" r:id="rId3"/>
    <p:sldLayoutId id="2147484112" r:id="rId4"/>
    <p:sldLayoutId id="2147484111" r:id="rId5"/>
    <p:sldLayoutId id="2147484110" r:id="rId6"/>
    <p:sldLayoutId id="2147484109" r:id="rId7"/>
    <p:sldLayoutId id="2147484108" r:id="rId8"/>
    <p:sldLayoutId id="2147484107" r:id="rId9"/>
    <p:sldLayoutId id="2147484106" r:id="rId10"/>
    <p:sldLayoutId id="21474841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://www.lifanovsky.com/wp-content/uploads/2009/06/bolshoi_draw.jpg" TargetMode="External"/><Relationship Id="rId18" Type="http://schemas.openxmlformats.org/officeDocument/2006/relationships/image" Target="../media/image30.jpeg"/><Relationship Id="rId26" Type="http://schemas.openxmlformats.org/officeDocument/2006/relationships/hyperlink" Target="http://www.stiebelrus.com/modules/gallery/uploads/obl1/2.jpg" TargetMode="External"/><Relationship Id="rId3" Type="http://schemas.openxmlformats.org/officeDocument/2006/relationships/image" Target="../media/image22.jpeg"/><Relationship Id="rId21" Type="http://schemas.openxmlformats.org/officeDocument/2006/relationships/image" Target="../media/image32.jpeg"/><Relationship Id="rId7" Type="http://schemas.openxmlformats.org/officeDocument/2006/relationships/hyperlink" Target="http://img0.liveinternet.ru/images/attach/c/1/57/102/57102505_dandelions.jpg" TargetMode="External"/><Relationship Id="rId12" Type="http://schemas.openxmlformats.org/officeDocument/2006/relationships/image" Target="../media/image27.jpeg"/><Relationship Id="rId17" Type="http://schemas.openxmlformats.org/officeDocument/2006/relationships/hyperlink" Target="http://v2.nabchelny.ru/upload/resize_cache/iblock/3d1/600_420_0/DSC_6445.JPG" TargetMode="External"/><Relationship Id="rId25" Type="http://schemas.openxmlformats.org/officeDocument/2006/relationships/image" Target="../media/image34.jpeg"/><Relationship Id="rId2" Type="http://schemas.openxmlformats.org/officeDocument/2006/relationships/hyperlink" Target="http://forum.relicvia.ru/uploads/monthly_03_2011/post-8687-1301063923.jpg" TargetMode="External"/><Relationship Id="rId16" Type="http://schemas.openxmlformats.org/officeDocument/2006/relationships/image" Target="../media/image29.jpeg"/><Relationship Id="rId20" Type="http://schemas.openxmlformats.org/officeDocument/2006/relationships/hyperlink" Target="http://debri-dv.ru/filedata/debri-dv/images_small/7107.jpg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4.jpeg"/><Relationship Id="rId11" Type="http://schemas.openxmlformats.org/officeDocument/2006/relationships/hyperlink" Target="http://www.malatyahaber.com/sites/malatyahaber.com/files/haberler/2013/06/10/universteegt.jpg" TargetMode="External"/><Relationship Id="rId24" Type="http://schemas.openxmlformats.org/officeDocument/2006/relationships/hyperlink" Target="http://dragon-cha.ru/d/375300/d/meshochek_drakon_1.jpg" TargetMode="External"/><Relationship Id="rId5" Type="http://schemas.openxmlformats.org/officeDocument/2006/relationships/image" Target="../media/image23.jpeg"/><Relationship Id="rId15" Type="http://schemas.openxmlformats.org/officeDocument/2006/relationships/hyperlink" Target="http://vgae.ru/uploads/posts/2011-03/1300084874_image021.jpg" TargetMode="External"/><Relationship Id="rId23" Type="http://schemas.openxmlformats.org/officeDocument/2006/relationships/image" Target="../media/image33.jpeg"/><Relationship Id="rId10" Type="http://schemas.openxmlformats.org/officeDocument/2006/relationships/image" Target="../media/image26.jpeg"/><Relationship Id="rId19" Type="http://schemas.openxmlformats.org/officeDocument/2006/relationships/image" Target="../media/image31.jpeg"/><Relationship Id="rId4" Type="http://schemas.openxmlformats.org/officeDocument/2006/relationships/hyperlink" Target="http://ulpressa.ru/wp-content/uploads/old/600PC24.jpg" TargetMode="External"/><Relationship Id="rId9" Type="http://schemas.openxmlformats.org/officeDocument/2006/relationships/hyperlink" Target="http://www.stroi-s.ru/i/dom1.jpg" TargetMode="External"/><Relationship Id="rId14" Type="http://schemas.openxmlformats.org/officeDocument/2006/relationships/image" Target="../media/image28.jpeg"/><Relationship Id="rId22" Type="http://schemas.openxmlformats.org/officeDocument/2006/relationships/hyperlink" Target="http://img1.liveinternet.ru/images/attach/c/2/74/637/74637695_money_1400x1050.jpg" TargetMode="External"/><Relationship Id="rId27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0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10.xml"/><Relationship Id="rId1" Type="http://schemas.openxmlformats.org/officeDocument/2006/relationships/vmlDrawing" Target="../drawings/vmlDrawing8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4" Type="http://schemas.openxmlformats.org/officeDocument/2006/relationships/package" Target="../embeddings/_____Microsoft_Excel1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4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&amp;Pcy;&amp;acy;&amp;rcy;&amp;lcy;&amp;acy;&amp;mcy;&amp;iecy;&amp;ncy;&amp;tcy;&amp;scy;&amp;k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2016224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g_dscn5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25144"/>
            <a:ext cx="2819082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&amp;IEcy;&amp;vcy;&amp;gcy;&amp;iecy;&amp;ncy;&amp;icy;&amp;jcy; &amp;Scy;&amp;acy;&amp;vcy;&amp;chcy;&amp;iecy;&amp;ncy;&amp;kcy;&amp;ocy;: &amp;vcy; &amp;pcy;&amp;iecy;&amp;rcy;&amp;scy;&amp;pcy;&amp;iecy;&amp;kcy;&amp;tcy;&amp;icy;&amp;vcy;&amp;iecy; - &amp;tcy;&amp;iecy;&amp;pcy;&amp;lcy;&amp;icy;&amp;tscy;&amp;ycy; &amp;icy; &amp;acy;&amp;kcy;&amp;vcy;&amp;acy;&amp;kcy;&amp;ucy;&amp;lcy;&amp;softcy;&amp;tcy;&amp;ucy;&amp;r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72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>
              <a:rot lat="0" lon="20400000" rev="0"/>
            </a:camera>
            <a:lightRig rig="threePt" dir="t"/>
          </a:scene3d>
        </p:spPr>
      </p:pic>
      <p:pic>
        <p:nvPicPr>
          <p:cNvPr id="7" name="Picture 1" descr="C:\Users\404B\Desktop\grau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268760"/>
            <a:ext cx="187220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12976"/>
            <a:ext cx="2016224" cy="143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Ophthalmology Изображений SpiderPic Royalty Free Stock Photos"/>
          <p:cNvPicPr>
            <a:picLocks noChangeAspect="1" noChangeArrowheads="1"/>
          </p:cNvPicPr>
          <p:nvPr/>
        </p:nvPicPr>
        <p:blipFill>
          <a:blip r:embed="rId8" cstate="print"/>
          <a:srcRect r="11061"/>
          <a:stretch>
            <a:fillRect/>
          </a:stretch>
        </p:blipFill>
        <p:spPr bwMode="auto">
          <a:xfrm>
            <a:off x="0" y="1844824"/>
            <a:ext cx="194421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7439f030b3d653e9c415733ccb6dd590.jpg"/>
          <p:cNvPicPr>
            <a:picLocks noChangeAspect="1"/>
          </p:cNvPicPr>
          <p:nvPr/>
        </p:nvPicPr>
        <p:blipFill>
          <a:blip r:embed="rId9" cstate="print"/>
          <a:srcRect b="5122"/>
          <a:stretch>
            <a:fillRect/>
          </a:stretch>
        </p:blipFill>
        <p:spPr>
          <a:xfrm>
            <a:off x="5796136" y="4581128"/>
            <a:ext cx="334786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0"/>
            <a:ext cx="1728192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rticle14464.jpg"/>
          <p:cNvPicPr>
            <a:picLocks noChangeAspect="1"/>
          </p:cNvPicPr>
          <p:nvPr/>
        </p:nvPicPr>
        <p:blipFill>
          <a:blip r:embed="rId11" cstate="print"/>
          <a:srcRect l="7400" r="3623" b="8923"/>
          <a:stretch>
            <a:fillRect/>
          </a:stretch>
        </p:blipFill>
        <p:spPr>
          <a:xfrm>
            <a:off x="4644008" y="0"/>
            <a:ext cx="2736304" cy="227687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2" cstate="print"/>
          <a:srcRect r="-5478"/>
          <a:stretch>
            <a:fillRect/>
          </a:stretch>
        </p:blipFill>
        <p:spPr bwMode="auto">
          <a:xfrm>
            <a:off x="7343800" y="980728"/>
            <a:ext cx="1800200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8ecec439-04dd-469f-aa02-ef012784928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304" y="1844824"/>
            <a:ext cx="1728192" cy="115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9" descr="Подготовку кадров спланирует АИС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2924944"/>
            <a:ext cx="172819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5" cstate="print">
            <a:extLst/>
          </a:blip>
          <a:srcRect t="13063"/>
          <a:stretch>
            <a:fillRect/>
          </a:stretch>
        </p:blipFill>
        <p:spPr bwMode="auto">
          <a:xfrm>
            <a:off x="2987824" y="4941168"/>
            <a:ext cx="2808312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0" name="TextBox 19"/>
          <p:cNvSpPr txBox="1"/>
          <p:nvPr/>
        </p:nvSpPr>
        <p:spPr>
          <a:xfrm>
            <a:off x="1984475" y="2279748"/>
            <a:ext cx="5328592" cy="224676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0">
                <a:schemeClr val="bg2">
                  <a:lumMod val="9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ГРАЖДАН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(на основе проекта закона              «Об областном бюджете на 2016 год»)</a:t>
            </a:r>
          </a:p>
        </p:txBody>
      </p:sp>
      <p:pic>
        <p:nvPicPr>
          <p:cNvPr id="12" name="Picture 2" descr="&amp;Vcy; &amp;ncy;&amp;iecy;&amp;scy;&amp;chcy;&amp;acy;&amp;scy;&amp;tcy;&amp;ncy;&amp;ocy;&amp;mcy; &amp;scy;&amp;lcy;&amp;ucy;&amp;chcy;&amp;acy;&amp;iecy; &amp;ncy;&amp;acy; &amp;scy;&amp;tcy;&amp;rcy;&amp;ocy;&amp;jcy;&amp;kcy;&amp;iecy; &amp;vcy; &amp;Icy;&amp;vcy;&amp;acy;&amp;ncy;&amp;ocy;&amp;vcy;&amp;ocy; &amp;bcy;&amp;ycy;&amp;lcy; &amp;vcy;&amp;icy;&amp;ncy;&amp;ocy;&amp;vcy;&amp;acy;&amp;tcy; &amp;icy; &amp;scy;&amp;acy;&amp;mcy; &amp;pcy;&amp;ocy;&amp;scy;&amp;tcy;&amp;rcy;&amp;acy;&amp;dcy;&amp;acy;&amp;vcy;&amp;shcy;&amp;icy;&amp;jcy; / &amp;Ncy;&amp;ocy;&amp;vcy;&amp;ocy;&amp;scy;&amp;tcy;&amp;icy; &amp;rcy;&amp;ycy;&amp;ncy;&amp;kcy;&amp;acy; / &amp;Ncy;&amp;ocy;&amp;vcy;&amp;ocy;&amp;scy;&amp;tcy;&amp;icy; / &amp;Acy;&amp;kcy;&amp;tcy;&amp;ucy;&amp;acy;&amp;lcy;&amp;softcy;&amp;ncy;&amp;ocy; / &amp;Gcy;&amp;lcy;&amp;acy;&amp;vcy;&amp;ncy;&amp;acy;&amp;yacy;"/>
          <p:cNvPicPr>
            <a:picLocks noChangeAspect="1" noChangeArrowheads="1"/>
          </p:cNvPicPr>
          <p:nvPr/>
        </p:nvPicPr>
        <p:blipFill>
          <a:blip r:embed="rId16" cstate="print"/>
          <a:srcRect l="13358" r="29154" b="16147"/>
          <a:stretch>
            <a:fillRect/>
          </a:stretch>
        </p:blipFill>
        <p:spPr bwMode="auto">
          <a:xfrm>
            <a:off x="3779912" y="0"/>
            <a:ext cx="100811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749636" cy="928670"/>
          </a:xfrm>
          <a:gradFill flip="none" rotWithShape="1">
            <a:gsLst>
              <a:gs pos="50000">
                <a:schemeClr val="accent6">
                  <a:lumMod val="20000"/>
                  <a:lumOff val="80000"/>
                  <a:alpha val="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Основные задачи бюджетной политики Белгородской области на 2016 год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0" y="928688"/>
            <a:ext cx="4143375" cy="2500312"/>
          </a:xfrm>
          <a:prstGeom prst="rect">
            <a:avLst/>
          </a:prstGeom>
          <a:blipFill dpi="0" rotWithShape="1">
            <a:blip r:embed="rId3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3429000"/>
            <a:ext cx="4643437" cy="2928938"/>
          </a:xfrm>
          <a:prstGeom prst="rect">
            <a:avLst/>
          </a:prstGeom>
          <a:blipFill dpi="0" rotWithShape="1">
            <a:blip r:embed="rId4" cstate="print">
              <a:alphaModFix amt="8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88" y="3571875"/>
            <a:ext cx="4071937" cy="78581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Оптимизация расходов бюджета области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88" y="4500563"/>
            <a:ext cx="4071937" cy="78581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Сокращение государственного (муниципального) долга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928688"/>
            <a:ext cx="4500562" cy="107156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Обеспечение сбалансированности бюджета области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2143125"/>
            <a:ext cx="4500562" cy="107156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Повышение собственных доходов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88" y="5429250"/>
            <a:ext cx="4071937" cy="78581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Сокращение объема дефицита областного бюджета </a:t>
            </a:r>
          </a:p>
        </p:txBody>
      </p:sp>
      <p:sp>
        <p:nvSpPr>
          <p:cNvPr id="659467" name="Номер слайда 1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59469" name="Text Box 13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4000">
              <a:schemeClr val="bg2">
                <a:tint val="80000"/>
                <a:satMod val="300000"/>
                <a:alpha val="7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15888"/>
            <a:ext cx="73040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520700" y="1122363"/>
            <a:ext cx="647700" cy="5762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22300" y="1920875"/>
            <a:ext cx="647700" cy="576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38175" y="2727325"/>
            <a:ext cx="649288" cy="574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23900" y="3559175"/>
            <a:ext cx="647700" cy="574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44550" y="4400550"/>
            <a:ext cx="647700" cy="576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911225" y="5295900"/>
            <a:ext cx="647700" cy="576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58441" name="TextBox 16"/>
          <p:cNvSpPr txBox="1">
            <a:spLocks noChangeArrowheads="1"/>
          </p:cNvSpPr>
          <p:nvPr/>
        </p:nvSpPr>
        <p:spPr bwMode="auto">
          <a:xfrm>
            <a:off x="1484313" y="2655888"/>
            <a:ext cx="7077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Утверждение бюджета очередного года (законодательные, представительные органы власти)</a:t>
            </a:r>
          </a:p>
        </p:txBody>
      </p:sp>
      <p:sp>
        <p:nvSpPr>
          <p:cNvPr id="658442" name="TextBox 17"/>
          <p:cNvSpPr txBox="1">
            <a:spLocks noChangeArrowheads="1"/>
          </p:cNvSpPr>
          <p:nvPr/>
        </p:nvSpPr>
        <p:spPr bwMode="auto">
          <a:xfrm>
            <a:off x="1562100" y="3467100"/>
            <a:ext cx="7521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Исполнение бюджета в текущем году (органы исполнительной власти; Правительство, местная администрация, финансовые органы)</a:t>
            </a:r>
          </a:p>
        </p:txBody>
      </p:sp>
      <p:sp>
        <p:nvSpPr>
          <p:cNvPr id="658443" name="TextBox 18"/>
          <p:cNvSpPr txBox="1">
            <a:spLocks noChangeArrowheads="1"/>
          </p:cNvSpPr>
          <p:nvPr/>
        </p:nvSpPr>
        <p:spPr bwMode="auto">
          <a:xfrm>
            <a:off x="1571625" y="4327525"/>
            <a:ext cx="747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(органы исполнительной власти)</a:t>
            </a:r>
          </a:p>
        </p:txBody>
      </p:sp>
      <p:sp>
        <p:nvSpPr>
          <p:cNvPr id="658444" name="TextBox 19"/>
          <p:cNvSpPr txBox="1">
            <a:spLocks noChangeArrowheads="1"/>
          </p:cNvSpPr>
          <p:nvPr/>
        </p:nvSpPr>
        <p:spPr bwMode="auto">
          <a:xfrm>
            <a:off x="1601788" y="5229225"/>
            <a:ext cx="699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 (законодательные, представительные органы власти)</a:t>
            </a:r>
          </a:p>
        </p:txBody>
      </p:sp>
      <p:sp>
        <p:nvSpPr>
          <p:cNvPr id="658445" name="TextBox 20"/>
          <p:cNvSpPr txBox="1">
            <a:spLocks noChangeArrowheads="1"/>
          </p:cNvSpPr>
          <p:nvPr/>
        </p:nvSpPr>
        <p:spPr bwMode="auto">
          <a:xfrm>
            <a:off x="1235075" y="1052513"/>
            <a:ext cx="7454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(органы исполнительной власти)</a:t>
            </a:r>
          </a:p>
        </p:txBody>
      </p:sp>
      <p:sp>
        <p:nvSpPr>
          <p:cNvPr id="658446" name="TextBox 21"/>
          <p:cNvSpPr txBox="1">
            <a:spLocks noChangeArrowheads="1"/>
          </p:cNvSpPr>
          <p:nvPr/>
        </p:nvSpPr>
        <p:spPr bwMode="auto">
          <a:xfrm>
            <a:off x="1390650" y="1847850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 (законодательные, представительные органы власти)</a:t>
            </a:r>
          </a:p>
        </p:txBody>
      </p:sp>
      <p:sp>
        <p:nvSpPr>
          <p:cNvPr id="27" name="Выгнутая вправо стрелка 26"/>
          <p:cNvSpPr/>
          <p:nvPr/>
        </p:nvSpPr>
        <p:spPr>
          <a:xfrm rot="10800000">
            <a:off x="179388" y="1235075"/>
            <a:ext cx="731837" cy="4532313"/>
          </a:xfrm>
          <a:prstGeom prst="curvedLeftArrow">
            <a:avLst>
              <a:gd name="adj1" fmla="val 30195"/>
              <a:gd name="adj2" fmla="val 50000"/>
              <a:gd name="adj3" fmla="val 25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8448" name="Text Box 16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5" name="Rectangle 2"/>
          <p:cNvSpPr>
            <a:spLocks noChangeArrowheads="1"/>
          </p:cNvSpPr>
          <p:nvPr/>
        </p:nvSpPr>
        <p:spPr bwMode="auto">
          <a:xfrm>
            <a:off x="4284663" y="0"/>
            <a:ext cx="50387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31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58738"/>
            <a:ext cx="9180513" cy="12684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   Базовые приоритеты при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формировании  </a:t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расходов бюджета на 2016 год</a:t>
            </a:r>
            <a:endParaRPr lang="ru-RU" sz="32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827584" y="2348880"/>
            <a:ext cx="7786742" cy="864096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принципа формирования бюджетов на основе государственных и муниципальных программ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68750" y="1556792"/>
            <a:ext cx="7786742" cy="642942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от 7 мая 2012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97824" y="4363470"/>
            <a:ext cx="7786742" cy="864096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810719" y="3341406"/>
            <a:ext cx="7786742" cy="879682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Финансирование государственного задания на оказание государственной услуги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810719" y="5375647"/>
            <a:ext cx="7786742" cy="1006289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государственных закупок</a:t>
            </a:r>
          </a:p>
        </p:txBody>
      </p:sp>
      <p:grpSp>
        <p:nvGrpSpPr>
          <p:cNvPr id="18" name="Группа 38"/>
          <p:cNvGrpSpPr/>
          <p:nvPr/>
        </p:nvGrpSpPr>
        <p:grpSpPr>
          <a:xfrm>
            <a:off x="81083" y="3341406"/>
            <a:ext cx="638746" cy="912494"/>
            <a:chOff x="0" y="4649"/>
            <a:chExt cx="638746" cy="912494"/>
          </a:xfrm>
          <a:scene3d>
            <a:camera prst="orthographicFront"/>
            <a:lightRig rig="threePt" dir="t"/>
          </a:scene3d>
        </p:grpSpPr>
        <p:sp>
          <p:nvSpPr>
            <p:cNvPr id="19" name="Нашивка 18"/>
            <p:cNvSpPr/>
            <p:nvPr/>
          </p:nvSpPr>
          <p:spPr>
            <a:xfrm rot="5400000">
              <a:off x="-136874" y="141523"/>
              <a:ext cx="912494" cy="638746"/>
            </a:xfrm>
            <a:prstGeom prst="chevron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0" name="Нашивка 4"/>
            <p:cNvSpPr/>
            <p:nvPr/>
          </p:nvSpPr>
          <p:spPr>
            <a:xfrm>
              <a:off x="0" y="324022"/>
              <a:ext cx="638746" cy="273748"/>
            </a:xfrm>
            <a:prstGeom prst="rect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u="sng" dirty="0">
                  <a:solidFill>
                    <a:srgbClr val="336699"/>
                  </a:solidFill>
                  <a:latin typeface="+mn-lt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1" name="Группа 38"/>
          <p:cNvGrpSpPr/>
          <p:nvPr/>
        </p:nvGrpSpPr>
        <p:grpSpPr>
          <a:xfrm>
            <a:off x="99204" y="5384658"/>
            <a:ext cx="638746" cy="912494"/>
            <a:chOff x="0" y="4649"/>
            <a:chExt cx="638746" cy="912494"/>
          </a:xfrm>
          <a:scene3d>
            <a:camera prst="orthographicFront"/>
            <a:lightRig rig="threePt" dir="t"/>
          </a:scene3d>
        </p:grpSpPr>
        <p:sp>
          <p:nvSpPr>
            <p:cNvPr id="22" name="Нашивка 21"/>
            <p:cNvSpPr/>
            <p:nvPr/>
          </p:nvSpPr>
          <p:spPr>
            <a:xfrm rot="5400000">
              <a:off x="-136874" y="141523"/>
              <a:ext cx="912494" cy="638746"/>
            </a:xfrm>
            <a:prstGeom prst="chevron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3" name="Нашивка 4"/>
            <p:cNvSpPr/>
            <p:nvPr/>
          </p:nvSpPr>
          <p:spPr>
            <a:xfrm>
              <a:off x="0" y="324022"/>
              <a:ext cx="638746" cy="273748"/>
            </a:xfrm>
            <a:prstGeom prst="rect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u="sng" dirty="0">
                  <a:solidFill>
                    <a:srgbClr val="336699"/>
                  </a:solidFill>
                  <a:latin typeface="+mn-lt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4" name="Группа 38"/>
          <p:cNvGrpSpPr/>
          <p:nvPr/>
        </p:nvGrpSpPr>
        <p:grpSpPr>
          <a:xfrm>
            <a:off x="81083" y="4301804"/>
            <a:ext cx="638746" cy="912494"/>
            <a:chOff x="0" y="4649"/>
            <a:chExt cx="638746" cy="912494"/>
          </a:xfrm>
          <a:scene3d>
            <a:camera prst="orthographicFront"/>
            <a:lightRig rig="threeP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136874" y="141523"/>
              <a:ext cx="912494" cy="638746"/>
            </a:xfrm>
            <a:prstGeom prst="chevron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6" name="Нашивка 4"/>
            <p:cNvSpPr/>
            <p:nvPr/>
          </p:nvSpPr>
          <p:spPr>
            <a:xfrm>
              <a:off x="0" y="324022"/>
              <a:ext cx="638746" cy="273748"/>
            </a:xfrm>
            <a:prstGeom prst="rect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u="sng" dirty="0">
                  <a:solidFill>
                    <a:srgbClr val="336699"/>
                  </a:solidFill>
                  <a:latin typeface="+mn-lt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7" name="Группа 38"/>
          <p:cNvGrpSpPr/>
          <p:nvPr/>
        </p:nvGrpSpPr>
        <p:grpSpPr>
          <a:xfrm>
            <a:off x="44508" y="2375200"/>
            <a:ext cx="638746" cy="912494"/>
            <a:chOff x="0" y="4649"/>
            <a:chExt cx="638746" cy="912494"/>
          </a:xfrm>
          <a:scene3d>
            <a:camera prst="orthographicFront"/>
            <a:lightRig rig="threePt" dir="t"/>
          </a:scene3d>
        </p:grpSpPr>
        <p:sp>
          <p:nvSpPr>
            <p:cNvPr id="28" name="Нашивка 27"/>
            <p:cNvSpPr/>
            <p:nvPr/>
          </p:nvSpPr>
          <p:spPr>
            <a:xfrm rot="5400000">
              <a:off x="-136874" y="141523"/>
              <a:ext cx="912494" cy="638746"/>
            </a:xfrm>
            <a:prstGeom prst="chevron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9" name="Нашивка 4"/>
            <p:cNvSpPr/>
            <p:nvPr/>
          </p:nvSpPr>
          <p:spPr>
            <a:xfrm>
              <a:off x="0" y="324022"/>
              <a:ext cx="638746" cy="273748"/>
            </a:xfrm>
            <a:prstGeom prst="rect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u="sng" dirty="0">
                  <a:solidFill>
                    <a:srgbClr val="336699"/>
                  </a:solidFill>
                  <a:latin typeface="+mn-lt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30" name="Группа 38"/>
          <p:cNvGrpSpPr/>
          <p:nvPr/>
        </p:nvGrpSpPr>
        <p:grpSpPr>
          <a:xfrm>
            <a:off x="44508" y="1462706"/>
            <a:ext cx="638746" cy="912494"/>
            <a:chOff x="0" y="4649"/>
            <a:chExt cx="638746" cy="912494"/>
          </a:xfrm>
          <a:scene3d>
            <a:camera prst="orthographicFront"/>
            <a:lightRig rig="threePt" dir="t"/>
          </a:scene3d>
        </p:grpSpPr>
        <p:sp>
          <p:nvSpPr>
            <p:cNvPr id="31" name="Нашивка 30"/>
            <p:cNvSpPr/>
            <p:nvPr/>
          </p:nvSpPr>
          <p:spPr>
            <a:xfrm rot="5400000">
              <a:off x="-136874" y="141523"/>
              <a:ext cx="912494" cy="638746"/>
            </a:xfrm>
            <a:prstGeom prst="chevron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32" name="Нашивка 4"/>
            <p:cNvSpPr/>
            <p:nvPr/>
          </p:nvSpPr>
          <p:spPr>
            <a:xfrm>
              <a:off x="0" y="324022"/>
              <a:ext cx="638746" cy="273748"/>
            </a:xfrm>
            <a:prstGeom prst="rect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u="sng" dirty="0">
                  <a:solidFill>
                    <a:srgbClr val="336699"/>
                  </a:solidFill>
                  <a:latin typeface="+mn-lt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661527" name="TextBox 32"/>
          <p:cNvSpPr txBox="1">
            <a:spLocks noChangeArrowheads="1"/>
          </p:cNvSpPr>
          <p:nvPr/>
        </p:nvSpPr>
        <p:spPr bwMode="auto">
          <a:xfrm>
            <a:off x="7858125" y="38100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1529" name="Text Box 25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38"/>
            <a:ext cx="9144000" cy="95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Параметры консолидированного бюджета </a:t>
            </a:r>
          </a:p>
          <a:p>
            <a:pPr algn="ctr">
              <a:defRPr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на 2014-2016 годы</a:t>
            </a:r>
          </a:p>
        </p:txBody>
      </p:sp>
      <p:graphicFrame>
        <p:nvGraphicFramePr>
          <p:cNvPr id="301213" name="Group 157"/>
          <p:cNvGraphicFramePr>
            <a:graphicFrameLocks noGrp="1"/>
          </p:cNvGraphicFramePr>
          <p:nvPr/>
        </p:nvGraphicFramePr>
        <p:xfrm>
          <a:off x="0" y="1412875"/>
          <a:ext cx="9144000" cy="5002213"/>
        </p:xfrm>
        <a:graphic>
          <a:graphicData uri="http://schemas.openxmlformats.org/drawingml/2006/table">
            <a:tbl>
              <a:tblPr/>
              <a:tblGrid>
                <a:gridCol w="596900"/>
                <a:gridCol w="2868613"/>
                <a:gridCol w="1211262"/>
                <a:gridCol w="1255713"/>
                <a:gridCol w="982662"/>
                <a:gridCol w="1219200"/>
                <a:gridCol w="10096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2014 год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за 2015 год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2014  г.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2015 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77 257,3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81 543,4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87 422,3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налоговые и неналоговые доходы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54 599,6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59 957,1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62 369,4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22 657,7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21 586,3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25 052,9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79 199,4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88 836,6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92 601,1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собственных доходных источников с учетом дотаций из федерального бюджета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62 061, 4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67 527, 4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69 613, 6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межбюджетных трансфертов из федерального бюджета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17 138, 0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21 309, 2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22 987, 5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- 1 942,1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- 7 293,2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- 5 178,8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74892" name="TextBox 3"/>
          <p:cNvSpPr txBox="1">
            <a:spLocks noChangeArrowheads="1"/>
          </p:cNvSpPr>
          <p:nvPr/>
        </p:nvSpPr>
        <p:spPr bwMode="auto">
          <a:xfrm>
            <a:off x="7885113" y="1052513"/>
            <a:ext cx="11906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</a:t>
            </a:r>
            <a:r>
              <a:rPr lang="ru-RU" sz="130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674894" name="Text Box 78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711200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Белгородской области на 2016 год и на период до 2018 года</a:t>
            </a:r>
          </a:p>
        </p:txBody>
      </p:sp>
      <p:graphicFrame>
        <p:nvGraphicFramePr>
          <p:cNvPr id="156812" name="Group 140"/>
          <p:cNvGraphicFramePr>
            <a:graphicFrameLocks noGrp="1"/>
          </p:cNvGraphicFramePr>
          <p:nvPr/>
        </p:nvGraphicFramePr>
        <p:xfrm>
          <a:off x="179388" y="765175"/>
          <a:ext cx="8863012" cy="5884863"/>
        </p:xfrm>
        <a:graphic>
          <a:graphicData uri="http://schemas.openxmlformats.org/drawingml/2006/table">
            <a:tbl>
              <a:tblPr/>
              <a:tblGrid>
                <a:gridCol w="3148012"/>
                <a:gridCol w="31925"/>
                <a:gridCol w="952500"/>
                <a:gridCol w="765175"/>
                <a:gridCol w="765175"/>
                <a:gridCol w="765175"/>
                <a:gridCol w="766763"/>
                <a:gridCol w="765175"/>
                <a:gridCol w="903287"/>
              </a:tblGrid>
              <a:tr h="165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6525" marR="6525" marT="6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6525" marR="6525" marT="6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 отчет</a:t>
                      </a:r>
                    </a:p>
                  </a:txBody>
                  <a:tcPr marL="6525" marR="6525" marT="6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 оценка </a:t>
                      </a:r>
                    </a:p>
                  </a:txBody>
                  <a:tcPr marL="6525" marR="6525" marT="6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Прогноз</a:t>
                      </a:r>
                    </a:p>
                  </a:txBody>
                  <a:tcPr marL="6525" marR="6525" marT="6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           в % к  2014 году </a:t>
                      </a:r>
                    </a:p>
                  </a:txBody>
                  <a:tcPr marL="6525" marR="6525" marT="6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6525" marR="6525" marT="6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6525" marR="6525" marT="6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6525" marR="6525" marT="6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6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Валовой региональный продукт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текущих основных ценах 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млрд руб.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617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650,3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690,0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747,9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808,5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                                               в сопоставимых ценах 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103,0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102,2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103,3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103,8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104,0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114,0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валового регионального продукта в текущих основных ценах в расчете на душу населения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399,1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419,6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444,2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480,5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518,4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129,9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Индекс производительности труда                                       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102,7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101,6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103,3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103,9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104,2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Промышленное производство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деятельности- всего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млрд руб.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581,8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637,8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699,4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756,5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818,7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 в  действующих ценах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109,9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109,6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109,7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108,2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108,2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140,7</a:t>
                      </a:r>
                    </a:p>
                  </a:txBody>
                  <a:tcPr marL="6525" marR="6525" marT="6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Индекс промышленного производства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(в % к предыдущему году)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102,5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103,1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103,3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104,1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104,1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115,4</a:t>
                      </a:r>
                    </a:p>
                  </a:txBody>
                  <a:tcPr marL="6525" marR="6525" marT="6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4707" name="Text Box 131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877" name="Group 181"/>
          <p:cNvGraphicFramePr>
            <a:graphicFrameLocks noGrp="1"/>
          </p:cNvGraphicFramePr>
          <p:nvPr/>
        </p:nvGraphicFramePr>
        <p:xfrm>
          <a:off x="107950" y="188913"/>
          <a:ext cx="8785225" cy="5583237"/>
        </p:xfrm>
        <a:graphic>
          <a:graphicData uri="http://schemas.openxmlformats.org/drawingml/2006/table">
            <a:tbl>
              <a:tblPr/>
              <a:tblGrid>
                <a:gridCol w="3168650"/>
                <a:gridCol w="962025"/>
                <a:gridCol w="752475"/>
                <a:gridCol w="752475"/>
                <a:gridCol w="754063"/>
                <a:gridCol w="752475"/>
                <a:gridCol w="752475"/>
                <a:gridCol w="890587"/>
              </a:tblGrid>
              <a:tr h="206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7312" marR="7312" marT="73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312" marR="7312" marT="73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 отчет</a:t>
                      </a:r>
                    </a:p>
                  </a:txBody>
                  <a:tcPr marL="7312" marR="7312" marT="73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 оценка </a:t>
                      </a:r>
                    </a:p>
                  </a:txBody>
                  <a:tcPr marL="7312" marR="7312" marT="73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Прогноз</a:t>
                      </a:r>
                    </a:p>
                  </a:txBody>
                  <a:tcPr marL="7312" marR="7312" marT="73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             в % к  2014 году </a:t>
                      </a:r>
                    </a:p>
                  </a:txBody>
                  <a:tcPr marL="7312" marR="7312" marT="73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7312" marR="7312" marT="73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7312" marR="7312" marT="73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7312" marR="7312" marT="73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Выпуск продукции сельского хозяйства                                                                                                                                                                                         (в хозяйствах всех категорий)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действующих ценах   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млрд руб.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188,2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202,0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217,6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232,8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246,5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                                              в сопоставимых ценах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105,0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102,7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103,3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102,2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101,5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110,0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Инновационное развитие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вес инновационной продукции в общем объеме отгруженной продукции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4,4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4,7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5,3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8,0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внутренних затрат на исследования и разработки в валовом региональном продукте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0,35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0,40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0,45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0,50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Инвестиции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Инвестиции в основной капитал за счет всех источников финансирования                                                      в действующих ценах 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млрд руб.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120,4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125,3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129,1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133,6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140,0</a:t>
                      </a: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 в сопоставимых ценах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90,5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100,7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100,2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101,0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102,3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104,3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инвестиций в основной капитал в действующих ценах в расчете на душу населения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тыс.руб.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77,9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80,8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83,1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85,8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89,8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115,3</a:t>
                      </a:r>
                    </a:p>
                  </a:txBody>
                  <a:tcPr marL="7312" marR="7312" marT="73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715" name="Text Box 115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914" name="Group 194"/>
          <p:cNvGraphicFramePr>
            <a:graphicFrameLocks noGrp="1"/>
          </p:cNvGraphicFramePr>
          <p:nvPr/>
        </p:nvGraphicFramePr>
        <p:xfrm>
          <a:off x="179388" y="260350"/>
          <a:ext cx="8856662" cy="5943600"/>
        </p:xfrm>
        <a:graphic>
          <a:graphicData uri="http://schemas.openxmlformats.org/drawingml/2006/table">
            <a:tbl>
              <a:tblPr/>
              <a:tblGrid>
                <a:gridCol w="3148012"/>
                <a:gridCol w="977900"/>
                <a:gridCol w="765175"/>
                <a:gridCol w="765175"/>
                <a:gridCol w="765175"/>
                <a:gridCol w="766763"/>
                <a:gridCol w="765175"/>
                <a:gridCol w="903287"/>
              </a:tblGrid>
              <a:tr h="174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 отчет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 оценка 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Прогноз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          в % к  2014 году 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6243" marR="6243" marT="624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Рынок товаров и услуг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Индекс потребительских цен: декабрь к декабрю предыдущего года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110,5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112,2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106,4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106,0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105,1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Оборот розничной торговли в действующих ценах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млрд руб.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253,7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278,0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303,0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334,0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367,0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  в сопоставимых ценах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107,6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94,2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101,9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103,5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104,2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103,5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платных услуг населению в действующих ценах 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млрд руб.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70,5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77,1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84,6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92,6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101,5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 в сопоставимых ценах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101,7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101,5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104,4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109,1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Оборот общественного питания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млрд руб.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6,3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7,6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8,1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8,7</a:t>
                      </a: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 в сопоставимых ценах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107,4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100,4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100,7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101,2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102,3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Внешнеторговый оборот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Экспорт всего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 долл. США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3176,0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2381,8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2500,9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2700,0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3050,0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93,1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Импорт всего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 долл. США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3268,2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1851,3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2559,0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2890,0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78,6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56,6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109,2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126,6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112,9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88,4</a:t>
                      </a:r>
                    </a:p>
                  </a:txBody>
                  <a:tcPr marL="6243" marR="6243" marT="624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794" name="Text Box 170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904" name="Group 160"/>
          <p:cNvGraphicFramePr>
            <a:graphicFrameLocks noGrp="1"/>
          </p:cNvGraphicFramePr>
          <p:nvPr/>
        </p:nvGraphicFramePr>
        <p:xfrm>
          <a:off x="250825" y="260350"/>
          <a:ext cx="8569325" cy="5470525"/>
        </p:xfrm>
        <a:graphic>
          <a:graphicData uri="http://schemas.openxmlformats.org/drawingml/2006/table">
            <a:tbl>
              <a:tblPr/>
              <a:tblGrid>
                <a:gridCol w="3046413"/>
                <a:gridCol w="946150"/>
                <a:gridCol w="741362"/>
                <a:gridCol w="739775"/>
                <a:gridCol w="739775"/>
                <a:gridCol w="741363"/>
                <a:gridCol w="739775"/>
                <a:gridCol w="874712"/>
              </a:tblGrid>
              <a:tr h="227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8102" marR="8102" marT="810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8102" marR="8102" marT="810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 отчет</a:t>
                      </a:r>
                    </a:p>
                  </a:txBody>
                  <a:tcPr marL="8102" marR="8102" marT="810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 оценка </a:t>
                      </a:r>
                    </a:p>
                  </a:txBody>
                  <a:tcPr marL="8102" marR="8102" marT="810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Прогноз</a:t>
                      </a:r>
                    </a:p>
                  </a:txBody>
                  <a:tcPr marL="8102" marR="8102" marT="810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                в % к  2014 году </a:t>
                      </a:r>
                    </a:p>
                  </a:txBody>
                  <a:tcPr marL="8102" marR="8102" marT="810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8102" marR="8102" marT="810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8102" marR="8102" marT="810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8102" marR="8102" marT="810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11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Демографические показатели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постоянного населения (среднегодовая)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чел.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1546,0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1549,9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1553,5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1556,6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1559,6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100,9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100,2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100,3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100,2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100,2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100,2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родившихся 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человек 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17848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17888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17942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17997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18052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101,1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рождаемости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1000 населения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11,5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11,5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11,5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11,6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11,6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100,9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умерших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человек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21611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21550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21510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21475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21455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99,3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смертности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1000 населения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14,0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13,9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13,8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13,8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13,8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98,6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Естественная убыль населения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1000  населения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-2,5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-2,4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-2,3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-2,2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-2,2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88,0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Миграционный прирост населения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человек                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7591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7650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6700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6500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6400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84,3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миграционного прироста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1000  населения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4,9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4,9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4,3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4,1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83,7</a:t>
                      </a:r>
                    </a:p>
                  </a:txBody>
                  <a:tcPr marL="8102" marR="8102" marT="81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Ожидаемая продолжительность жизни при рождении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лет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72,25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72,6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73,1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73,6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74,0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102,4</a:t>
                      </a:r>
                    </a:p>
                  </a:txBody>
                  <a:tcPr marL="8102" marR="8102" marT="81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7761" name="Text Box 113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989" name="Group 221"/>
          <p:cNvGraphicFramePr>
            <a:graphicFrameLocks noGrp="1"/>
          </p:cNvGraphicFramePr>
          <p:nvPr/>
        </p:nvGraphicFramePr>
        <p:xfrm>
          <a:off x="179388" y="260350"/>
          <a:ext cx="8640762" cy="6692900"/>
        </p:xfrm>
        <a:graphic>
          <a:graphicData uri="http://schemas.openxmlformats.org/drawingml/2006/table">
            <a:tbl>
              <a:tblPr/>
              <a:tblGrid>
                <a:gridCol w="3071812"/>
                <a:gridCol w="954088"/>
                <a:gridCol w="746125"/>
                <a:gridCol w="747712"/>
                <a:gridCol w="746125"/>
                <a:gridCol w="746125"/>
                <a:gridCol w="746125"/>
                <a:gridCol w="882650"/>
              </a:tblGrid>
              <a:tr h="2667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8846" marR="8846" marT="88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8846" marR="8846" marT="88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 отчет</a:t>
                      </a:r>
                    </a:p>
                  </a:txBody>
                  <a:tcPr marL="8846" marR="8846" marT="88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 оценка </a:t>
                      </a:r>
                    </a:p>
                  </a:txBody>
                  <a:tcPr marL="8846" marR="8846" marT="88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Прогноз</a:t>
                      </a:r>
                    </a:p>
                  </a:txBody>
                  <a:tcPr marL="8846" marR="8846" marT="88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      в % к    2014 году </a:t>
                      </a:r>
                    </a:p>
                  </a:txBody>
                  <a:tcPr marL="8846" marR="8846" marT="88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8846" marR="8846" marT="88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8846" marR="8846" marT="88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8846" marR="8846" marT="88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6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жизни населения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Денежные доходы в расчете  на душу населения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Руб.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25388,7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27237,8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29176,2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31024,5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33216,8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107,0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107,3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107,1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106,3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107,1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130,8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Среднемесячная  начисленная заработная плата наемных работников в организациях ,у индивидуальных предпринимателей и физических лиц (среднемесячный доход от трудовой деятельности)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Руб.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22982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24370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25200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26800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28515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% к предыдущему году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106,0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103,4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106,3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106,4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124,1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 с денежными доходами ниже величины прожиточного минимума  в % от общей численности населения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7,3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7,1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6,9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6,7</a:t>
                      </a: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 с денежными доходами ниже величины прожиточного минимума  в % от общей численности населения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7,3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7,1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6,9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6,7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Образование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детей в дошкольных образовательных  учреждениях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Тыс.чел.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68,2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68,7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70,6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71,0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71,5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104,8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Обеспеченность дошкольными образовательными учреждениями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 на 1000 детей в возрасте 1-6 лет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637,0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640,2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652,7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656,6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671,6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105,4</a:t>
                      </a: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46" marR="8846" marT="884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8786" name="Text Box 114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990" name="Group 198"/>
          <p:cNvGraphicFramePr>
            <a:graphicFrameLocks noGrp="1"/>
          </p:cNvGraphicFramePr>
          <p:nvPr/>
        </p:nvGraphicFramePr>
        <p:xfrm>
          <a:off x="179388" y="260350"/>
          <a:ext cx="8785225" cy="6342063"/>
        </p:xfrm>
        <a:graphic>
          <a:graphicData uri="http://schemas.openxmlformats.org/drawingml/2006/table">
            <a:tbl>
              <a:tblPr/>
              <a:tblGrid>
                <a:gridCol w="3122612"/>
                <a:gridCol w="969963"/>
                <a:gridCol w="758825"/>
                <a:gridCol w="758825"/>
                <a:gridCol w="760412"/>
                <a:gridCol w="758825"/>
                <a:gridCol w="758825"/>
                <a:gridCol w="896938"/>
              </a:tblGrid>
              <a:tr h="134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5350" marR="5350" marT="535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5350" marR="5350" marT="535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 отчет</a:t>
                      </a:r>
                    </a:p>
                  </a:txBody>
                  <a:tcPr marL="5350" marR="5350" marT="535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 оценка </a:t>
                      </a:r>
                    </a:p>
                  </a:txBody>
                  <a:tcPr marL="5350" marR="5350" marT="535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Прогноз</a:t>
                      </a:r>
                    </a:p>
                  </a:txBody>
                  <a:tcPr marL="5350" marR="5350" marT="535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      в % к    2014 году </a:t>
                      </a:r>
                    </a:p>
                  </a:txBody>
                  <a:tcPr marL="5350" marR="5350" marT="535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5350" marR="5350" marT="53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5350" marR="5350" marT="53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5350" marR="5350" marT="53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1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Здравоохранение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Смертность населения: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 болезней системы кровообращения</a:t>
                      </a:r>
                    </a:p>
                  </a:txBody>
                  <a:tcPr marL="64202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100 тыс. населения 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757,1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802,9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813,5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796,2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780,3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103,1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4202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 новообразований</a:t>
                      </a:r>
                    </a:p>
                  </a:txBody>
                  <a:tcPr marL="64202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100 тыс.  населения 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189,5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195,1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204,0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204,0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203,0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107,1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4202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 туберкулеза</a:t>
                      </a:r>
                    </a:p>
                  </a:txBody>
                  <a:tcPr marL="64202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100 тыс. населения 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111,8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4202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17,2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 дорожно-транспортных происшествий</a:t>
                      </a:r>
                    </a:p>
                  </a:txBody>
                  <a:tcPr marL="64202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100 тыс. населения 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11,6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14,6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14,0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13,5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78,5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4202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вес населения, участвующего в платных культурно-досуговых мероприятиях, проводимых государственными (муниципальными) учреждениями культуры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495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514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515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516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517</a:t>
                      </a: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посещений библиотек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посещений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6847,3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6947,0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7100,0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7200,0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7300,0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106,6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объектов культурного наследия (памятников истории и культуры), находящихся в удовлетворительном состоянии 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вес  населения, систематически занимающегося физической культурой и спортом 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36,3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37,0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38,0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39,0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40,0</a:t>
                      </a: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50" marR="5350" marT="5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9850" name="Text Box 154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F3A2D-42BF-4A59-A861-63D5DF3BCA71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175" y="188913"/>
            <a:ext cx="9144000" cy="6192837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i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денежные средства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над его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расходами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расходные обязательства, подлежащие исполнению в соответствующем финансовом году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875" y="333375"/>
            <a:ext cx="43195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Термины и понятия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/>
              </a:rPr>
              <a:t>Межбюджетные трансферты из федерального бюджета бюджету 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/>
              </a:rPr>
              <a:t>Белгородской  области в 2014-2016 гг. (по основным видам)</a:t>
            </a:r>
          </a:p>
        </p:txBody>
      </p:sp>
      <p:sp>
        <p:nvSpPr>
          <p:cNvPr id="662530" name="TextBox 3"/>
          <p:cNvSpPr txBox="1">
            <a:spLocks noChangeArrowheads="1"/>
          </p:cNvSpPr>
          <p:nvPr/>
        </p:nvSpPr>
        <p:spPr bwMode="auto">
          <a:xfrm>
            <a:off x="8078788" y="549275"/>
            <a:ext cx="9255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(тыс.рублей)</a:t>
            </a:r>
          </a:p>
        </p:txBody>
      </p:sp>
      <p:sp>
        <p:nvSpPr>
          <p:cNvPr id="662531" name="TextBox 4"/>
          <p:cNvSpPr txBox="1">
            <a:spLocks noChangeArrowheads="1"/>
          </p:cNvSpPr>
          <p:nvPr/>
        </p:nvSpPr>
        <p:spPr bwMode="auto">
          <a:xfrm>
            <a:off x="8001000" y="793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17563"/>
          <a:ext cx="9144000" cy="5922962"/>
        </p:xfrm>
        <a:graphic>
          <a:graphicData uri="http://schemas.openxmlformats.org/drawingml/2006/table">
            <a:tbl>
              <a:tblPr/>
              <a:tblGrid>
                <a:gridCol w="2803525"/>
                <a:gridCol w="1089025"/>
                <a:gridCol w="1003300"/>
                <a:gridCol w="1130300"/>
                <a:gridCol w="1001713"/>
                <a:gridCol w="1171575"/>
                <a:gridCol w="944562"/>
              </a:tblGrid>
              <a:tr h="13938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Поступило за 2014 год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Удельный вес в общем объеме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Ожидаемое исполнение за 2015 год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Удельный вес в общем объеме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Прогноз на 2016 год (с учетом ожидаемой помощи из федерального бюджета)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Удельный вес в общем объеме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23 251 808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21 586 272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25 052 910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Дотации бюджетам субъектов  Российской Федерации и муниципальных образований 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5 573 423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23,97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1 338 481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6,20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2 065 361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8,24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29 073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0,13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28 232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0,13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27 794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0,11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Субсидии на поддержку АПК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10 788 532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46,40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13 430 091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62,22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15 659 266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62,50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523 909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2,25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1 143 929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5,30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1 054 397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4,21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161 834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0,70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81 758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0,38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70 947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0,28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23 821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0,10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3 968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0,02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3 784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0,02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Здравоохранение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669 580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2,88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783 189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3,63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584 877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2,33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2 933 656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12,62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3 763 734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17,44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4 310 740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17,21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55 425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0,24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32 106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0,15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31 430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0,13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Капстроительство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1 896 316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8,16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455 403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2,11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910 231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3,63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 от государственной  корпорации - Фонд содействия реформированию жилищно-коммунального хозяйства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271 470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1,17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255 495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1,18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214 692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0,86</a:t>
                      </a:r>
                    </a:p>
                  </a:txBody>
                  <a:tcPr marL="4490" marR="4490" marT="5987" marB="0" anchor="ctr" horzOverflow="overflow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62655" name="Text Box 127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1015315"/>
          <a:ext cx="9144000" cy="584268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52483"/>
                <a:gridCol w="3519059"/>
                <a:gridCol w="1125270"/>
                <a:gridCol w="1125270"/>
                <a:gridCol w="1084292"/>
                <a:gridCol w="920389"/>
                <a:gridCol w="917237"/>
              </a:tblGrid>
              <a:tr h="2491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2014 год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2015 год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2016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 </a:t>
                      </a:r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 </a:t>
                      </a:r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</a:tr>
              <a:tr h="2632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98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5 887 331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6 716 632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7 556 003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63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30 370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29 499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51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495 654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685 753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634 512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74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16 058 448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17 361 070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20 904 693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2 773 968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2 575 022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1 893 905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63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9 306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10 540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63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21 006 633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22 365 184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23 293 633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63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3 046 684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3 150 086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3 385 559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63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8 976 367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9 638 576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9 737 480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63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7 552 177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8 918 277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9 861 332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82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571 545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618 273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655 704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198 874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209 246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232 127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51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2 091 815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2 507 861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3 354 523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632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Капвложения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3 658 903</a:t>
                      </a:r>
                      <a:endParaRPr lang="ru-RU" sz="14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5 062 972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2 670 470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138,4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749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Дорожное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6 841 403</a:t>
                      </a:r>
                      <a:endParaRPr lang="ru-RU" sz="14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8 987 067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8 384 250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131,4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  <a:tr h="2632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ВСЕГО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 по бюджету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79 199 478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88 836 746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92 601 202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3" marR="4963" marT="4963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25400" y="0"/>
            <a:ext cx="9144000" cy="738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консолидированного бюджета области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2014 -2016 годы </a:t>
            </a:r>
          </a:p>
        </p:txBody>
      </p:sp>
      <p:sp>
        <p:nvSpPr>
          <p:cNvPr id="663555" name="TextBox 3"/>
          <p:cNvSpPr txBox="1">
            <a:spLocks noChangeArrowheads="1"/>
          </p:cNvSpPr>
          <p:nvPr/>
        </p:nvSpPr>
        <p:spPr bwMode="auto">
          <a:xfrm>
            <a:off x="7977188" y="784225"/>
            <a:ext cx="11668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663556" name="TextBox 4"/>
          <p:cNvSpPr txBox="1">
            <a:spLocks noChangeArrowheads="1"/>
          </p:cNvSpPr>
          <p:nvPr/>
        </p:nvSpPr>
        <p:spPr bwMode="auto">
          <a:xfrm>
            <a:off x="8027988" y="-46038"/>
            <a:ext cx="1116012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3558" name="Text Box 6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260350"/>
            <a:ext cx="8640763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Как классифицируются расходы бюджета?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620713"/>
            <a:ext cx="8640763" cy="2520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по государственным программам Белгородской области.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113" y="3213100"/>
            <a:ext cx="72723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680965" name="Picture 2" descr="http://forum.relicvia.ru/uploads/monthly_03_2011/post-8687-130106392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3789363"/>
            <a:ext cx="4460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0966" name="Picture 4" descr="http://ulpressa.ru/wp-content/uploads/old/600PC2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" y="3789363"/>
            <a:ext cx="5032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0967" name="Picture 6" descr="http://im3-tub-ru.yandex.net/i?id=316166057-50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3789363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stCxn id="1026" idx="2"/>
          </p:cNvCxnSpPr>
          <p:nvPr/>
        </p:nvCxnSpPr>
        <p:spPr>
          <a:xfrm>
            <a:off x="352425" y="4322763"/>
            <a:ext cx="0" cy="97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028" idx="2"/>
          </p:cNvCxnSpPr>
          <p:nvPr/>
        </p:nvCxnSpPr>
        <p:spPr>
          <a:xfrm>
            <a:off x="900113" y="4337050"/>
            <a:ext cx="0" cy="582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30" idx="2"/>
          </p:cNvCxnSpPr>
          <p:nvPr/>
        </p:nvCxnSpPr>
        <p:spPr>
          <a:xfrm>
            <a:off x="1511300" y="4313238"/>
            <a:ext cx="17463" cy="24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971" name="TextBox 20"/>
          <p:cNvSpPr txBox="1">
            <a:spLocks noChangeArrowheads="1"/>
          </p:cNvSpPr>
          <p:nvPr/>
        </p:nvSpPr>
        <p:spPr bwMode="auto">
          <a:xfrm>
            <a:off x="6350" y="5300663"/>
            <a:ext cx="1382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 «Общегосударственные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вопросы»</a:t>
            </a:r>
          </a:p>
        </p:txBody>
      </p:sp>
      <p:sp>
        <p:nvSpPr>
          <p:cNvPr id="680972" name="TextBox 22"/>
          <p:cNvSpPr txBox="1">
            <a:spLocks noChangeArrowheads="1"/>
          </p:cNvSpPr>
          <p:nvPr/>
        </p:nvSpPr>
        <p:spPr bwMode="auto">
          <a:xfrm>
            <a:off x="366713" y="4918075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 «Национальная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оборона»</a:t>
            </a:r>
          </a:p>
        </p:txBody>
      </p:sp>
      <p:sp>
        <p:nvSpPr>
          <p:cNvPr id="680973" name="TextBox 25"/>
          <p:cNvSpPr txBox="1">
            <a:spLocks noChangeArrowheads="1"/>
          </p:cNvSpPr>
          <p:nvPr/>
        </p:nvSpPr>
        <p:spPr bwMode="auto">
          <a:xfrm>
            <a:off x="977900" y="4416425"/>
            <a:ext cx="1101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 «Национальная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безопасность и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правоохранительная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деятельность»</a:t>
            </a:r>
          </a:p>
        </p:txBody>
      </p:sp>
      <p:pic>
        <p:nvPicPr>
          <p:cNvPr id="680974" name="Picture 8" descr="http://img0.liveinternet.ru/images/attach/c/1/57/102/57102505_dandelions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6900" y="378936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>
            <a:stCxn id="1032" idx="2"/>
          </p:cNvCxnSpPr>
          <p:nvPr/>
        </p:nvCxnSpPr>
        <p:spPr>
          <a:xfrm flipH="1">
            <a:off x="3352800" y="4313238"/>
            <a:ext cx="0" cy="58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976" name="TextBox 1023"/>
          <p:cNvSpPr txBox="1">
            <a:spLocks noChangeArrowheads="1"/>
          </p:cNvSpPr>
          <p:nvPr/>
        </p:nvSpPr>
        <p:spPr bwMode="auto">
          <a:xfrm>
            <a:off x="3038475" y="497205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06 «Охрана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окружающей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среды»</a:t>
            </a:r>
          </a:p>
        </p:txBody>
      </p:sp>
      <p:pic>
        <p:nvPicPr>
          <p:cNvPr id="680977" name="Picture 10" descr="http://www.stroi-s.ru/i/dom1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30475" y="3789363"/>
            <a:ext cx="5667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7" name="Прямая соединительная линия 1026"/>
          <p:cNvCxnSpPr/>
          <p:nvPr/>
        </p:nvCxnSpPr>
        <p:spPr>
          <a:xfrm>
            <a:off x="2813050" y="4337050"/>
            <a:ext cx="0" cy="26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979" name="TextBox 1038"/>
          <p:cNvSpPr txBox="1">
            <a:spLocks noChangeArrowheads="1"/>
          </p:cNvSpPr>
          <p:nvPr/>
        </p:nvSpPr>
        <p:spPr bwMode="auto">
          <a:xfrm>
            <a:off x="2305050" y="4645025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05 «Жилищно-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хозяйство»</a:t>
            </a:r>
          </a:p>
        </p:txBody>
      </p:sp>
      <p:pic>
        <p:nvPicPr>
          <p:cNvPr id="680980" name="Picture 12" descr="http://www.malatyahaber.com/sites/malatyahaber.com/files/haberler/2013/06/10/universteeg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21088" y="3789363"/>
            <a:ext cx="5905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5" name="Прямая соединительная линия 1044"/>
          <p:cNvCxnSpPr/>
          <p:nvPr/>
        </p:nvCxnSpPr>
        <p:spPr>
          <a:xfrm>
            <a:off x="3916363" y="430371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982" name="TextBox 1047"/>
          <p:cNvSpPr txBox="1">
            <a:spLocks noChangeArrowheads="1"/>
          </p:cNvSpPr>
          <p:nvPr/>
        </p:nvSpPr>
        <p:spPr bwMode="auto">
          <a:xfrm>
            <a:off x="3462338" y="4552950"/>
            <a:ext cx="976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07 «Образование»</a:t>
            </a:r>
          </a:p>
        </p:txBody>
      </p:sp>
      <p:pic>
        <p:nvPicPr>
          <p:cNvPr id="680983" name="Picture 14" descr="http://www.lifanovsky.com/wp-content/uploads/2009/06/bolshoi_draw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16413" y="3789363"/>
            <a:ext cx="4381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1" name="Прямая соединительная линия 1050"/>
          <p:cNvCxnSpPr>
            <a:stCxn id="1049" idx="2"/>
          </p:cNvCxnSpPr>
          <p:nvPr/>
        </p:nvCxnSpPr>
        <p:spPr>
          <a:xfrm>
            <a:off x="4535488" y="4344988"/>
            <a:ext cx="0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985" name="TextBox 1053"/>
          <p:cNvSpPr txBox="1">
            <a:spLocks noChangeArrowheads="1"/>
          </p:cNvSpPr>
          <p:nvPr/>
        </p:nvSpPr>
        <p:spPr bwMode="auto">
          <a:xfrm>
            <a:off x="4210050" y="4718050"/>
            <a:ext cx="950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 «Культура,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кинематография»</a:t>
            </a:r>
          </a:p>
        </p:txBody>
      </p:sp>
      <p:pic>
        <p:nvPicPr>
          <p:cNvPr id="680986" name="Picture 16" descr="http://vgae.ru/uploads/posts/2011-03/1300084874_image021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56163" y="3789363"/>
            <a:ext cx="6080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7" name="Прямая соединительная линия 1056"/>
          <p:cNvCxnSpPr>
            <a:stCxn id="1055" idx="2"/>
          </p:cNvCxnSpPr>
          <p:nvPr/>
        </p:nvCxnSpPr>
        <p:spPr>
          <a:xfrm>
            <a:off x="5160963" y="4344988"/>
            <a:ext cx="0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988" name="TextBox 1060"/>
          <p:cNvSpPr txBox="1">
            <a:spLocks noChangeArrowheads="1"/>
          </p:cNvSpPr>
          <p:nvPr/>
        </p:nvSpPr>
        <p:spPr bwMode="auto">
          <a:xfrm>
            <a:off x="4629150" y="5087938"/>
            <a:ext cx="1166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09 «Здравоохранение»</a:t>
            </a:r>
          </a:p>
        </p:txBody>
      </p:sp>
      <p:pic>
        <p:nvPicPr>
          <p:cNvPr id="680989" name="Picture 18" descr="http://v2.nabchelny.ru/upload/resize_cache/iblock/3d1/600_420_0/DSC_6445.JPG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543550" y="3789363"/>
            <a:ext cx="5048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5" name="Прямая соединительная линия 1064"/>
          <p:cNvCxnSpPr>
            <a:stCxn id="1063" idx="2"/>
          </p:cNvCxnSpPr>
          <p:nvPr/>
        </p:nvCxnSpPr>
        <p:spPr>
          <a:xfrm>
            <a:off x="5795963" y="4329113"/>
            <a:ext cx="0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991" name="TextBox 1067"/>
          <p:cNvSpPr txBox="1">
            <a:spLocks noChangeArrowheads="1"/>
          </p:cNvSpPr>
          <p:nvPr/>
        </p:nvSpPr>
        <p:spPr bwMode="auto">
          <a:xfrm>
            <a:off x="5341938" y="4554538"/>
            <a:ext cx="908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«Социальная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политика»</a:t>
            </a:r>
          </a:p>
        </p:txBody>
      </p:sp>
      <p:pic>
        <p:nvPicPr>
          <p:cNvPr id="680992" name="Picture 20" descr="http://im0-tub-ru.yandex.net/i?id=448636504-14-7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108700" y="3789363"/>
            <a:ext cx="5762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71" name="Прямая соединительная линия 1070"/>
          <p:cNvCxnSpPr/>
          <p:nvPr/>
        </p:nvCxnSpPr>
        <p:spPr>
          <a:xfrm>
            <a:off x="6399213" y="4303713"/>
            <a:ext cx="3175" cy="40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994" name="TextBox 1074"/>
          <p:cNvSpPr txBox="1">
            <a:spLocks noChangeArrowheads="1"/>
          </p:cNvSpPr>
          <p:nvPr/>
        </p:nvSpPr>
        <p:spPr bwMode="auto">
          <a:xfrm>
            <a:off x="5940425" y="4778375"/>
            <a:ext cx="979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«Физическая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 и спорт»</a:t>
            </a:r>
          </a:p>
        </p:txBody>
      </p:sp>
      <p:pic>
        <p:nvPicPr>
          <p:cNvPr id="680995" name="Picture 22" descr="http://debri-dv.ru/filedata/debri-dv/images_small/7107.jp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13538" y="3789363"/>
            <a:ext cx="539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84" name="Прямая соединительная линия 1083"/>
          <p:cNvCxnSpPr>
            <a:stCxn id="1076" idx="2"/>
          </p:cNvCxnSpPr>
          <p:nvPr/>
        </p:nvCxnSpPr>
        <p:spPr>
          <a:xfrm>
            <a:off x="6983413" y="4303713"/>
            <a:ext cx="19050" cy="7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997" name="TextBox 1087"/>
          <p:cNvSpPr txBox="1">
            <a:spLocks noChangeArrowheads="1"/>
          </p:cNvSpPr>
          <p:nvPr/>
        </p:nvSpPr>
        <p:spPr bwMode="auto">
          <a:xfrm>
            <a:off x="6684963" y="5068888"/>
            <a:ext cx="790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«Средства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массовой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информации»</a:t>
            </a:r>
          </a:p>
        </p:txBody>
      </p:sp>
      <p:pic>
        <p:nvPicPr>
          <p:cNvPr id="680998" name="Picture 24" descr="http://img1.liveinternet.ru/images/attach/c/2/74/637/74637695_money_1400x1050.jpg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289800" y="3789363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4" name="Прямая соединительная линия 1093"/>
          <p:cNvCxnSpPr/>
          <p:nvPr/>
        </p:nvCxnSpPr>
        <p:spPr>
          <a:xfrm>
            <a:off x="7586663" y="4273550"/>
            <a:ext cx="0" cy="236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1000" name="TextBox 1095"/>
          <p:cNvSpPr txBox="1">
            <a:spLocks noChangeArrowheads="1"/>
          </p:cNvSpPr>
          <p:nvPr/>
        </p:nvSpPr>
        <p:spPr bwMode="auto">
          <a:xfrm>
            <a:off x="7131050" y="4510088"/>
            <a:ext cx="1106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«Обслуживание </a:t>
            </a:r>
          </a:p>
          <a:p>
            <a:r>
              <a:rPr lang="ru-RU" sz="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государственного и </a:t>
            </a:r>
          </a:p>
          <a:p>
            <a:r>
              <a:rPr lang="ru-RU" sz="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долга»</a:t>
            </a:r>
          </a:p>
        </p:txBody>
      </p:sp>
      <p:pic>
        <p:nvPicPr>
          <p:cNvPr id="681001" name="Picture 26" descr="http://dragon-cha.ru/d/375300/d/meshochek_drakon_1.jpg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956550" y="3789363"/>
            <a:ext cx="6477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9" name="Двойная стрелка влево/вправо 1098"/>
          <p:cNvSpPr/>
          <p:nvPr/>
        </p:nvSpPr>
        <p:spPr>
          <a:xfrm>
            <a:off x="8172450" y="4048125"/>
            <a:ext cx="215900" cy="857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1" name="Прямая соединительная линия 1100"/>
          <p:cNvCxnSpPr>
            <a:stCxn id="1098" idx="2"/>
          </p:cNvCxnSpPr>
          <p:nvPr/>
        </p:nvCxnSpPr>
        <p:spPr>
          <a:xfrm>
            <a:off x="8280400" y="4324350"/>
            <a:ext cx="0" cy="63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1004" name="TextBox 1103"/>
          <p:cNvSpPr txBox="1">
            <a:spLocks noChangeArrowheads="1"/>
          </p:cNvSpPr>
          <p:nvPr/>
        </p:nvSpPr>
        <p:spPr bwMode="auto">
          <a:xfrm>
            <a:off x="7870825" y="496411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«Межбюджетные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трансферты 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общего характера»</a:t>
            </a:r>
          </a:p>
        </p:txBody>
      </p:sp>
      <p:pic>
        <p:nvPicPr>
          <p:cNvPr id="681005" name="Picture 30" descr="http://www.stiebelrus.com/modules/gallery/uploads/obl1/2.jpg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835150" y="3789363"/>
            <a:ext cx="5778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36" name="Прямая соединительная линия 1135"/>
          <p:cNvCxnSpPr/>
          <p:nvPr/>
        </p:nvCxnSpPr>
        <p:spPr>
          <a:xfrm>
            <a:off x="2160588" y="4391025"/>
            <a:ext cx="0" cy="611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1007" name="TextBox 1139"/>
          <p:cNvSpPr txBox="1">
            <a:spLocks noChangeArrowheads="1"/>
          </p:cNvSpPr>
          <p:nvPr/>
        </p:nvSpPr>
        <p:spPr bwMode="auto">
          <a:xfrm>
            <a:off x="1574800" y="5068888"/>
            <a:ext cx="1011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 «Национальная </a:t>
            </a:r>
          </a:p>
          <a:p>
            <a:pPr algn="ctr"/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экономика»</a:t>
            </a:r>
          </a:p>
        </p:txBody>
      </p:sp>
      <p:sp>
        <p:nvSpPr>
          <p:cNvPr id="681008" name="Text Box 48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0"/>
            <a:ext cx="8001000" cy="714375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  <p:sp>
        <p:nvSpPr>
          <p:cNvPr id="29" name="Номер слайда 2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E10D02-BB7C-432A-879F-D0120B16C37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75843" name="TextBox 4"/>
          <p:cNvSpPr txBox="1">
            <a:spLocks noChangeArrowheads="1"/>
          </p:cNvSpPr>
          <p:nvPr/>
        </p:nvSpPr>
        <p:spPr bwMode="auto">
          <a:xfrm>
            <a:off x="1000125" y="0"/>
            <a:ext cx="7858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alibri" pitchFamily="34" charset="0"/>
              </a:rPr>
              <a:t>Сведения о расходах бюджета по разделам и подразделам на 2016 год в сравнении с 2014 и 2015 годами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642919"/>
          <a:ext cx="8643999" cy="605906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43404"/>
                <a:gridCol w="428628"/>
                <a:gridCol w="500066"/>
                <a:gridCol w="1214446"/>
                <a:gridCol w="1285884"/>
                <a:gridCol w="1071571"/>
              </a:tblGrid>
              <a:tr h="136824">
                <a:tc gridSpan="5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/>
                        <a:t>(Тыс</a:t>
                      </a:r>
                      <a:r>
                        <a:rPr lang="ru-RU" sz="900" u="none" strike="noStrike" baseline="0" dirty="0" smtClean="0"/>
                        <a:t> рублей)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Раздел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/>
                        <a:t>Подраз-дел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Исполнено за 2014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Ожидаемое исполнение за 2015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Проект на 2016 год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1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6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01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1 432 105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latin typeface="+mn-lt"/>
                        </a:rPr>
                        <a:t>1 889 137</a:t>
                      </a:r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2 633 116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4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01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02 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1 988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latin typeface="+mn-lt"/>
                        </a:rPr>
                        <a:t>2 231</a:t>
                      </a:r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2 189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01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03 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69 608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85 809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93 482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01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868 479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841 894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862 538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Судебная система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01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 05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166 200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170 515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177 267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01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06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20 372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23 258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24 096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Обеспечение проведения выборов и референдумов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01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07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18 986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98 339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20 043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Фундаментальные исследования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 01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latin typeface="+mn-lt"/>
                        </a:rPr>
                        <a:t>32 000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32 000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Резервные фонды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01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latin typeface="+mn-lt"/>
                        </a:rPr>
                        <a:t>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298 232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1 343 541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Другие общегосударственные вопросы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254 472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336 859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107 960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Национальная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29 276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28 437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27 999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Мобилизационная и вневойсковая подготовка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02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29 073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28 232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27 794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Мобилизационная подготовка экономики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 02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04 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203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205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8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 03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342 442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396 304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368 170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35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Органы внутренних дел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1 547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1 547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03 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09 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100 375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127 724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97 624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Обеспечение пожарной безопасности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03 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89 026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107 065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118 298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03 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14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153 041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159 968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150 071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Национальная 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04 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21 503 039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22 232 153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12 404 497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Общеэкономические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04 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01 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256 318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253 816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1 552 361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Сельское хозяйство и рыболовство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04 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05 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14 175 033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13 186 882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3 388 222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Водное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04 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06 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24 507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31 125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8 688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Лесное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04 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07 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225 797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213 767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214 451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Транспорт                                                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04 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08 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latin typeface="+mn-lt"/>
                        </a:rPr>
                        <a:t>47 670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171 417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165 885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Дорожное хозяйство (дорожные фонды)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04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09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5 101 666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6 673 743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5 708 762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Другие вопросы в области национальной экономики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04 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1 672 048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1 701 403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1 366 128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50" cy="7143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675847" name="Text Box 7"/>
          <p:cNvSpPr txBox="1">
            <a:spLocks noChangeArrowheads="1"/>
          </p:cNvSpPr>
          <p:nvPr/>
        </p:nvSpPr>
        <p:spPr bwMode="auto">
          <a:xfrm>
            <a:off x="7775575" y="65532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0"/>
            <a:ext cx="8001000" cy="714375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7143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677891" name="TextBox 4"/>
          <p:cNvSpPr txBox="1">
            <a:spLocks noChangeArrowheads="1"/>
          </p:cNvSpPr>
          <p:nvPr/>
        </p:nvSpPr>
        <p:spPr bwMode="auto">
          <a:xfrm>
            <a:off x="857250" y="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alibri" pitchFamily="34" charset="0"/>
              </a:rPr>
              <a:t>Сведения о расходах бюджета по разделам и подразделам на 2016 год в сравнении с 2014 и 2015 годами (продолжение)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785794"/>
          <a:ext cx="8643999" cy="56242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86280"/>
                <a:gridCol w="571504"/>
                <a:gridCol w="500066"/>
                <a:gridCol w="1143008"/>
                <a:gridCol w="1214446"/>
                <a:gridCol w="928695"/>
              </a:tblGrid>
              <a:tr h="145029">
                <a:tc gridSpan="5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/>
                        <a:t>(Тыс</a:t>
                      </a:r>
                      <a:r>
                        <a:rPr lang="ru-RU" sz="900" u="none" strike="noStrike" baseline="0" dirty="0" smtClean="0"/>
                        <a:t> рублей)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Раздел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/>
                        <a:t>Подраз-дел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Исполнено за 2014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Ожидаемое исполнение за 2015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Проект на 2016 год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8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6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05 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1 282 858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latin typeface="+mn-lt"/>
                        </a:rPr>
                        <a:t>1 007 073</a:t>
                      </a:r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690 777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9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Жилищное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05 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01 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702 574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519 144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344 255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05 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02 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294 857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188 652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164 697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Благоустройство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05 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03 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250 556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271 724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161 850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Другие вопросы в области жилищно-коммунального хозяйства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34 871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27 553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19 975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06 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37 027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62 409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95 701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2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Охрана объектов растительного и животного мира и среды их обитания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06 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03 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13 530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11 143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11 941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Другие вопросы в области охраны окружающей среды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06 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05 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23 497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51 266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83 760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07 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14 465 950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15 719 876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15 034 562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Дошкольное 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07 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3 220 781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3 361 069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2 763 732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Общее 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07 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02 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8 768 129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9 720 929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9 604 497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Среднее профессиональное </a:t>
                      </a:r>
                      <a:r>
                        <a:rPr lang="ru-RU" sz="1000" u="none" strike="noStrike" dirty="0" smtClean="0"/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07 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04 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1 573 053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1 622 764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1 642 449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Профессиональная подготовка, переподготовка и повышение квалификации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07 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05 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63 742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63 780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69 179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Высшее и послевузовское  профессиональное образование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07 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06 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212 374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286 787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248 837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Молодежная политика и оздоровление детей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07 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07 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276 097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269 263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278 240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Прикладные научные исследования в области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07 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08 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14 602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14 044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877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Другие вопросы в области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07 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09</a:t>
                      </a:r>
                      <a:endParaRPr lang="ru-RU" sz="8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337 172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381 240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410 751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Культура,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08 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876 362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879 979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661 324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Культура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08 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01 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597 957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531 079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551 467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08 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02 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9 815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Другие вопросы в области культуры, кинематографии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08 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04 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268 590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348 900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109 857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Здравоохранение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09 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9 687 674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10 756 786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9 532 392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Стационарная медицинская помощь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09 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01 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3 106 783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3 635 736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3 003 850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Амбулаторная помощь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09 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02 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660 969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793 534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323 629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Скорая медицинская помощь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26 004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Санаторно-оздоровительная помощь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09 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05 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128 207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144 584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209 046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Заготовка, переработка, хранение и обеспечение безопасности донорской крови и ее компонентов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09 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06 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298 371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207 180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230 735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Другие вопросы в области здравоохранения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09 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09 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5 493 344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5 975 752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5 739 128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0"/>
            <a:ext cx="7872413" cy="714375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7143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678915" name="TextBox 4"/>
          <p:cNvSpPr txBox="1">
            <a:spLocks noChangeArrowheads="1"/>
          </p:cNvSpPr>
          <p:nvPr/>
        </p:nvSpPr>
        <p:spPr bwMode="auto">
          <a:xfrm>
            <a:off x="857250" y="0"/>
            <a:ext cx="7786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alibri" pitchFamily="34" charset="0"/>
              </a:rPr>
              <a:t>Сведения о расходах бюджета по разделам и подразделам на 2016 год в сравнении с 2014 и 2015 годами (окончание)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857232"/>
          <a:ext cx="8643999" cy="56139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29025"/>
                <a:gridCol w="428628"/>
                <a:gridCol w="500066"/>
                <a:gridCol w="1571635"/>
                <a:gridCol w="1428760"/>
                <a:gridCol w="1285885"/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/>
                        <a:t>(Тыс</a:t>
                      </a:r>
                      <a:r>
                        <a:rPr lang="ru-RU" sz="900" u="none" strike="noStrike" baseline="0" dirty="0" smtClean="0"/>
                        <a:t> рублей)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Раздел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/>
                        <a:t>Подраз-дел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Исполнено за 2014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Ожидаемое исполнение за 2015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Проект на 2016 год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8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6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5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8 110 937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latin typeface="+mn-lt"/>
                        </a:rPr>
                        <a:t>9 606 829</a:t>
                      </a:r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12 201 785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Пенсионное обеспечение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01 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latin typeface="+mn-lt"/>
                        </a:rPr>
                        <a:t>46 093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54 309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57 025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Социальное обслуживание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02 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1 596 647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1 701 097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1 745 771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Социальное обеспечение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03 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5 105 100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5 975 255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6 632 707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Охрана семьи и детства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04 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1 008 717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latin typeface="+mn-lt"/>
                        </a:rPr>
                        <a:t>1 475 462</a:t>
                      </a:r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1 367 958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Другие вопросы в области социальной политики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10</a:t>
                      </a:r>
                      <a:endParaRPr lang="ru-RU" sz="800" b="1" i="0" u="none" strike="noStrike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06</a:t>
                      </a:r>
                      <a:endParaRPr lang="ru-RU" sz="8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354 380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400 706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398 324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220 258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389 903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727 167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5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Массовый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02 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80 986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82 006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60 181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Спорт высших достижений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03 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24 909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24 954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36 038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Другие вопросы в области физической культуры и спорта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05 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114 363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282 943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630 948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Средства массовой информации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154 336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158 776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177 466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5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Телевидение и радиовещание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01 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78 538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77 195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99 4871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Периодическая печать и издательства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12</a:t>
                      </a:r>
                      <a:endParaRPr lang="ru-RU" sz="800" b="1" i="0" u="none" strike="noStrike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02</a:t>
                      </a:r>
                      <a:endParaRPr lang="ru-RU" sz="8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60 041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60 609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63 343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Другие вопросы в области средств массовой информации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latin typeface="+mn-lt"/>
                        </a:rPr>
                        <a:t>12</a:t>
                      </a:r>
                      <a:endParaRPr lang="ru-RU" sz="800" b="1" i="0" u="none" strike="noStrike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04</a:t>
                      </a:r>
                      <a:endParaRPr lang="ru-RU" sz="8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15 757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20 972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14 642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Обслуживание  государственного и муниципального долга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1 923 929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2 322 653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3 076 008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0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Обслуживание государственного внутреннего и муниципального долга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1 923 929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2 322 653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3 076 008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Межбюджетные трансферты общего характера бюджетам  субъектов Российской Федерации и муниципальных образований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3 032 428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3</a:t>
                      </a:r>
                      <a:r>
                        <a:rPr lang="ru-RU" sz="1000" b="1" u="none" strike="noStrike" baseline="0" dirty="0" smtClean="0">
                          <a:latin typeface="+mn-lt"/>
                        </a:rPr>
                        <a:t> 130 071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3 543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810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505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01 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2 314 095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2 425 638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2 853 277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Иные дотации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latin typeface="+mn-lt"/>
                        </a:rPr>
                        <a:t>02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12 800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13 900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Прочие межбюджетные трансферты общего характера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/>
                        <a:t>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/>
                        <a:t>03 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705 533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 </a:t>
                      </a:r>
                      <a:r>
                        <a:rPr lang="ru-RU" sz="1000" b="1" u="none" strike="noStrike" dirty="0" smtClean="0"/>
                        <a:t>690 533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690 533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/>
                        <a:t>ВСЕГО</a:t>
                      </a:r>
                      <a:r>
                        <a:rPr lang="ru-RU" sz="1400" b="1" i="1" u="none" strike="noStrike" dirty="0"/>
                        <a:t> </a:t>
                      </a:r>
                      <a:endParaRPr lang="ru-RU" sz="1400" b="1" i="1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/>
                        <a:t>63 098 621</a:t>
                      </a:r>
                      <a:endParaRPr lang="ru-RU" sz="1400" b="1" i="1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/>
                        <a:t> </a:t>
                      </a:r>
                      <a:r>
                        <a:rPr lang="ru-RU" sz="1400" b="1" i="1" u="none" strike="noStrike" dirty="0" smtClean="0"/>
                        <a:t>68 580 386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59 174 774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78918" name="Text Box 6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1" name="Rectangle 249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60350"/>
            <a:ext cx="6932613" cy="1152525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000000"/>
                </a:solidFill>
                <a:latin typeface="Times New Roman" pitchFamily="18" charset="0"/>
              </a:rPr>
              <a:t>ОБРАЗОВАНИЕ</a:t>
            </a:r>
            <a:br>
              <a:rPr lang="ru-RU" sz="3200" i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Расходы консолидированного бюджета по видам организаций</a:t>
            </a:r>
            <a:b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за 2014-2015 годы, прогноз на 2016 год</a:t>
            </a:r>
            <a:endParaRPr lang="ru-RU" sz="14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9816" name="Group 1208"/>
          <p:cNvGraphicFramePr>
            <a:graphicFrameLocks noGrp="1"/>
          </p:cNvGraphicFramePr>
          <p:nvPr>
            <p:ph idx="4294967295"/>
          </p:nvPr>
        </p:nvGraphicFramePr>
        <p:xfrm>
          <a:off x="468313" y="1722438"/>
          <a:ext cx="8424862" cy="4884737"/>
        </p:xfrm>
        <a:graphic>
          <a:graphicData uri="http://schemas.openxmlformats.org/drawingml/2006/table">
            <a:tbl>
              <a:tblPr/>
              <a:tblGrid>
                <a:gridCol w="631825"/>
                <a:gridCol w="3544887"/>
                <a:gridCol w="1079500"/>
                <a:gridCol w="1008063"/>
                <a:gridCol w="865187"/>
                <a:gridCol w="1295400"/>
              </a:tblGrid>
              <a:tr h="769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Темпы  роста,</a:t>
                      </a: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2016/2015 гг., 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всего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21 006,6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22 365,2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23 293,6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4 777,1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5 214,3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5 589,1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107,2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(общеобразовательные школы, школы-интернаты)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10 857,6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11 609,2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12 044,6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103,8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 (музыкальные, спортивные школы, дворцы творчества)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1 889,2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2 183,7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2 349,8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профессиональное образование (организации высшего и среднего профессионального образования)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1 838,3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1 860,4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1 950,4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оздоровительной кампании детей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9F9F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670794" name="Picture 321" descr="global_education_reading2"/>
          <p:cNvPicPr>
            <a:picLocks noChangeAspect="1" noChangeArrowheads="1"/>
          </p:cNvPicPr>
          <p:nvPr/>
        </p:nvPicPr>
        <p:blipFill>
          <a:blip r:embed="rId2">
            <a:lum bright="-22000"/>
          </a:blip>
          <a:srcRect/>
          <a:stretch>
            <a:fillRect/>
          </a:stretch>
        </p:blipFill>
        <p:spPr bwMode="auto">
          <a:xfrm>
            <a:off x="6443663" y="0"/>
            <a:ext cx="237648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0795" name="TextBox 4"/>
          <p:cNvSpPr txBox="1">
            <a:spLocks noChangeArrowheads="1"/>
          </p:cNvSpPr>
          <p:nvPr/>
        </p:nvSpPr>
        <p:spPr bwMode="auto">
          <a:xfrm>
            <a:off x="468313" y="1412875"/>
            <a:ext cx="1439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70796" name="TextBox 5"/>
          <p:cNvSpPr txBox="1">
            <a:spLocks noChangeArrowheads="1"/>
          </p:cNvSpPr>
          <p:nvPr/>
        </p:nvSpPr>
        <p:spPr bwMode="auto">
          <a:xfrm>
            <a:off x="7885113" y="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0798" name="Text Box 78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6755524" y="3741683"/>
            <a:ext cx="2388476" cy="3116317"/>
          </a:xfrm>
          <a:prstGeom prst="ellipse">
            <a:avLst/>
          </a:prstGeom>
          <a:blipFill>
            <a:blip r:embed="rId3" cstate="print">
              <a:alphaModFix amt="60000"/>
            </a:blip>
            <a:stretch>
              <a:fillRect/>
            </a:stretch>
          </a:blip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0" y="3741683"/>
            <a:ext cx="2388476" cy="3116317"/>
          </a:xfrm>
          <a:prstGeom prst="ellipse">
            <a:avLst/>
          </a:prstGeom>
          <a:blipFill>
            <a:blip r:embed="rId4" cstate="print">
              <a:alphaModFix amt="60000"/>
            </a:blip>
            <a:stretch>
              <a:fillRect/>
            </a:stretch>
          </a:blip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0" y="1"/>
            <a:ext cx="2388476" cy="2942897"/>
          </a:xfrm>
          <a:prstGeom prst="ellipse">
            <a:avLst/>
          </a:prstGeom>
          <a:blipFill>
            <a:blip r:embed="rId5" cstate="print">
              <a:alphaModFix amt="60000"/>
            </a:blip>
            <a:stretch>
              <a:fillRect/>
            </a:stretch>
          </a:blip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55524" y="1"/>
            <a:ext cx="2388476" cy="2942897"/>
          </a:xfrm>
          <a:prstGeom prst="ellipse">
            <a:avLst/>
          </a:prstGeom>
          <a:blipFill dpi="0" rotWithShape="1">
            <a:blip r:embed="rId6" cstate="print">
              <a:alphaModFix amt="59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175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0"/>
            <a:ext cx="8642350" cy="728663"/>
          </a:xfrm>
          <a:solidFill>
            <a:srgbClr val="934BC9">
              <a:alpha val="16862"/>
            </a:srgbClr>
          </a:solidFill>
        </p:spPr>
        <p:txBody>
          <a:bodyPr anchor="b"/>
          <a:lstStyle/>
          <a:p>
            <a:r>
              <a:rPr lang="ru-RU" sz="480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540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252413" y="549275"/>
            <a:ext cx="9504363" cy="557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консолидированного бюджета по видам организаций за 2014 – 2015 годы, прогноз на 2016 год (млн.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125538"/>
          <a:ext cx="8713787" cy="5734050"/>
        </p:xfrm>
        <a:graphic>
          <a:graphicData uri="http://schemas.openxmlformats.org/drawingml/2006/table">
            <a:tbl>
              <a:tblPr/>
              <a:tblGrid>
                <a:gridCol w="509587"/>
                <a:gridCol w="3790950"/>
                <a:gridCol w="1103313"/>
                <a:gridCol w="1103312"/>
                <a:gridCol w="1103313"/>
                <a:gridCol w="1103312"/>
              </a:tblGrid>
              <a:tr h="13985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Наименование направления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Темп роста 2016 год к 2015 году, %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7144" marR="714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Расходы всего: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3 046,7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3 150,1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3 385,6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107,5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Библиотеки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600,0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642,4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690,4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107,5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Музеи, постоянные выставки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218,5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222,5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239,1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107,5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Культурно-досуговые учреждения, народное творчество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1 380,0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1 427,1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1 562,1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109,5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Профессиональное искусство (театры, концертные организации исполнительских искусств)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366,4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403,6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422,6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104,7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Государственная политика в сфере культуры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481,8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454,5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471,3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103,7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1824" name="TextBox 8"/>
          <p:cNvSpPr txBox="1">
            <a:spLocks noChangeArrowheads="1"/>
          </p:cNvSpPr>
          <p:nvPr/>
        </p:nvSpPr>
        <p:spPr bwMode="auto">
          <a:xfrm>
            <a:off x="7920038" y="0"/>
            <a:ext cx="1331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71826" name="Text Box 82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4" name="Picture 2" descr="C:\Users\508D.UPRFIN\Desktop\35f4d7c7efdc81ddb37c830514f511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214313"/>
            <a:ext cx="7772400" cy="7858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600"/>
                </a:solidFill>
              </a:rPr>
              <a:t>Здравоохранение</a:t>
            </a:r>
          </a:p>
        </p:txBody>
      </p:sp>
      <p:graphicFrame>
        <p:nvGraphicFramePr>
          <p:cNvPr id="309253" name="Object 5"/>
          <p:cNvGraphicFramePr>
            <a:graphicFrameLocks/>
          </p:cNvGraphicFramePr>
          <p:nvPr/>
        </p:nvGraphicFramePr>
        <p:xfrm>
          <a:off x="92075" y="806450"/>
          <a:ext cx="8959850" cy="5951538"/>
        </p:xfrm>
        <a:graphic>
          <a:graphicData uri="http://schemas.openxmlformats.org/presentationml/2006/ole">
            <p:oleObj spid="_x0000_s309253" r:id="rId5" imgW="8961897" imgH="5956308" progId="Excel.Sheet.8">
              <p:embed/>
            </p:oleObj>
          </a:graphicData>
        </a:graphic>
      </p:graphicFrame>
      <p:sp>
        <p:nvSpPr>
          <p:cNvPr id="309256" name="TextBox 4"/>
          <p:cNvSpPr txBox="1">
            <a:spLocks noChangeArrowheads="1"/>
          </p:cNvSpPr>
          <p:nvPr/>
        </p:nvSpPr>
        <p:spPr bwMode="auto">
          <a:xfrm>
            <a:off x="7740650" y="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609600"/>
            <a:ext cx="7707313" cy="731838"/>
          </a:xfrm>
        </p:spPr>
        <p:txBody>
          <a:bodyPr anchor="b"/>
          <a:lstStyle/>
          <a:p>
            <a:r>
              <a:rPr lang="ru-RU" sz="1800" b="1" u="sng" smtClean="0">
                <a:solidFill>
                  <a:srgbClr val="5F2C16"/>
                </a:solidFill>
                <a:latin typeface="Times New Roman" pitchFamily="18" charset="0"/>
                <a:cs typeface="Times New Roman" pitchFamily="18" charset="0"/>
              </a:rPr>
              <a:t>Расходы здравоохранения по видам оказания медицинской помощи за счет всех источников (без учета капитальных вложений) за 2014-2015 годы, прогноз на 2016 год</a:t>
            </a:r>
          </a:p>
        </p:txBody>
      </p:sp>
      <p:graphicFrame>
        <p:nvGraphicFramePr>
          <p:cNvPr id="328796" name="Group 92"/>
          <p:cNvGraphicFramePr>
            <a:graphicFrameLocks noGrp="1"/>
          </p:cNvGraphicFramePr>
          <p:nvPr>
            <p:ph idx="4294967295"/>
          </p:nvPr>
        </p:nvGraphicFramePr>
        <p:xfrm>
          <a:off x="684213" y="1557338"/>
          <a:ext cx="7704137" cy="4948237"/>
        </p:xfrm>
        <a:graphic>
          <a:graphicData uri="http://schemas.openxmlformats.org/drawingml/2006/table">
            <a:tbl>
              <a:tblPr/>
              <a:tblGrid>
                <a:gridCol w="1824037"/>
                <a:gridCol w="1558925"/>
                <a:gridCol w="1368425"/>
                <a:gridCol w="1498600"/>
                <a:gridCol w="14541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2014 год - всего расходов, 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2015 год - всего расходов, 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2016 год - всего расходов, 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Темп роста 2016 года к 2015 году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Скорая медицинская помощь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699 438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938 314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848 485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90,4 *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Медицинская помощь в амбулаторных условиях,  в том числе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6 705 742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7 019 991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7 197 636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- с профилактической целью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2 324 025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2 129 632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2 194 370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- по поводу обращения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3 657 429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3 897 209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4 441 934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- расходы на оказание медпомощи в амбулаторных условиях в неотложной форме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174 816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345 566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391 474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113,3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Медицинская помощь в стационарных условиях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6 740 536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7 185 697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7 412 813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Высокотехнологичная медицинская помощь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586 820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771 211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771 211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Паллиативная помощь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109 335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120 450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157 535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Медицинская помощь в условиях дневного стационара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1 193 136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1 338 305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1 396 040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Другие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1 999 815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1 905 156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1 997 841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ВСЕГО :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18 034 822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19 279 124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19 781 560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CE"/>
                    </a:solidFill>
                  </a:tcPr>
                </a:tc>
              </a:tr>
            </a:tbl>
          </a:graphicData>
        </a:graphic>
      </p:graphicFrame>
      <p:sp>
        <p:nvSpPr>
          <p:cNvPr id="684120" name="TextBox 2"/>
          <p:cNvSpPr txBox="1">
            <a:spLocks noChangeArrowheads="1"/>
          </p:cNvSpPr>
          <p:nvPr/>
        </p:nvSpPr>
        <p:spPr bwMode="auto">
          <a:xfrm>
            <a:off x="684213" y="6475413"/>
            <a:ext cx="6335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*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снижение федерального норматива</a:t>
            </a:r>
          </a:p>
        </p:txBody>
      </p:sp>
      <p:sp>
        <p:nvSpPr>
          <p:cNvPr id="684122" name="Text Box 90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925" y="115888"/>
            <a:ext cx="9074150" cy="6626225"/>
          </a:xfrm>
          <a:prstGeom prst="roundRect">
            <a:avLst/>
          </a:prstGeom>
          <a:solidFill>
            <a:srgbClr val="CCFFFF">
              <a:alpha val="74000"/>
            </a:srgb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24075" y="333375"/>
            <a:ext cx="4679950" cy="863600"/>
          </a:xfrm>
          <a:prstGeom prst="flowChartProcess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Какие бывают бюджеты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1638" y="1781175"/>
            <a:ext cx="1987550" cy="153352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2138" y="1781175"/>
            <a:ext cx="2592387" cy="169862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2225" y="1781175"/>
            <a:ext cx="2160588" cy="153352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Бюджеты организаций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1638" y="4065588"/>
            <a:ext cx="2586037" cy="231616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Российской Федерации (федеральный бюджет, бюджеты государственных внебюджетных фондов Российской Федерации)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4065588"/>
            <a:ext cx="2808288" cy="231616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субъектов Российской Федерации 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4450" y="4065588"/>
            <a:ext cx="2354263" cy="224313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(местные бюджеты)</a:t>
            </a:r>
          </a:p>
        </p:txBody>
      </p:sp>
      <p:sp>
        <p:nvSpPr>
          <p:cNvPr id="11" name="Стрелка вправо 10"/>
          <p:cNvSpPr/>
          <p:nvPr/>
        </p:nvSpPr>
        <p:spPr>
          <a:xfrm rot="6291898">
            <a:off x="1707356" y="1239044"/>
            <a:ext cx="314325" cy="503238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4050334">
            <a:off x="6778626" y="1235075"/>
            <a:ext cx="323850" cy="504825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040981" y="1173957"/>
            <a:ext cx="301625" cy="503238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7450944">
            <a:off x="2593975" y="3313113"/>
            <a:ext cx="449263" cy="503237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286251" y="3497262"/>
            <a:ext cx="355600" cy="504825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2479006">
            <a:off x="5894388" y="3338513"/>
            <a:ext cx="379412" cy="503237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731" name="Object 3"/>
          <p:cNvGraphicFramePr>
            <a:graphicFrameLocks/>
          </p:cNvGraphicFramePr>
          <p:nvPr/>
        </p:nvGraphicFramePr>
        <p:xfrm>
          <a:off x="249238" y="33338"/>
          <a:ext cx="8613775" cy="6775450"/>
        </p:xfrm>
        <a:graphic>
          <a:graphicData uri="http://schemas.openxmlformats.org/presentationml/2006/ole">
            <p:oleObj spid="_x0000_s329731" r:id="rId3" imgW="8614395" imgH="6779340" progId="Excel.Sheet.8">
              <p:embed/>
            </p:oleObj>
          </a:graphicData>
        </a:graphic>
      </p:graphicFrame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81" name="Picture 2"/>
          <p:cNvPicPr>
            <a:picLocks noChangeAspect="1" noChangeArrowheads="1"/>
          </p:cNvPicPr>
          <p:nvPr/>
        </p:nvPicPr>
        <p:blipFill>
          <a:blip r:embed="rId3"/>
          <a:srcRect l="10269" r="10202"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107950" y="404813"/>
            <a:ext cx="92519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064A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Финансирование агропромышленного комплекса области  в 2014 - 2016 годах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1071563"/>
          <a:ext cx="8572500" cy="2209800"/>
        </p:xfrm>
        <a:graphic>
          <a:graphicData uri="http://schemas.openxmlformats.org/drawingml/2006/table">
            <a:tbl>
              <a:tblPr/>
              <a:tblGrid>
                <a:gridCol w="2624640"/>
                <a:gridCol w="1525955"/>
                <a:gridCol w="1525955"/>
                <a:gridCol w="1448006"/>
                <a:gridCol w="1448006"/>
              </a:tblGrid>
              <a:tr h="857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Факт 2014г</a:t>
                      </a:r>
                      <a:r>
                        <a:rPr lang="ru-RU" sz="21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.     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Ожидаемое исполнение  </a:t>
                      </a:r>
                      <a:r>
                        <a:rPr lang="ru-RU" sz="21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на 2015г.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Прогноз на </a:t>
                      </a:r>
                      <a:r>
                        <a:rPr lang="ru-RU" sz="21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2016г</a:t>
                      </a:r>
                      <a:r>
                        <a:rPr lang="ru-RU" sz="21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Темп роста 2016г. к 2015г., %</a:t>
                      </a:r>
                      <a:endParaRPr lang="ru-RU" sz="21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Всего по отрасли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сельское хозяйство*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14,4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15,7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17,9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1" u="none" strike="noStrike" kern="1200" dirty="0" smtClean="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114,1</a:t>
                      </a:r>
                      <a:endParaRPr lang="ru-RU" sz="2000" b="1" i="1" u="none" strike="noStrike" kern="1200" dirty="0">
                        <a:solidFill>
                          <a:schemeClr val="tx2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Федеральный бюджет</a:t>
                      </a:r>
                      <a:endParaRPr lang="ru-RU" sz="20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10,9</a:t>
                      </a:r>
                      <a:endParaRPr lang="ru-RU" sz="20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13,4</a:t>
                      </a:r>
                      <a:endParaRPr lang="ru-RU" sz="20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15,7</a:t>
                      </a:r>
                      <a:endParaRPr lang="ru-RU" sz="20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1" u="none" strike="noStrike" kern="1200" dirty="0" smtClean="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117,2</a:t>
                      </a:r>
                      <a:endParaRPr lang="ru-RU" sz="2000" b="1" i="1" u="none" strike="noStrike" kern="1200" dirty="0">
                        <a:solidFill>
                          <a:schemeClr val="tx2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Областной бюджет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3,5</a:t>
                      </a:r>
                      <a:endParaRPr lang="ru-RU" sz="20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2,3</a:t>
                      </a:r>
                      <a:endParaRPr lang="ru-RU" sz="20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1" u="none" strike="noStrike" kern="1200" dirty="0" smtClean="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104,6</a:t>
                      </a:r>
                      <a:endParaRPr lang="ru-RU" sz="2000" b="1" i="1" u="none" strike="noStrike" kern="1200" dirty="0">
                        <a:solidFill>
                          <a:schemeClr val="tx2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86115" name="Прямоугольник 6"/>
          <p:cNvSpPr>
            <a:spLocks noChangeArrowheads="1"/>
          </p:cNvSpPr>
          <p:nvPr/>
        </p:nvSpPr>
        <p:spPr bwMode="auto">
          <a:xfrm>
            <a:off x="1928813" y="3357563"/>
            <a:ext cx="571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каждый вложенный рубль областного бюджета в развитие агропромышленного комплекса области из федерального бюджета получено :</a:t>
            </a:r>
          </a:p>
        </p:txBody>
      </p:sp>
      <p:sp>
        <p:nvSpPr>
          <p:cNvPr id="686116" name="Прямоугольник 10"/>
          <p:cNvSpPr>
            <a:spLocks noChangeArrowheads="1"/>
          </p:cNvSpPr>
          <p:nvPr/>
        </p:nvSpPr>
        <p:spPr bwMode="auto">
          <a:xfrm>
            <a:off x="2000250" y="4357688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2014 году </a:t>
            </a:r>
            <a:r>
              <a:rPr lang="ru-RU" sz="20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3 рубля </a:t>
            </a:r>
            <a:endParaRPr lang="ru-RU" b="1" i="1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7" name="Прямоугольник 11"/>
          <p:cNvSpPr>
            <a:spLocks noChangeArrowheads="1"/>
          </p:cNvSpPr>
          <p:nvPr/>
        </p:nvSpPr>
        <p:spPr bwMode="auto">
          <a:xfrm>
            <a:off x="3500438" y="4429125"/>
            <a:ext cx="16430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2015 году    </a:t>
            </a:r>
            <a:r>
              <a:rPr lang="ru-RU" sz="20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6 рублей (ожидаемое)</a:t>
            </a:r>
          </a:p>
          <a:p>
            <a:pPr algn="ctr"/>
            <a:r>
              <a:rPr lang="ru-RU" b="1" i="1">
                <a:solidFill>
                  <a:srgbClr val="4D3B63"/>
                </a:solidFill>
                <a:latin typeface="Calibri" pitchFamily="34" charset="0"/>
              </a:rPr>
              <a:t> </a:t>
            </a:r>
            <a:endParaRPr lang="ru-RU" sz="1400" b="1" i="1">
              <a:solidFill>
                <a:srgbClr val="4D3B63"/>
              </a:solidFill>
              <a:latin typeface="Calibri" pitchFamily="34" charset="0"/>
            </a:endParaRPr>
          </a:p>
        </p:txBody>
      </p:sp>
      <p:sp>
        <p:nvSpPr>
          <p:cNvPr id="686118" name="Прямоугольник 12"/>
          <p:cNvSpPr>
            <a:spLocks noChangeArrowheads="1"/>
          </p:cNvSpPr>
          <p:nvPr/>
        </p:nvSpPr>
        <p:spPr bwMode="auto">
          <a:xfrm>
            <a:off x="5214938" y="4357688"/>
            <a:ext cx="1928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2016 году       </a:t>
            </a:r>
            <a:r>
              <a:rPr lang="ru-RU" sz="20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7 рублей (прогноз)</a:t>
            </a:r>
          </a:p>
        </p:txBody>
      </p:sp>
      <p:pic>
        <p:nvPicPr>
          <p:cNvPr id="686119" name="Picture 2" descr="http://www.ulagro73.ru/sites/default/files/agri_b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3"/>
            <a:ext cx="20431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0" name="Picture 10" descr="http://www.pics-for-you.ru/img/picture/Jul/02/3ac91238e9b1ca7da658859d98250e64/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429250"/>
            <a:ext cx="20637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1" name="Picture 6" descr="http://bel.ru/pics/news/2014/02/20/85820_2184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968750"/>
            <a:ext cx="20716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2" name="Picture 8" descr="http://images.sciencedaily.com/2013/09/130925102841_1_900x6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5429250"/>
            <a:ext cx="2071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3" name="Picture 4" descr="http://96.img.avito.st/1280x960/1658590796.jpg"/>
          <p:cNvPicPr>
            <a:picLocks noChangeAspect="1" noChangeArrowheads="1"/>
          </p:cNvPicPr>
          <p:nvPr/>
        </p:nvPicPr>
        <p:blipFill>
          <a:blip r:embed="rId8"/>
          <a:srcRect r="-3127" b="9604"/>
          <a:stretch>
            <a:fillRect/>
          </a:stretch>
        </p:blipFill>
        <p:spPr bwMode="auto">
          <a:xfrm>
            <a:off x="6643688" y="5357813"/>
            <a:ext cx="230663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4" name="TextBox 15"/>
          <p:cNvSpPr txBox="1">
            <a:spLocks noChangeArrowheads="1"/>
          </p:cNvSpPr>
          <p:nvPr/>
        </p:nvSpPr>
        <p:spPr bwMode="auto">
          <a:xfrm>
            <a:off x="7812088" y="836613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млрд. руб.</a:t>
            </a:r>
          </a:p>
        </p:txBody>
      </p:sp>
      <p:sp>
        <p:nvSpPr>
          <p:cNvPr id="686126" name="Text Box 46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420687"/>
          </a:xfrm>
        </p:spPr>
        <p:txBody>
          <a:bodyPr lIns="0" rIns="0" bIns="0" anchor="b">
            <a:noAutofit/>
          </a:bodyPr>
          <a:lstStyle/>
          <a:p>
            <a:pPr eaLnBrk="1" hangingPunct="1">
              <a:defRPr/>
            </a:pPr>
            <a:r>
              <a:rPr lang="ru-RU" sz="2900" b="1" smtClean="0">
                <a:solidFill>
                  <a:srgbClr val="182D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дорожного фонда, млн. руб.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</p:nvPr>
        </p:nvGraphicFramePr>
        <p:xfrm>
          <a:off x="611560" y="908720"/>
          <a:ext cx="8136903" cy="4874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1503"/>
                <a:gridCol w="3096889"/>
                <a:gridCol w="936104"/>
                <a:gridCol w="1224136"/>
                <a:gridCol w="1277051"/>
                <a:gridCol w="117122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4873" marR="44873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показателей</a:t>
                      </a:r>
                      <a:endParaRPr lang="ru-RU" sz="1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4873" marR="44873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 год</a:t>
                      </a:r>
                    </a:p>
                  </a:txBody>
                  <a:tcPr marL="44873" marR="44873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год</a:t>
                      </a:r>
                      <a:endParaRPr lang="ru-RU" sz="1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4873" marR="44873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Отклонение</a:t>
                      </a:r>
                      <a:endParaRPr lang="ru-RU" sz="1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4873" marR="44873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Темп роста, %</a:t>
                      </a:r>
                      <a:endParaRPr lang="ru-RU" sz="1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4873" marR="44873">
                    <a:solidFill>
                      <a:srgbClr val="0066FF"/>
                    </a:solidFill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300" b="1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4 563</a:t>
                      </a: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5 709</a:t>
                      </a:r>
                      <a:endParaRPr lang="ru-RU" sz="13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1 146</a:t>
                      </a:r>
                      <a:endParaRPr lang="ru-RU" sz="13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125,1</a:t>
                      </a:r>
                      <a:endParaRPr lang="ru-RU" sz="13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</a:tr>
              <a:tr h="30973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3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2 204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4 061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1 857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184,3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3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Транспортный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596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644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1992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13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в счет возмещения вреда, причиняемого автодорогам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56462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13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Федерального бюджета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758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-758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31240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4 563</a:t>
                      </a:r>
                      <a:endParaRPr lang="ru-RU" sz="13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5 709</a:t>
                      </a:r>
                      <a:endParaRPr lang="ru-RU" sz="13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1 146</a:t>
                      </a:r>
                      <a:endParaRPr lang="ru-RU" sz="13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125,1</a:t>
                      </a:r>
                      <a:endParaRPr lang="ru-RU" sz="13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>
                    <a:solidFill>
                      <a:srgbClr val="66CCFF"/>
                    </a:solidFill>
                  </a:tcPr>
                </a:tc>
              </a:tr>
              <a:tr h="265152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300" baseline="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дорожную</a:t>
                      </a:r>
                      <a:r>
                        <a:rPr lang="ru-RU" sz="13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3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956</a:t>
                      </a:r>
                      <a:endParaRPr lang="ru-RU" sz="130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4 950</a:t>
                      </a:r>
                      <a:endParaRPr lang="ru-RU" sz="130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994</a:t>
                      </a:r>
                      <a:endParaRPr lang="ru-RU" sz="130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125,1</a:t>
                      </a:r>
                      <a:endParaRPr lang="ru-RU" sz="130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2.1.1</a:t>
                      </a:r>
                      <a:endParaRPr lang="ru-RU" sz="1300" baseline="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содержание, ремонт и капитальный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автодорог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2 195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993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182,6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234280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2.1.2</a:t>
                      </a:r>
                      <a:endParaRPr lang="ru-RU" sz="1300" baseline="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(реконструкция) автодорог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2 168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2 444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112,7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289520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2.1.3</a:t>
                      </a:r>
                      <a:endParaRPr lang="ru-RU" sz="1300" baseline="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586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-275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272752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300" baseline="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3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обеспечение деятельности и содержание имущества</a:t>
                      </a:r>
                      <a:endParaRPr lang="ru-RU" sz="130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607</a:t>
                      </a:r>
                      <a:endParaRPr lang="ru-RU" sz="130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759</a:t>
                      </a:r>
                      <a:endParaRPr lang="ru-RU" sz="130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lang="ru-RU" sz="130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30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</p:nvPr>
        </p:nvGraphicFramePr>
        <p:xfrm>
          <a:off x="611188" y="6021388"/>
          <a:ext cx="8137525" cy="731837"/>
        </p:xfrm>
        <a:graphic>
          <a:graphicData uri="http://schemas.openxmlformats.org/drawingml/2006/table">
            <a:tbl>
              <a:tblPr/>
              <a:tblGrid>
                <a:gridCol w="3529012"/>
                <a:gridCol w="936625"/>
                <a:gridCol w="1295400"/>
                <a:gridCol w="1223963"/>
                <a:gridCol w="115252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0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Кроме того, дополнительные поступления из областного бюджета на строительство (реконструкцию) дорог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B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D5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B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D5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B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D5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-2 054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B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D5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BFEF"/>
                    </a:solidFill>
                  </a:tcPr>
                </a:tc>
              </a:tr>
            </a:tbl>
          </a:graphicData>
        </a:graphic>
      </p:graphicFrame>
      <p:sp>
        <p:nvSpPr>
          <p:cNvPr id="688145" name="TextBox 5"/>
          <p:cNvSpPr txBox="1">
            <a:spLocks noChangeArrowheads="1"/>
          </p:cNvSpPr>
          <p:nvPr/>
        </p:nvSpPr>
        <p:spPr bwMode="auto">
          <a:xfrm>
            <a:off x="7956550" y="1158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8147" name="Text Box 19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42938" y="285750"/>
            <a:ext cx="6072187" cy="1271588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7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13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ДИНАМИКА РАСХОДОВ КОНСОЛИДИРОВАННОГО БЮДЖЕТА НА КАПИТАЛЬНЫЕ ВЛОЖЕНИЯ   ЗА 2014-2016 ГОДЫ </a:t>
            </a:r>
            <a:r>
              <a:rPr lang="ru-RU" sz="1300" b="1" smtClean="0">
                <a:latin typeface="Georgia" pitchFamily="18" charset="0"/>
              </a:rPr>
              <a:t/>
            </a:r>
            <a:br>
              <a:rPr lang="ru-RU" sz="1300" b="1" smtClean="0">
                <a:latin typeface="Georgia" pitchFamily="18" charset="0"/>
              </a:rPr>
            </a:br>
            <a:endParaRPr lang="ru-RU" sz="1300" smtClean="0">
              <a:latin typeface="Georgia" pitchFamily="18" charset="0"/>
            </a:endParaRPr>
          </a:p>
        </p:txBody>
      </p:sp>
      <p:graphicFrame>
        <p:nvGraphicFramePr>
          <p:cNvPr id="315466" name="Group 74"/>
          <p:cNvGraphicFramePr>
            <a:graphicFrameLocks noGrp="1"/>
          </p:cNvGraphicFramePr>
          <p:nvPr/>
        </p:nvGraphicFramePr>
        <p:xfrm>
          <a:off x="142875" y="1357313"/>
          <a:ext cx="6143625" cy="4432300"/>
        </p:xfrm>
        <a:graphic>
          <a:graphicData uri="http://schemas.openxmlformats.org/drawingml/2006/table">
            <a:tbl>
              <a:tblPr/>
              <a:tblGrid>
                <a:gridCol w="498475"/>
                <a:gridCol w="2176463"/>
                <a:gridCol w="1338262"/>
                <a:gridCol w="1133475"/>
                <a:gridCol w="99695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Ожидаемое исполнение 2015 год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Прогноз на           2016 год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Всего капитальные вложения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3 428,3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4 946,6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2 482,0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в т.ч.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софинансируемые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2 172,7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2 569,2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2 087,5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1.1.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областной бюджет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775,4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1 053,5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949,0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1.2.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местный бюджет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90,5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86,5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198,0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1.3.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федеральный бюджет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1306,8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1 429,2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940,5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несофинансируемые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1 255,6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2 377,4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394,5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2.1.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областной бюджет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484,7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1 256,7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253,1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2.2.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местный бюджет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770,9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1 120,7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141,4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0246" name="Text Box 401"/>
          <p:cNvSpPr txBox="1">
            <a:spLocks noChangeArrowheads="1"/>
          </p:cNvSpPr>
          <p:nvPr/>
        </p:nvSpPr>
        <p:spPr bwMode="auto">
          <a:xfrm>
            <a:off x="7858125" y="1214438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млн рублей</a:t>
            </a:r>
          </a:p>
        </p:txBody>
      </p:sp>
      <p:pic>
        <p:nvPicPr>
          <p:cNvPr id="690247" name="Picture 87" descr="http://list.lviv.ua/pics/photos/79752/big/img-list07.jpg"/>
          <p:cNvPicPr>
            <a:picLocks noChangeAspect="1" noChangeArrowheads="1"/>
          </p:cNvPicPr>
          <p:nvPr/>
        </p:nvPicPr>
        <p:blipFill>
          <a:blip r:embed="rId3"/>
          <a:srcRect l="37334" r="21417" b="5692"/>
          <a:stretch>
            <a:fillRect/>
          </a:stretch>
        </p:blipFill>
        <p:spPr bwMode="auto">
          <a:xfrm>
            <a:off x="6429375" y="0"/>
            <a:ext cx="2714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0248" name="TextBox 5"/>
          <p:cNvSpPr txBox="1">
            <a:spLocks noChangeArrowheads="1"/>
          </p:cNvSpPr>
          <p:nvPr/>
        </p:nvSpPr>
        <p:spPr bwMode="auto">
          <a:xfrm>
            <a:off x="7956550" y="1158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0250" name="Text Box 74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AutoShape 940"/>
          <p:cNvSpPr>
            <a:spLocks noChangeArrowheads="1"/>
          </p:cNvSpPr>
          <p:nvPr/>
        </p:nvSpPr>
        <p:spPr bwMode="auto">
          <a:xfrm>
            <a:off x="611188" y="4221163"/>
            <a:ext cx="1223962" cy="649287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Объекты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физической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культуры - 10</a:t>
            </a:r>
          </a:p>
        </p:txBody>
      </p:sp>
      <p:sp>
        <p:nvSpPr>
          <p:cNvPr id="692226" name="AutoShape 943"/>
          <p:cNvSpPr>
            <a:spLocks noChangeArrowheads="1"/>
          </p:cNvSpPr>
          <p:nvPr/>
        </p:nvSpPr>
        <p:spPr bwMode="auto">
          <a:xfrm>
            <a:off x="3492500" y="5876925"/>
            <a:ext cx="2305050" cy="865188"/>
          </a:xfrm>
          <a:prstGeom prst="flowChartAlternateProcess">
            <a:avLst/>
          </a:prstGeom>
          <a:solidFill>
            <a:srgbClr val="3366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Plastic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Кроме того,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проектно-изыскательские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работы по 32 объектам</a:t>
            </a:r>
          </a:p>
        </p:txBody>
      </p:sp>
      <p:sp>
        <p:nvSpPr>
          <p:cNvPr id="692227" name="AutoShape 944"/>
          <p:cNvSpPr>
            <a:spLocks noChangeArrowheads="1"/>
          </p:cNvSpPr>
          <p:nvPr/>
        </p:nvSpPr>
        <p:spPr bwMode="auto">
          <a:xfrm>
            <a:off x="2843213" y="4221163"/>
            <a:ext cx="1152525" cy="649287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Объекты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социальной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сферы - 1</a:t>
            </a:r>
          </a:p>
        </p:txBody>
      </p:sp>
      <p:sp>
        <p:nvSpPr>
          <p:cNvPr id="692228" name="AutoShape 945"/>
          <p:cNvSpPr>
            <a:spLocks noChangeArrowheads="1"/>
          </p:cNvSpPr>
          <p:nvPr/>
        </p:nvSpPr>
        <p:spPr bwMode="auto">
          <a:xfrm>
            <a:off x="7019925" y="4149725"/>
            <a:ext cx="1800225" cy="792163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Объекты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здравоохранения - 3</a:t>
            </a:r>
          </a:p>
        </p:txBody>
      </p:sp>
      <p:sp>
        <p:nvSpPr>
          <p:cNvPr id="5" name="Заголовок 4"/>
          <p:cNvSpPr>
            <a:spLocks/>
          </p:cNvSpPr>
          <p:nvPr/>
        </p:nvSpPr>
        <p:spPr bwMode="auto">
          <a:xfrm rot="10800000" flipV="1">
            <a:off x="2700338" y="115888"/>
            <a:ext cx="6192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о количестве объектов социально-культурной сферы и инженерной инфраструктуры,  планируемых к строительству, реконструкции и капитальному ремонту в 2016 году</a:t>
            </a:r>
          </a:p>
        </p:txBody>
      </p:sp>
      <p:pic>
        <p:nvPicPr>
          <p:cNvPr id="692230" name="Picture 957" descr="&amp;Vcy; &amp;Bcy;&amp;iecy;&amp;lcy;&amp;gcy;&amp;ocy;&amp;rcy;&amp;ocy;&amp;dcy;&amp;iecy; &amp;ncy;&amp;acy;&amp;chcy;&amp;acy;&amp;lcy;&amp;ocy;&amp;scy;&amp;softcy; &amp;scy;&amp;tcy;&amp;rcy;&amp;ocy;&amp;icy;&amp;tcy;&amp;iecy;&amp;lcy;&amp;softcy;&amp;scy;&amp;tcy;&amp;vcy;&amp;ocy; &amp;mcy;&amp;ncy;&amp;ocy;&amp;gcy;&amp;ocy;&amp;fcy;&amp;ucy;&amp;ncy;&amp;kcy;&amp;tscy;&amp;icy;&amp;ocy;&amp;ncy;&amp;acy;&amp;lcy;&amp;softcy;&amp;ncy;&amp;ocy;&amp;gcy;&amp;ocy; &amp;scy;&amp;pcy;&amp;ocy;&amp;rcy;&amp;tcy;&amp;icy;&amp;vcy;&amp;ncy;&amp;ocy;&amp;gcy;&amp;ocy; &amp;tscy;&amp;iecy;&amp;ncy;&amp;tcy;&amp;rcy;&amp;acy; (&amp;fcy;&amp;ocy;&amp;tcy;&amp;ocy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2063"/>
            <a:ext cx="29162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2231" name="Picture 963" descr="ea75220cff7f2a7e4deaabcc944cbcf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273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2232" name="Picture 969" descr="wpid-gorodskoy-roddom-raspolagayuschiysya-na-ulice-nekrasova-dozhivaet-svoi-poslednie-mesyacy_i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5013325"/>
            <a:ext cx="27003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33" name="AutoShape 939"/>
          <p:cNvSpPr>
            <a:spLocks noChangeArrowheads="1"/>
          </p:cNvSpPr>
          <p:nvPr/>
        </p:nvSpPr>
        <p:spPr bwMode="auto">
          <a:xfrm>
            <a:off x="3492500" y="3284538"/>
            <a:ext cx="1223963" cy="649287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Объекты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культуры - 3</a:t>
            </a:r>
          </a:p>
        </p:txBody>
      </p:sp>
      <p:sp>
        <p:nvSpPr>
          <p:cNvPr id="692234" name="AutoShape 936"/>
          <p:cNvSpPr>
            <a:spLocks noChangeArrowheads="1"/>
          </p:cNvSpPr>
          <p:nvPr/>
        </p:nvSpPr>
        <p:spPr bwMode="auto">
          <a:xfrm>
            <a:off x="468313" y="3284538"/>
            <a:ext cx="1368425" cy="649287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Детские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сады - 7</a:t>
            </a:r>
          </a:p>
        </p:txBody>
      </p:sp>
      <p:sp>
        <p:nvSpPr>
          <p:cNvPr id="692235" name="AutoShape 942"/>
          <p:cNvSpPr>
            <a:spLocks noChangeArrowheads="1"/>
          </p:cNvSpPr>
          <p:nvPr/>
        </p:nvSpPr>
        <p:spPr bwMode="auto">
          <a:xfrm>
            <a:off x="4356100" y="4581525"/>
            <a:ext cx="1800225" cy="863600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cs typeface="Arial" charset="0"/>
              </a:rPr>
              <a:t>Субсидии молодым </a:t>
            </a:r>
          </a:p>
          <a:p>
            <a:pPr algn="ctr"/>
            <a:r>
              <a:rPr lang="ru-RU" sz="1200">
                <a:solidFill>
                  <a:srgbClr val="FFFFFF"/>
                </a:solidFill>
                <a:cs typeface="Arial" charset="0"/>
              </a:rPr>
              <a:t>семьям на приобретение </a:t>
            </a:r>
          </a:p>
          <a:p>
            <a:pPr algn="ctr"/>
            <a:r>
              <a:rPr lang="ru-RU" sz="1200">
                <a:solidFill>
                  <a:srgbClr val="FFFFFF"/>
                </a:solidFill>
                <a:cs typeface="Arial" charset="0"/>
              </a:rPr>
              <a:t>(строительство) </a:t>
            </a:r>
          </a:p>
          <a:p>
            <a:pPr algn="ctr"/>
            <a:r>
              <a:rPr lang="ru-RU" sz="1200">
                <a:solidFill>
                  <a:srgbClr val="FFFFFF"/>
                </a:solidFill>
                <a:cs typeface="Arial" charset="0"/>
              </a:rPr>
              <a:t>жилья – 94 семьи</a:t>
            </a:r>
          </a:p>
        </p:txBody>
      </p:sp>
      <p:sp>
        <p:nvSpPr>
          <p:cNvPr id="692236" name="AutoShape 946"/>
          <p:cNvSpPr>
            <a:spLocks noChangeArrowheads="1"/>
          </p:cNvSpPr>
          <p:nvPr/>
        </p:nvSpPr>
        <p:spPr bwMode="auto">
          <a:xfrm>
            <a:off x="4859338" y="3213100"/>
            <a:ext cx="1585912" cy="1008063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cs typeface="Arial" charset="0"/>
              </a:rPr>
              <a:t>Инженерная </a:t>
            </a:r>
          </a:p>
          <a:p>
            <a:pPr algn="ctr"/>
            <a:r>
              <a:rPr lang="ru-RU" sz="1200">
                <a:solidFill>
                  <a:srgbClr val="FFFFFF"/>
                </a:solidFill>
                <a:cs typeface="Arial" charset="0"/>
              </a:rPr>
              <a:t>инфраструктура </a:t>
            </a:r>
          </a:p>
          <a:p>
            <a:pPr algn="ctr"/>
            <a:r>
              <a:rPr lang="ru-RU" sz="1200">
                <a:solidFill>
                  <a:srgbClr val="FFFFFF"/>
                </a:solidFill>
                <a:cs typeface="Arial" charset="0"/>
              </a:rPr>
              <a:t>(водоснабжение и </a:t>
            </a:r>
          </a:p>
          <a:p>
            <a:pPr algn="ctr"/>
            <a:r>
              <a:rPr lang="ru-RU" sz="1200">
                <a:solidFill>
                  <a:srgbClr val="FFFFFF"/>
                </a:solidFill>
                <a:cs typeface="Arial" charset="0"/>
              </a:rPr>
              <a:t>водоотведение)</a:t>
            </a:r>
            <a:r>
              <a:rPr lang="ru-RU" sz="130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/>
            <a:r>
              <a:rPr lang="ru-RU" sz="1300">
                <a:solidFill>
                  <a:srgbClr val="FFFFFF"/>
                </a:solidFill>
                <a:cs typeface="Arial" charset="0"/>
              </a:rPr>
              <a:t>– 19 объектов</a:t>
            </a:r>
          </a:p>
        </p:txBody>
      </p:sp>
      <p:sp>
        <p:nvSpPr>
          <p:cNvPr id="692237" name="AutoShape 938"/>
          <p:cNvSpPr>
            <a:spLocks noChangeArrowheads="1"/>
          </p:cNvSpPr>
          <p:nvPr/>
        </p:nvSpPr>
        <p:spPr bwMode="auto">
          <a:xfrm>
            <a:off x="1979613" y="3284538"/>
            <a:ext cx="1296987" cy="649287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Школы - 8</a:t>
            </a:r>
          </a:p>
        </p:txBody>
      </p:sp>
      <p:sp>
        <p:nvSpPr>
          <p:cNvPr id="692238" name="AutoShape 941"/>
          <p:cNvSpPr>
            <a:spLocks noChangeArrowheads="1"/>
          </p:cNvSpPr>
          <p:nvPr/>
        </p:nvSpPr>
        <p:spPr bwMode="auto">
          <a:xfrm>
            <a:off x="7164388" y="3429000"/>
            <a:ext cx="1366837" cy="647700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Жилье для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детей-сирот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– 230 квартир</a:t>
            </a:r>
          </a:p>
        </p:txBody>
      </p:sp>
      <p:sp>
        <p:nvSpPr>
          <p:cNvPr id="692239" name="AutoShape 937"/>
          <p:cNvSpPr>
            <a:spLocks noChangeArrowheads="1"/>
          </p:cNvSpPr>
          <p:nvPr/>
        </p:nvSpPr>
        <p:spPr bwMode="auto">
          <a:xfrm>
            <a:off x="684213" y="1916113"/>
            <a:ext cx="5543550" cy="1008062"/>
          </a:xfrm>
          <a:prstGeom prst="flowChartAlternateProcess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>
                <a:solidFill>
                  <a:srgbClr val="FFFFFF"/>
                </a:solidFill>
                <a:cs typeface="Arial" charset="0"/>
              </a:rPr>
              <a:t>всего 375 объектов</a:t>
            </a:r>
          </a:p>
        </p:txBody>
      </p:sp>
      <p:pic>
        <p:nvPicPr>
          <p:cNvPr id="692240" name="Picture 967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1484313"/>
            <a:ext cx="270033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41" name="TextBox 17"/>
          <p:cNvSpPr txBox="1">
            <a:spLocks noChangeArrowheads="1"/>
          </p:cNvSpPr>
          <p:nvPr/>
        </p:nvSpPr>
        <p:spPr bwMode="auto">
          <a:xfrm>
            <a:off x="7858125" y="38100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2243" name="Text Box 19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1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31784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75" y="0"/>
            <a:ext cx="8429625" cy="7143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Объем Фонда финансовой поддержки муниципальных районов и субвенций поселениям за 2014-2016 годы 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331781" name="Object 5"/>
          <p:cNvGraphicFramePr>
            <a:graphicFrameLocks/>
          </p:cNvGraphicFramePr>
          <p:nvPr/>
        </p:nvGraphicFramePr>
        <p:xfrm>
          <a:off x="984250" y="1341438"/>
          <a:ext cx="8159750" cy="5165725"/>
        </p:xfrm>
        <a:graphic>
          <a:graphicData uri="http://schemas.openxmlformats.org/presentationml/2006/ole">
            <p:oleObj spid="_x0000_s331781" name="Worksheet" r:id="rId5" imgW="8143750" imgH="5153076" progId="Excel.Sheet.8">
              <p:embed/>
            </p:oleObj>
          </a:graphicData>
        </a:graphic>
      </p:graphicFrame>
      <p:sp>
        <p:nvSpPr>
          <p:cNvPr id="331786" name="Text Box 5"/>
          <p:cNvSpPr txBox="1">
            <a:spLocks noChangeArrowheads="1"/>
          </p:cNvSpPr>
          <p:nvPr/>
        </p:nvSpPr>
        <p:spPr bwMode="auto">
          <a:xfrm>
            <a:off x="323850" y="6216650"/>
            <a:ext cx="8424863" cy="523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Динамика  обусловлена изменением целевых расходов, предусматриваемых ежегодно в объеме ФФП  на основе заключаемых Соглашений</a:t>
            </a:r>
          </a:p>
        </p:txBody>
      </p:sp>
      <p:sp>
        <p:nvSpPr>
          <p:cNvPr id="331787" name="Text Box 6"/>
          <p:cNvSpPr txBox="1">
            <a:spLocks noChangeArrowheads="1"/>
          </p:cNvSpPr>
          <p:nvPr/>
        </p:nvSpPr>
        <p:spPr bwMode="auto">
          <a:xfrm>
            <a:off x="6372225" y="1916113"/>
            <a:ext cx="277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31788" name="TextBox 6"/>
          <p:cNvSpPr txBox="1">
            <a:spLocks noChangeArrowheads="1"/>
          </p:cNvSpPr>
          <p:nvPr/>
        </p:nvSpPr>
        <p:spPr bwMode="auto">
          <a:xfrm>
            <a:off x="8120063" y="-9525"/>
            <a:ext cx="161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789" name="Text Box 13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окумент 20"/>
          <p:cNvSpPr/>
          <p:nvPr/>
        </p:nvSpPr>
        <p:spPr bwMode="auto">
          <a:xfrm>
            <a:off x="285720" y="5072074"/>
            <a:ext cx="2143140" cy="1785926"/>
          </a:xfrm>
          <a:prstGeom prst="flowChartDocumen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695300" name="Прямоугольник 16"/>
          <p:cNvSpPr>
            <a:spLocks noChangeArrowheads="1"/>
          </p:cNvSpPr>
          <p:nvPr/>
        </p:nvSpPr>
        <p:spPr bwMode="auto">
          <a:xfrm>
            <a:off x="214313" y="5500688"/>
            <a:ext cx="56419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625"/>
              </a:spcAft>
            </a:pPr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14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</a:rPr>
              <a:t>Расчет дотации на выравнивание бюджетной обеспеченности муниципальных образований в Белгородской области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714375"/>
            <a:ext cx="8496300" cy="1077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1263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+mn-lt"/>
              </a:rPr>
              <a:t>Методика расчета дотации на выравнивание бюджетной обеспеченности  (ДВБО) муниципальных образований на территории Белгородской области согласно закона Белгородской области от 16 ноября 2007 года №162 «О бюджетном устройстве и бюджетном процессе в Белгородской области»</a:t>
            </a:r>
          </a:p>
        </p:txBody>
      </p:sp>
      <p:sp>
        <p:nvSpPr>
          <p:cNvPr id="31" name="Блок-схема: документ 30"/>
          <p:cNvSpPr/>
          <p:nvPr/>
        </p:nvSpPr>
        <p:spPr bwMode="auto">
          <a:xfrm>
            <a:off x="285720" y="2071678"/>
            <a:ext cx="2071702" cy="1285884"/>
          </a:xfrm>
          <a:prstGeom prst="flowChartDocumen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</a:rPr>
              <a:t>Показатели методики</a:t>
            </a:r>
          </a:p>
        </p:txBody>
      </p:sp>
      <p:sp>
        <p:nvSpPr>
          <p:cNvPr id="35" name="Скругленный прямоугольник 17"/>
          <p:cNvSpPr>
            <a:spLocks noChangeArrowheads="1"/>
          </p:cNvSpPr>
          <p:nvPr/>
        </p:nvSpPr>
        <p:spPr bwMode="auto">
          <a:xfrm>
            <a:off x="2571750" y="2000250"/>
            <a:ext cx="6215063" cy="1428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Объем нормативных расходов по видам бюджетных услуг, исходя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 коэффициентов заработной платы, стоимости коммунальных услуг, транспортной доступности и т.д.;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Индекс бюджетных расходов (ИБР);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Условный налоговый потенциал (УНП);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Расчетная бюджетная обеспеченность;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Критерий выравнивания.</a:t>
            </a:r>
          </a:p>
        </p:txBody>
      </p:sp>
      <p:sp>
        <p:nvSpPr>
          <p:cNvPr id="37" name="Блок-схема: документ 36"/>
          <p:cNvSpPr/>
          <p:nvPr/>
        </p:nvSpPr>
        <p:spPr bwMode="auto">
          <a:xfrm>
            <a:off x="285720" y="3643314"/>
            <a:ext cx="2143140" cy="1143008"/>
          </a:xfrm>
          <a:prstGeom prst="flowChartDocumen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</a:rPr>
              <a:t>Уровень расчетной бюджетной обеспеченности</a:t>
            </a:r>
          </a:p>
        </p:txBody>
      </p:sp>
      <p:grpSp>
        <p:nvGrpSpPr>
          <p:cNvPr id="695310" name="Группа 24"/>
          <p:cNvGrpSpPr>
            <a:grpSpLocks/>
          </p:cNvGrpSpPr>
          <p:nvPr/>
        </p:nvGrpSpPr>
        <p:grpSpPr bwMode="auto">
          <a:xfrm>
            <a:off x="2571750" y="3643313"/>
            <a:ext cx="6215063" cy="1143000"/>
            <a:chOff x="1714500" y="1643063"/>
            <a:chExt cx="7072313" cy="1214437"/>
          </a:xfrm>
        </p:grpSpPr>
        <p:sp>
          <p:nvSpPr>
            <p:cNvPr id="40" name="TextBox 11"/>
            <p:cNvSpPr txBox="1">
              <a:spLocks noChangeArrowheads="1"/>
            </p:cNvSpPr>
            <p:nvPr/>
          </p:nvSpPr>
          <p:spPr bwMode="auto">
            <a:xfrm>
              <a:off x="1857211" y="1643063"/>
              <a:ext cx="5500687" cy="4908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17"/>
            <p:cNvSpPr>
              <a:spLocks noChangeArrowheads="1"/>
            </p:cNvSpPr>
            <p:nvPr/>
          </p:nvSpPr>
          <p:spPr bwMode="auto">
            <a:xfrm>
              <a:off x="1714500" y="1643063"/>
              <a:ext cx="7072313" cy="12144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79646">
                    <a:lumMod val="75000"/>
                  </a:srgbClr>
                </a:solidFill>
              </a:endParaRPr>
            </a:p>
          </p:txBody>
        </p:sp>
      </p:grpSp>
      <p:sp>
        <p:nvSpPr>
          <p:cNvPr id="695311" name="Прямоугольник 41"/>
          <p:cNvSpPr>
            <a:spLocks noChangeArrowheads="1"/>
          </p:cNvSpPr>
          <p:nvPr/>
        </p:nvSpPr>
        <p:spPr bwMode="auto">
          <a:xfrm>
            <a:off x="2571750" y="3643313"/>
            <a:ext cx="6215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/>
            <a:r>
              <a:rPr lang="ru-RU" sz="1500">
                <a:solidFill>
                  <a:srgbClr val="000000"/>
                </a:solidFill>
                <a:cs typeface="Arial" charset="0"/>
              </a:rPr>
              <a:t>Расчет по единой методике, обеспечивающей сопоставимость показателей, характеризующих факторы и условия, влияющие на стоимость предоставления муниципальных услуг в расчете на одного жителя по муниципальным районам (городским округам)</a:t>
            </a:r>
          </a:p>
        </p:txBody>
      </p:sp>
      <p:pic>
        <p:nvPicPr>
          <p:cNvPr id="695312" name="Picture 2" descr="http://im3-tub-ru.yandex.net/i?id=c31fed248e078c562c820b07a0e3b3c8-46-144&amp;n=21"/>
          <p:cNvPicPr>
            <a:picLocks noChangeAspect="1" noChangeArrowheads="1"/>
          </p:cNvPicPr>
          <p:nvPr/>
        </p:nvPicPr>
        <p:blipFill>
          <a:blip r:embed="rId3">
            <a:lum bright="2000" contrast="6000"/>
          </a:blip>
          <a:srcRect/>
          <a:stretch>
            <a:fillRect/>
          </a:stretch>
        </p:blipFill>
        <p:spPr bwMode="auto">
          <a:xfrm>
            <a:off x="285750" y="5500688"/>
            <a:ext cx="1517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85750" y="5000625"/>
            <a:ext cx="2214563" cy="64611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Фонд финансовой поддержки муниципальных районов                      (городских округов)</a:t>
            </a:r>
          </a:p>
        </p:txBody>
      </p:sp>
      <p:grpSp>
        <p:nvGrpSpPr>
          <p:cNvPr id="695314" name="Группа 24"/>
          <p:cNvGrpSpPr>
            <a:grpSpLocks/>
          </p:cNvGrpSpPr>
          <p:nvPr/>
        </p:nvGrpSpPr>
        <p:grpSpPr bwMode="auto">
          <a:xfrm>
            <a:off x="2571750" y="5072063"/>
            <a:ext cx="6215063" cy="1214437"/>
            <a:chOff x="1714500" y="1643063"/>
            <a:chExt cx="7072313" cy="1214437"/>
          </a:xfrm>
        </p:grpSpPr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1857211" y="1643063"/>
              <a:ext cx="5500687" cy="461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25" name="Скругленный прямоугольник 17"/>
            <p:cNvSpPr>
              <a:spLocks noChangeArrowheads="1"/>
            </p:cNvSpPr>
            <p:nvPr/>
          </p:nvSpPr>
          <p:spPr bwMode="auto">
            <a:xfrm>
              <a:off x="1714500" y="1643063"/>
              <a:ext cx="7072313" cy="12144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79646">
                    <a:lumMod val="75000"/>
                  </a:srgbClr>
                </a:solidFill>
              </a:endParaRPr>
            </a:p>
          </p:txBody>
        </p:sp>
      </p:grpSp>
      <p:sp>
        <p:nvSpPr>
          <p:cNvPr id="695315" name="Прямоугольник 25"/>
          <p:cNvSpPr>
            <a:spLocks noChangeArrowheads="1"/>
          </p:cNvSpPr>
          <p:nvPr/>
        </p:nvSpPr>
        <p:spPr bwMode="auto">
          <a:xfrm rot="10800000" flipV="1">
            <a:off x="2786063" y="5286375"/>
            <a:ext cx="61436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0000"/>
                </a:solidFill>
                <a:cs typeface="Arial" charset="0"/>
              </a:rPr>
              <a:t>Установление требования определения общего размера дотаций  на выравнивание бюджетной обеспеченности, исходя из достижения критерия выравнивания</a:t>
            </a:r>
          </a:p>
        </p:txBody>
      </p:sp>
      <p:sp>
        <p:nvSpPr>
          <p:cNvPr id="695316" name="Прямоугольник 21"/>
          <p:cNvSpPr>
            <a:spLocks noChangeArrowheads="1"/>
          </p:cNvSpPr>
          <p:nvPr/>
        </p:nvSpPr>
        <p:spPr bwMode="auto">
          <a:xfrm>
            <a:off x="8604250" y="63817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>
              <a:latin typeface="Calibri" pitchFamily="34" charset="0"/>
            </a:endParaRPr>
          </a:p>
        </p:txBody>
      </p:sp>
      <p:sp>
        <p:nvSpPr>
          <p:cNvPr id="695322" name="Text Box 26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2">
                <a:tint val="80000"/>
                <a:satMod val="300000"/>
                <a:alpha val="3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928688"/>
          </a:xfrm>
        </p:spPr>
        <p:txBody>
          <a:bodyPr>
            <a:normAutofit/>
          </a:bodyPr>
          <a:lstStyle/>
          <a:p>
            <a:pPr marL="484188" indent="-484188">
              <a:defRPr/>
            </a:pPr>
            <a:r>
              <a:rPr lang="ru-RU" sz="1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объёмах финансовой помощи муниципальным образованиям области в разрезе видов помощи  на 2016 год</a:t>
            </a:r>
            <a:endParaRPr lang="ru-RU" sz="1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857250"/>
          <a:ext cx="8786812" cy="5559425"/>
        </p:xfrm>
        <a:graphic>
          <a:graphicData uri="http://schemas.openxmlformats.org/drawingml/2006/table">
            <a:tbl>
              <a:tblPr/>
              <a:tblGrid>
                <a:gridCol w="285750"/>
                <a:gridCol w="1643074"/>
                <a:gridCol w="1500198"/>
                <a:gridCol w="489904"/>
                <a:gridCol w="1081732"/>
                <a:gridCol w="134486"/>
                <a:gridCol w="1079960"/>
                <a:gridCol w="160829"/>
                <a:gridCol w="1243860"/>
                <a:gridCol w="1167078"/>
              </a:tblGrid>
              <a:tr h="150723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Arial Cyr"/>
                      </a:endParaRPr>
                    </a:p>
                  </a:txBody>
                  <a:tcPr marL="5989" marR="5989" marT="59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Arial Cyr"/>
                      </a:endParaRPr>
                    </a:p>
                  </a:txBody>
                  <a:tcPr marL="5989" marR="5989" marT="59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ru-RU" sz="600" b="1" i="0" u="none" strike="noStrike">
                        <a:latin typeface="Arial Cyr"/>
                      </a:endParaRPr>
                    </a:p>
                  </a:txBody>
                  <a:tcPr marL="5989" marR="5989" marT="59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8080"/>
                        </a:solidFill>
                        <a:latin typeface="Arial Cyr"/>
                      </a:endParaRPr>
                    </a:p>
                  </a:txBody>
                  <a:tcPr marL="5989" marR="5989" marT="59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5989" marR="5989" marT="59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5989" marR="5989" marT="59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latin typeface="Arial Cyr"/>
                        </a:rPr>
                        <a:t>тыс.рублей</a:t>
                      </a:r>
                    </a:p>
                  </a:txBody>
                  <a:tcPr marL="5989" marR="5989" marT="59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№ п/п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Наименование  муниципальных районов и городских округов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Проект на 2016 год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в том числе: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Дотации на выравнивание бюджетной обеспеченности муниципальных районов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Субсидии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Субвенции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92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А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Б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1=2+..5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Алексеевский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1 422 896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143 984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56 455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1 222 130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327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Белгородский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2 109 456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378 111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166 623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1 564 333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389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502 990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93 435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26 102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383 354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99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4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Валуйский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1 056 304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121 090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41 226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893 599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389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Вейделевский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564 991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163 536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14 037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387 301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117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6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Волоконовский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639 376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169 059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6 597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463 494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226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7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Грайворонский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548 183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73 025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5 771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469 227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160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8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Ивнянский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761 712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159 064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149 700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452 810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138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9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Корочанский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779 093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102 903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85 611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590 436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143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10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Красненский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425 508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114 507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7 895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303 022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84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11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Красногвардейский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823 215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137 393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18 903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666 650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269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12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Краснояружский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402 934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100 152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4 594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298 103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85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13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Новооскольский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709 831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63 978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8 206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637 513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134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14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Прохоровский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629 176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134 412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34 447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460 197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120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15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Ракитянский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743 427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186 554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45 667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511 064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142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16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Ровеньский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801 963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168 384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121 251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512 069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259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17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Чернянский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724 012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153 557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6 908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563 376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171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18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Шебекинский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1 487 515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275 123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37 625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1 174 265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502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19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Яковлевский район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1 083 322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115 010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142 877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825 175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260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20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Белгород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4 216 579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134 236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4 080 603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1 740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21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Губкинский ГО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1 411 775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5 784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1 405 414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577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 Cyr"/>
                        </a:rPr>
                        <a:t>22</a:t>
                      </a:r>
                    </a:p>
                  </a:txBody>
                  <a:tcPr marL="5989" marR="5989" marT="59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Старооскольский ГО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2 890 409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23 563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2 865 712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1 134</a:t>
                      </a:r>
                    </a:p>
                  </a:txBody>
                  <a:tcPr marL="5989" marR="5989" marT="5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Cyr"/>
                        </a:rPr>
                        <a:t>Итого</a:t>
                      </a:r>
                    </a:p>
                  </a:txBody>
                  <a:tcPr marL="5989" marR="5989" marT="59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Cyr"/>
                        </a:rPr>
                        <a:t>24 734 667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Cyr"/>
                        </a:rPr>
                        <a:t>2 853 277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latin typeface="Arial Cyr"/>
                      </a:endParaRP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Cyr"/>
                        </a:rPr>
                        <a:t>1 144 078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latin typeface="Arial Cyr"/>
                      </a:endParaRP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Cyr"/>
                        </a:rPr>
                        <a:t>20 729 847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latin typeface="Arial Cyr"/>
                      </a:endParaRP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 Cyr"/>
                        </a:rPr>
                        <a:t>7 465</a:t>
                      </a:r>
                    </a:p>
                  </a:txBody>
                  <a:tcPr marL="5989" marR="5989" marT="5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98591" name="Text Box 223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1520" y="1628800"/>
            <a:ext cx="3286148" cy="2952328"/>
          </a:xfrm>
          <a:prstGeom prst="rect">
            <a:avLst/>
          </a:prstGeom>
          <a:solidFill>
            <a:srgbClr val="C1972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(действие  заканчивается 31.12.2013)</a:t>
            </a:r>
            <a:endParaRPr lang="ru-RU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628800"/>
            <a:ext cx="3212157" cy="2880320"/>
          </a:xfrm>
          <a:prstGeom prst="rect">
            <a:avLst/>
          </a:prstGeom>
          <a:solidFill>
            <a:srgbClr val="C1972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2013 год20про</a:t>
            </a:r>
            <a:endParaRPr lang="ru-RU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877" y="2321719"/>
            <a:ext cx="2928958" cy="1755361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4313" y="1643063"/>
            <a:ext cx="328612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697356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86448" y="2357430"/>
            <a:ext cx="2962018" cy="1863658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21" name="Овал 20"/>
          <p:cNvSpPr/>
          <p:nvPr/>
        </p:nvSpPr>
        <p:spPr>
          <a:xfrm>
            <a:off x="2915817" y="4571984"/>
            <a:ext cx="3571900" cy="2286016"/>
          </a:xfrm>
          <a:prstGeom prst="ellipse">
            <a:avLst/>
          </a:prstGeom>
          <a:solidFill>
            <a:srgbClr val="C1972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>
              <a:lnSpc>
                <a:spcPct val="85000"/>
              </a:lnSpc>
              <a:buSzPct val="100000"/>
              <a:defRPr/>
            </a:pPr>
            <a:endParaRPr lang="ru-RU" dirty="0">
              <a:solidFill>
                <a:srgbClr val="F79646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059832" y="4653136"/>
            <a:ext cx="3384376" cy="2088232"/>
          </a:xfrm>
          <a:prstGeom prst="ellipse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274320" indent="-274320" algn="ctr">
              <a:lnSpc>
                <a:spcPct val="85000"/>
              </a:lnSpc>
              <a:buSzPct val="100000"/>
              <a:defRPr/>
            </a:pPr>
            <a:endParaRPr lang="ru-RU" sz="2400" dirty="0">
              <a:solidFill>
                <a:srgbClr val="F79646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697366" name="TextBox 19"/>
          <p:cNvSpPr txBox="1">
            <a:spLocks noChangeArrowheads="1"/>
          </p:cNvSpPr>
          <p:nvPr/>
        </p:nvSpPr>
        <p:spPr bwMode="auto">
          <a:xfrm>
            <a:off x="3203575" y="4797425"/>
            <a:ext cx="30718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E46C0A"/>
                </a:solidFill>
              </a:rPr>
              <a:t>   </a:t>
            </a:r>
            <a:r>
              <a:rPr lang="ru-RU" sz="1400" b="1">
                <a:solidFill>
                  <a:srgbClr val="E46C0A"/>
                </a:solidFill>
              </a:rPr>
              <a:t>В качестве </a:t>
            </a:r>
          </a:p>
          <a:p>
            <a:pPr algn="ctr"/>
            <a:r>
              <a:rPr lang="ru-RU" sz="1400" b="1">
                <a:solidFill>
                  <a:srgbClr val="E46C0A"/>
                </a:solidFill>
              </a:rPr>
              <a:t>непрограммных расходов – </a:t>
            </a:r>
          </a:p>
          <a:p>
            <a:pPr algn="ctr"/>
            <a:r>
              <a:rPr lang="ru-RU" sz="1100" b="1">
                <a:solidFill>
                  <a:srgbClr val="E46C0A"/>
                </a:solidFill>
              </a:rPr>
              <a:t>содержание ряда государственных органов и органов исполнительной власти области, расходы на обслуживание государственного долга, фонд финансовой поддержки муниципальных районов, субвенции поселениям, резервный фонд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-7938"/>
            <a:ext cx="9145588" cy="10207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областного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97368" name="TextBox 32"/>
          <p:cNvSpPr txBox="1">
            <a:spLocks noChangeArrowheads="1"/>
          </p:cNvSpPr>
          <p:nvPr/>
        </p:nvSpPr>
        <p:spPr bwMode="auto">
          <a:xfrm>
            <a:off x="5786438" y="1571625"/>
            <a:ext cx="307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697369" name="TextBox 27"/>
          <p:cNvSpPr txBox="1">
            <a:spLocks noChangeArrowheads="1"/>
          </p:cNvSpPr>
          <p:nvPr/>
        </p:nvSpPr>
        <p:spPr bwMode="auto">
          <a:xfrm>
            <a:off x="8072438" y="-34925"/>
            <a:ext cx="1285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313" y="1125538"/>
            <a:ext cx="4392612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15 государственных программ</a:t>
            </a:r>
          </a:p>
        </p:txBody>
      </p:sp>
      <p:sp>
        <p:nvSpPr>
          <p:cNvPr id="697371" name="Text Box 27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02" y="214291"/>
            <a:ext cx="8062912" cy="107157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8000"/>
                </a:solidFill>
                <a:latin typeface="Georgia" pitchFamily="18" charset="0"/>
              </a:rPr>
              <a:t>Перечень государственных программ Белгородской области</a:t>
            </a:r>
            <a:endParaRPr lang="ru-RU" sz="32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786874" cy="5357850"/>
          </a:xfrm>
          <a:extLst/>
        </p:spPr>
        <p:txBody>
          <a:bodyPr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 жизнедеятельности населения и территорий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Развитие образования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Развитие здравоохранения 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Социальная поддержка граждан в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Развитие культуры и искусства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Развитие  физической культуры и спорта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Обеспечение населения Белгородской области информацией о деятельности органов государственной власти и приоритетах региональной политики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Развитие экономического потенциала и формирование благоприятного  предпринимательского климата 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Обеспечение доступным и комфортным жильем и коммунальными услугами жителей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Совершенствование и развитие транспортной системы и дорожной сети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Развитие сельского хозяйства и рыболовства в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Развитие водного и лесного хозяйства Белгородской области, охрана окружающей среды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Содействие занятости населения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Развитие информационного общества в Белгородской области на 2014-2020 годы;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17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Развитие кадровой политики Белгородской области на 2014-2020 годы.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800" b="1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9395" name="Прямоугольник 4"/>
          <p:cNvSpPr>
            <a:spLocks noChangeArrowheads="1"/>
          </p:cNvSpPr>
          <p:nvPr/>
        </p:nvSpPr>
        <p:spPr bwMode="auto">
          <a:xfrm>
            <a:off x="8604250" y="63817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>
              <a:latin typeface="Century Gothic" pitchFamily="34" charset="0"/>
            </a:endParaRPr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5" y="2910920"/>
            <a:ext cx="2736304" cy="1361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КОНСОЛИДИРОВАН-НЫЙ БЮДЖЕТ БЕЛГОРОДСКОЙ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30952" y="2950095"/>
            <a:ext cx="2304254" cy="1296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1556792"/>
            <a:ext cx="2520280" cy="1224136"/>
          </a:xfrm>
          <a:prstGeom prst="roundRect">
            <a:avLst/>
          </a:prstGeom>
          <a:solidFill>
            <a:srgbClr val="C1972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БЮДЖЕТ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843213" y="3444875"/>
            <a:ext cx="433387" cy="4127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107950" y="1125538"/>
            <a:ext cx="2951163" cy="151130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Консолидированный бюджет Белгородской области – это областной бюджет и консолидированный муниципальный бюджет, состоящий из бюджетов муниципальных районов и городских округов и бюджетов сельских и городских поселений, сведенных в единую форму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7950" y="4581525"/>
            <a:ext cx="2735263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Консолидированный бюджет показывает совокупные доходы, которыми располагает область, и его расходы.</a:t>
            </a: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6227763" y="3141663"/>
            <a:ext cx="2592387" cy="1439862"/>
          </a:xfrm>
          <a:prstGeom prst="roundRect">
            <a:avLst>
              <a:gd name="adj" fmla="val 16667"/>
            </a:avLst>
          </a:prstGeom>
          <a:solidFill>
            <a:srgbClr val="C197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>
                <a:solidFill>
                  <a:srgbClr val="227A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Бюджеты </a:t>
            </a:r>
          </a:p>
          <a:p>
            <a:pPr algn="ctr">
              <a:defRPr/>
            </a:pPr>
            <a:r>
              <a:rPr lang="ru-RU" sz="1600" b="1">
                <a:solidFill>
                  <a:srgbClr val="227A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муниципальных</a:t>
            </a:r>
          </a:p>
          <a:p>
            <a:pPr algn="ctr">
              <a:defRPr/>
            </a:pPr>
            <a:r>
              <a:rPr lang="ru-RU" sz="1600" b="1">
                <a:solidFill>
                  <a:srgbClr val="227A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районов (19)</a:t>
            </a:r>
          </a:p>
          <a:p>
            <a:pPr algn="ctr">
              <a:defRPr/>
            </a:pPr>
            <a:r>
              <a:rPr lang="ru-RU" sz="1600" b="1">
                <a:solidFill>
                  <a:srgbClr val="227A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и городских округов (3)</a:t>
            </a:r>
            <a:endParaRPr lang="ru-RU" sz="1600">
              <a:cs typeface="Arial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6143625" y="5000625"/>
            <a:ext cx="2592388" cy="1439863"/>
          </a:xfrm>
          <a:prstGeom prst="roundRect">
            <a:avLst>
              <a:gd name="adj" fmla="val 16667"/>
            </a:avLst>
          </a:prstGeom>
          <a:solidFill>
            <a:srgbClr val="C197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Бюджеты сельских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(264) и городских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(25) поселений</a:t>
            </a:r>
            <a:endParaRPr lang="ru-RU" dirty="0">
              <a:cs typeface="Arial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357563" y="2143125"/>
            <a:ext cx="26638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922712" y="5078413"/>
            <a:ext cx="1584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714875" y="5857875"/>
            <a:ext cx="14398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857875" y="3643313"/>
            <a:ext cx="28733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1809750" y="3690938"/>
            <a:ext cx="30956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357563" y="5214938"/>
            <a:ext cx="1295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0"/>
            <a:ext cx="9144000" cy="333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Georgia" pitchFamily="18" charset="0"/>
                <a:cs typeface="Times New Roman" pitchFamily="18" charset="0"/>
              </a:rPr>
              <a:t>Бюджетная система Белгородской области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73809" name="Text Box 17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/>
          </p:cNvSpPr>
          <p:nvPr>
            <p:ph type="body" idx="1"/>
          </p:nvPr>
        </p:nvSpPr>
        <p:spPr>
          <a:xfrm>
            <a:off x="500063" y="0"/>
            <a:ext cx="8258175" cy="54292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исполнения расходов по государственным программам области за 2014-2016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500063"/>
          <a:ext cx="8643937" cy="6280150"/>
        </p:xfrm>
        <a:graphic>
          <a:graphicData uri="http://schemas.openxmlformats.org/drawingml/2006/table">
            <a:tbl>
              <a:tblPr/>
              <a:tblGrid>
                <a:gridCol w="5251704"/>
                <a:gridCol w="1106278"/>
                <a:gridCol w="1279211"/>
                <a:gridCol w="1006804"/>
              </a:tblGrid>
              <a:tr h="10712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Times New Roman"/>
                      </a:endParaRPr>
                    </a:p>
                  </a:txBody>
                  <a:tcPr marL="4213" marR="4213" marT="4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latin typeface="Times New Roman"/>
                      </a:endParaRPr>
                    </a:p>
                  </a:txBody>
                  <a:tcPr marL="4213" marR="4213" marT="4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latin typeface="Times New Roman"/>
                      </a:endParaRPr>
                    </a:p>
                  </a:txBody>
                  <a:tcPr marL="4213" marR="4213" marT="4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Arial"/>
                        </a:rPr>
                        <a:t>(тыс.рублей</a:t>
                      </a:r>
                      <a:r>
                        <a:rPr lang="ru-RU" sz="9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4213" marR="4213" marT="4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Исполнено за 2014 год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Ожидаемое исполнение за 2015 год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Проект на 2016 год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41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smtClean="0">
                          <a:latin typeface="Times New Roman"/>
                        </a:rPr>
                        <a:t>Государственная программа Белгородской области  «Обеспечение безопасности жизнедеятельности населения и территорий Белгородской области на 2014-2020 годы»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435 926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583 844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565 908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78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Государственная программа Белгородской области» Развитие образования Белгородской области на 2014-2020 годы» 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12 350 922  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13 507 928  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13 051 038  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78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Белгородской области «Развитие здравоохранения Белгородской области на 2014-2020 годы»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9 974 579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10 763 128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9 644 230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78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Государственная программа Белгородской области «Социальная поддержка граждан в Белгородской области на 2014-2020 годы»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7 041 607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8 551 231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9 248 547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78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Государственная программа Белгородской области «Развитие культуры и искусства Белгородской области на 2014-2020 годы»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828 879  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760 453  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634 954  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78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latin typeface="Times New Roman"/>
                        </a:rPr>
                        <a:t>Государственная программа Белгородской области «Развитие физической культуры и спорта в Белгородской области на 2014-2020 годы»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330 322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476 895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838 355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54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Государственная программа Белгородской области «Обеспечение населения Белгородской области информацией о деятельности органов государственной власти и приоритетах региональной политики на 2014-2020 годы»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167 730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165 971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178 744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47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Государственная программа  Белгородской области «Развитие экономического потенциала и формирование благоприятного предпринимательского климата в Белгородской области на 2014-2020 годы»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843 497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409 856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184 035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47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Государственная программа  Белгородской области «Обеспечение доступным  и комфортным жильем и коммунальными услугами жителей Белгородской области на 2014-2020 годы»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1 687 541  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1 457 867  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1 156 809  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1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Государственная программа Белгородской области «Совершенствование  и развитие транспортной системы  и дорожной сети Белгородской области на 2014-2020 годы» 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5 013 649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6 557 678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5 874 647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78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Государственная программа Белгородской области «Развитие сельского хозяйства и рыбоводства в Белгородской области на 2014-2020 годы» 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14 632 777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13 463 647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3 649 932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6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Государственная программа  Белгородской области «Развитие водного и лесного хозяйства Белгородской области, охрана окружающей среды  на 2014-2020 годы»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362 106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345 004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319 106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78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Государственная программа Белгородской области «Содействие занятости  населения Белгородской области на 2014-2020 годы»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585 083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617 462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614 165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78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Белгородской области «Развитие информационного общества в Белгородской области на 2014-2020 годы»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245 360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552 850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450 028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78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Государственная программа Белгородской области «Развитие кадровой политики Белгородской области на 2014-2020 годы» 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2 010 470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2 127 945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2 162 968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37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часть 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6 588 173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7 465 690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10 601 308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0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latin typeface="Times New Roman"/>
                        </a:rPr>
                        <a:t>ВСЕГО</a:t>
                      </a:r>
                    </a:p>
                  </a:txBody>
                  <a:tcPr marL="4213" marR="4213" marT="4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63 098 621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67 807 449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59 174 774</a:t>
                      </a:r>
                    </a:p>
                  </a:txBody>
                  <a:tcPr marL="4213" marR="4213" marT="4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80045" name="Text Box 109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40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648071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Белгородской области «Обеспечение безопасности жизнедеятельности населения и территорий Белгородской области»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908720"/>
            <a:ext cx="7992888" cy="7326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Губернатора области (управление по взаимодействию с правоохранительными, судебными и контрольно-надзорными органами)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772816"/>
            <a:ext cx="8424936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ГОСУДАРСТВЕННОЙ ПРОГРАММЫ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30016"/>
            <a:ext cx="7704856" cy="6229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Повышение уровня безопасности жизнедеятельности населения и территорий Белгородской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073" y="3208857"/>
            <a:ext cx="316835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3208857"/>
            <a:ext cx="26239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24075" y="3019425"/>
            <a:ext cx="5040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00563" y="2852738"/>
            <a:ext cx="0" cy="16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24075" y="3006725"/>
            <a:ext cx="0" cy="20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64388" y="3006725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00563" y="1641475"/>
            <a:ext cx="0" cy="13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5004048" y="3666057"/>
            <a:ext cx="4032448" cy="6270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подростков и молодежи в возрасте от 14 до 30 лет, вовлеченных в профилактические мероприятия, по отношению к общему числу молодежи, процент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04048" y="4304506"/>
            <a:ext cx="4032448" cy="5231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несовершеннолетних, совершивших преступления повторно (человек)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4048" y="4842230"/>
            <a:ext cx="4032448" cy="4767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пожаров, единиц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004048" y="5331202"/>
            <a:ext cx="4032448" cy="628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Социальный риск (число погибших в ДТП на 100 тыс. населения) / снижение в процентах по отношению к 2012 году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7504" y="3768561"/>
            <a:ext cx="4392488" cy="7405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подростков и молодежи в возрасте от 14 до 30 лет, вовлеченных в мероприятия по профилактике наркомании, о отношению к общей численности молодежи до 79,5 процента.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4718" y="4522921"/>
            <a:ext cx="4392488" cy="4902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Сокращение количества несовершеннолетних, совершивших преступления повторно, до 40 человек.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2286" y="5013176"/>
            <a:ext cx="4392488" cy="4702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количества пожаров до 961 единицы.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7730" y="5483398"/>
            <a:ext cx="4392488" cy="4767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Сокращение социального риска (число погибших в ДТП) до 12,9 на 100 тыс. населения.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7730" y="5960188"/>
            <a:ext cx="4392488" cy="7091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судебных участков, оснащенных материально-технической базой, соответствующей нормативно-правовыми требованиями, до 100 процентов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993368" y="5952956"/>
            <a:ext cx="4032448" cy="7164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судебных участков, оснащенных материально-технической базой, соответствующей нормативно-правовыми требованиями – 95 процентов</a:t>
            </a:r>
          </a:p>
        </p:txBody>
      </p:sp>
      <p:sp>
        <p:nvSpPr>
          <p:cNvPr id="701492" name="Прямоугольник 22"/>
          <p:cNvSpPr>
            <a:spLocks noChangeArrowheads="1"/>
          </p:cNvSpPr>
          <p:nvPr/>
        </p:nvSpPr>
        <p:spPr bwMode="auto">
          <a:xfrm>
            <a:off x="8805863" y="65817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>
              <a:latin typeface="Century Gothic" pitchFamily="34" charset="0"/>
            </a:endParaRPr>
          </a:p>
        </p:txBody>
      </p:sp>
      <p:sp>
        <p:nvSpPr>
          <p:cNvPr id="701494" name="Text Box 54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41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648071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rgbClr val="215968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программа Белгородской области «Развитие образования Белгородской области»</a:t>
            </a:r>
            <a:endParaRPr lang="ru-RU" sz="1600" b="1" dirty="0">
              <a:solidFill>
                <a:srgbClr val="21596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908720"/>
            <a:ext cx="7992888" cy="5760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Белгородской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997" y="1616225"/>
            <a:ext cx="8424936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ГОСУДАРСТВЕННОЙ ПРОГРАММЫ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989729"/>
            <a:ext cx="7704856" cy="8624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комплексного развития системы образования в соответствии с меняющимися запросами  населения и перспективными задачами развития Белгородской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073" y="3208857"/>
            <a:ext cx="316835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3208857"/>
            <a:ext cx="26239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24075" y="3019425"/>
            <a:ext cx="5040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00563" y="2852738"/>
            <a:ext cx="0" cy="16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24075" y="3006725"/>
            <a:ext cx="0" cy="20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64388" y="3006725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10088" y="1484313"/>
            <a:ext cx="0" cy="131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860032" y="3666057"/>
            <a:ext cx="4176464" cy="7710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детей, зарегистрированных на получение услуг дошкольного образования и не обеспеченных данными услугами, в общей численности детей дошкольного возраста, проценты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60032" y="4437112"/>
            <a:ext cx="4176464" cy="10462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Удельный вес воспитанников дошкольных образовательных организаций, обучающихся по программам, соответствующим федеральным государственным образовательным стандартам дошкольного образования, в общей численности, воспитанников, дошкольных образовательных организаций, проценты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60032" y="5483398"/>
            <a:ext cx="4176464" cy="6289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детей, охваченных дополнительными образовательными программами, в общей численности детей и молодежи от 5 до 18 лет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7504" y="3768561"/>
            <a:ext cx="4644516" cy="5965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Уменьшение доли детей, зарегистрированных на получение услуг дошкольного образования и не обеспеченных данными услугами, в общей численности детей дошкольного возраста – 0 % в 2020 году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4718" y="4365104"/>
            <a:ext cx="4647302" cy="11182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удельного веса воспитанников дошкольных образовательных организаций, обучающихся по программам, соответствующим федеральным государственным образовательным стандартам дошкольного образования, в общей численности воспитанников, дошкольных образовательных организаций  до 100% в 2020 году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7730" y="5483398"/>
            <a:ext cx="4634290" cy="6098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детей, охваченных дополнительными образовательными программами, в общей численности детей и молодежи от 5 до 18 лет до 80% в 2020 году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7730" y="6093296"/>
            <a:ext cx="463429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удельного веса обучающихся в современных условиях (создано от 80% до 100% современных условий) до 100% в 2020 году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60032" y="6112385"/>
            <a:ext cx="4176464" cy="628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Удельный вес обучающихся в современных условиях (создано от 80% до 100% современных условий) </a:t>
            </a:r>
          </a:p>
        </p:txBody>
      </p:sp>
      <p:sp>
        <p:nvSpPr>
          <p:cNvPr id="702510" name="Прямоугольник 20"/>
          <p:cNvSpPr>
            <a:spLocks noChangeArrowheads="1"/>
          </p:cNvSpPr>
          <p:nvPr/>
        </p:nvSpPr>
        <p:spPr bwMode="auto">
          <a:xfrm>
            <a:off x="8675688" y="65817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>
              <a:latin typeface="Century Gothic" pitchFamily="34" charset="0"/>
            </a:endParaRPr>
          </a:p>
        </p:txBody>
      </p:sp>
      <p:sp>
        <p:nvSpPr>
          <p:cNvPr id="702512" name="Text Box 48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42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89" name="Заголовок 1"/>
          <p:cNvSpPr txBox="1">
            <a:spLocks/>
          </p:cNvSpPr>
          <p:nvPr/>
        </p:nvSpPr>
        <p:spPr bwMode="auto">
          <a:xfrm>
            <a:off x="771525" y="115888"/>
            <a:ext cx="77724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Белгородской области «Социальная поддержка граждан в Белгородской области»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764703"/>
            <a:ext cx="7992888" cy="5040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Управление социальной защиты населения Белгородской области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408212"/>
            <a:ext cx="8424936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ГОСУДАРСТВЕННОЙ ПРОГРАММЫ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70974"/>
            <a:ext cx="7992888" cy="5499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роста благосостояния граждан – получателей мер социальной поддержки; повышение доступности и качества социального обслуживания населения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131" y="2812821"/>
            <a:ext cx="344003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7074" y="2812821"/>
            <a:ext cx="26239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731" y="3388885"/>
            <a:ext cx="4342384" cy="9603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доли граждан, получающих меры социальной поддержки, от общей численности граждан, обратившихся за получением мер социальной поддержки в соответствии с нормативными правовыми актами Российской Федерации и Белгородской области, на уровне 100 процентов ежегодно.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7731" y="4358290"/>
            <a:ext cx="4344943" cy="7989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 доли переданных  на воспитание в семьи детей-сирот, детей, оставшихся без попечения родителей, в общей численности детей-сирот, детей, оставшихся без попечения родителей, в 2020 году до 83 процентов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93913" y="2614613"/>
            <a:ext cx="498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00575" y="2449513"/>
            <a:ext cx="0" cy="16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4225" y="1268413"/>
            <a:ext cx="0" cy="12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00263" y="2616200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78663" y="2616200"/>
            <a:ext cx="0" cy="16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860032" y="3270022"/>
            <a:ext cx="4177589" cy="1079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граждан, получающих меры социальной поддержки, от общей численности граждан, обратившихся за получением мер социальной поддержки в соответствии с нормативными правовыми актами Российской Федерации и Белгородской области, процентов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60032" y="4358290"/>
            <a:ext cx="4162672" cy="7989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детей-сирот, детей, оставшихся без попечения родителей, переданных на воспитание в семьи, в общей численности детей-сирот, детей, оставшихся без попечения родителей, процентов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60032" y="5157191"/>
            <a:ext cx="4162672" cy="594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социально ориентированных некоммерческих организаций, оказывающих социальные услуги, единиц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8040" y="5840377"/>
            <a:ext cx="4352073" cy="7995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доступных для инвалидов и других маломобильных групп населения приоритетных  объектов социальной, транспортной, инженерной инфраструктуры в общем количестве приоритетных объектов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7731" y="5157191"/>
            <a:ext cx="4352073" cy="6831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социально ориентированных некоммерческих организаций, оказывающих социальные услуги, до 15 организаций в 2020 году.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60032" y="5751704"/>
            <a:ext cx="4162672" cy="8881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объектов, процентов</a:t>
            </a:r>
          </a:p>
        </p:txBody>
      </p:sp>
      <p:sp>
        <p:nvSpPr>
          <p:cNvPr id="703535" name="Text Box 47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43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71525" y="115888"/>
            <a:ext cx="7772400" cy="64928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Белгородской области «Обеспечение населения Белгородской области информацией о деятельности органов государственной власти и приоритетах региональной политики»</a:t>
            </a:r>
            <a:endParaRPr lang="ru-RU" sz="16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764703"/>
            <a:ext cx="7992888" cy="5040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Управление печати и телерадиовещания Белгородской области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408212"/>
            <a:ext cx="8568952" cy="3646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ГОСУДАРСТВЕННОЙ ПРОГРАММЫ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72815"/>
            <a:ext cx="8352928" cy="67610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Повышение уровня информированности населения о деятельности органов государственной власти области и реализации приоритетных направлений социально-экономического развития Белгородской области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131" y="2812821"/>
            <a:ext cx="344003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7074" y="2812821"/>
            <a:ext cx="26239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3" y="3388886"/>
            <a:ext cx="4680519" cy="6161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газетных площадей с информацией о деятельности органов государственной власти к общему объему тиража до 25% в 2020 году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93913" y="2614613"/>
            <a:ext cx="498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00575" y="2449513"/>
            <a:ext cx="0" cy="16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4225" y="1268413"/>
            <a:ext cx="0" cy="12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00263" y="2616200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78663" y="2616200"/>
            <a:ext cx="0" cy="16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32040" y="3270022"/>
            <a:ext cx="4090546" cy="6630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газетных площадей с информацией о деятельности органов государственной власти в общем объеме тиража, проценты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932040" y="3912913"/>
            <a:ext cx="4098122" cy="6682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телевизионного времени, отводимого для освещения деятельности органов государственной власти, в общем объеме  времени телевещания, проценты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5" y="4653136"/>
            <a:ext cx="4680519" cy="670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радиовещательного времени, отводимого для освещения деятельности органов государственной власти, в общем объеме  времени радиовещания до 30% в 2020 году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7505" y="4025120"/>
            <a:ext cx="4680519" cy="628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телевизионного времени, отводимого для освещения деятельности органов государственной власти, в общем объеме  времени телевещания до 50% в 2020 году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32040" y="4586472"/>
            <a:ext cx="4098122" cy="642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телевизионного времени, отводимого для освещения деятельности органов государственной власти, в общем объеме  времени телевещания, проценты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4" y="6021287"/>
            <a:ext cx="4680520" cy="7179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числа граждан, вовлеченных в деятельность некоммерческих общественных организаций патриотической и творческой направленности, до 21200 человек в 2020 году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9616" y="5226532"/>
            <a:ext cx="409054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удовлетворенности  населения информационной открытостью органов государственной власти и органов местного самоуправления, проценты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7502" y="5323920"/>
            <a:ext cx="4680520" cy="7179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уровня удовлетворенности  населения информационной открытостью органов государственной власти и органов местного самоуправления до 57 % в 2020 году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32040" y="5939364"/>
            <a:ext cx="4090546" cy="7998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Число граждан, вовлеченных в деятельность некоммерческих общественных организаций патриотической и творческой направленности, тыс. человек</a:t>
            </a:r>
          </a:p>
        </p:txBody>
      </p:sp>
      <p:sp>
        <p:nvSpPr>
          <p:cNvPr id="704565" name="Text Box 53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44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75" y="9525"/>
            <a:ext cx="7772400" cy="53022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Белгородской области «Обеспечение доступным и комфортным жильем и коммунальными услугами жителей Белгородской области »</a:t>
            </a:r>
            <a:endParaRPr lang="ru-RU" sz="16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7439" y="630148"/>
            <a:ext cx="8424936" cy="6386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Департамент строительства, транспорта и жилищно-коммунального хозяйства Белгородской области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408212"/>
            <a:ext cx="8568952" cy="3646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ГОСУДАРСТВЕННОЙ ПРОГРАММЫ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72815"/>
            <a:ext cx="8424936" cy="67610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комплексного развития жилищной сферы, повышения доступности жилья и обеспечения качественными жилищно-коммунальными услугами в области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131" y="2812821"/>
            <a:ext cx="344003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7074" y="2812821"/>
            <a:ext cx="26239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3" y="3388886"/>
            <a:ext cx="4680519" cy="6161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объема ввода жилья  за 2014-2020 годы – 11 512 тыс. кв. метров общей площади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93913" y="2614613"/>
            <a:ext cx="498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00575" y="2449513"/>
            <a:ext cx="0" cy="16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4225" y="1268413"/>
            <a:ext cx="0" cy="12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00263" y="2616200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78663" y="2616200"/>
            <a:ext cx="0" cy="16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5076056" y="3270022"/>
            <a:ext cx="3816424" cy="519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Общий объем ввода жилья, кв. метров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76056" y="3789040"/>
            <a:ext cx="3816424" cy="5383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Обеспеченность населения жильем, на одного жителя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2" y="4604229"/>
            <a:ext cx="4680519" cy="5959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семей, имеющих возможность приобрести жилье, соответствующее стандартам обеспечения жилыми помещениями, с помощью собственных и заемных средств, до 40%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7505" y="4005064"/>
            <a:ext cx="4680519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обеспеченности населения жильем не менее 30,0 кв. метров на одного жителя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076056" y="4327408"/>
            <a:ext cx="3816424" cy="7817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семей, имеющих возможность приобрести жилье, соответствующее стандартам обеспечения жилыми помещениями, с помощью собственных и заемных средств, проценты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6847" y="5884621"/>
            <a:ext cx="4680520" cy="6480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уровня оснащенности населенных пунктов области системами централизованного водоснабжения и водоотведения, соответствующего СанПиН, - не менее 65 % ежегодно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6056" y="5109144"/>
            <a:ext cx="3816424" cy="7706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Улучшение эстетического облика, внешнего благоустройства, озеленения и санитарного состояния населенных пунктов Белгородской области, ед.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7502" y="5235625"/>
            <a:ext cx="4680520" cy="6416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Улучшение эстетического облика, внешнего благоустройства, озеленения и санитарного состояния не менее 10 населенных пунктов Белгородской области ежегодно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76056" y="5884620"/>
            <a:ext cx="3816424" cy="7847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уровня оснащенности населенных пунктов области системами централизованного водоснабжения и водоотведения, соответствующего СанПиН, проценты</a:t>
            </a:r>
          </a:p>
        </p:txBody>
      </p:sp>
      <p:sp>
        <p:nvSpPr>
          <p:cNvPr id="705589" name="Text Box 53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45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75" y="9525"/>
            <a:ext cx="7772400" cy="53022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Белгородской области «Развитие сельского хозяйства и рыбоводства в Белгородской области »</a:t>
            </a:r>
            <a:endParaRPr lang="ru-RU" sz="16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7439" y="630148"/>
            <a:ext cx="8424936" cy="6386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Департамент агропромышленного комплекса Белгородской области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408212"/>
            <a:ext cx="8568952" cy="3646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ГОСУДАРСТВЕННОЙ ПРОГРАММЫ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72815"/>
            <a:ext cx="8424936" cy="67610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устойчивого развития агропромышленного комплекса области и улучшение условий проживания граждан в сельской местности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131" y="2812821"/>
            <a:ext cx="344003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7074" y="2812821"/>
            <a:ext cx="26239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602" y="3357921"/>
            <a:ext cx="4680519" cy="5878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производства продукции сельского хозяйства в хозяйствах всех категорий к 2020 году по отношению к 2013 году – на 10,7 процента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93913" y="2614613"/>
            <a:ext cx="498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00575" y="2449513"/>
            <a:ext cx="0" cy="16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4225" y="1268413"/>
            <a:ext cx="0" cy="12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00263" y="2616200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78663" y="2616200"/>
            <a:ext cx="0" cy="16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32040" y="3270021"/>
            <a:ext cx="4032448" cy="675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 производства продукции сельского хозяйства в хозяйствах всех категорий (в сопоставимых ценах), в % к предыдущему году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932040" y="4546816"/>
            <a:ext cx="4032448" cy="4663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 производства продукции  животноводства (в сопоставимых ценах), в % к предыдущему году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2" y="5013176"/>
            <a:ext cx="4680519" cy="5924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производства пищевых продуктов и напитков к 2020 году по отношению к 2013 году  - на 48 процентов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2603" y="4509120"/>
            <a:ext cx="468051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производства продукции животноводства к 2020 году по отношению к 2013 году – на 11,2 процента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22748" y="5005583"/>
            <a:ext cx="4041740" cy="6000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 производства  пищевых продуктов, включая напитки (в сопоставимых ценах), в % к предыдущему году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6847" y="6165304"/>
            <a:ext cx="4666274" cy="5317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среднего уровня рентабельности сельскохозяйственных организаций не менее чем до 17 процентов 9с учетом субсидий)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2040" y="5605607"/>
            <a:ext cx="4032448" cy="6317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 физического объема инвестиций в основной капитал сельского хозяйства, в % к предыдущему году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6847" y="5602554"/>
            <a:ext cx="4666274" cy="5544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среднегодового темпа прироста объема инвестиций в основной капитал сельского хозяйства в размере 4,5 процента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39054" y="6237312"/>
            <a:ext cx="4025434" cy="512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Рентабельность сельскохозяйственных организаций (с учетом  субсидий), проценты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2601" y="3971567"/>
            <a:ext cx="4680519" cy="5031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производства продукции растениеводства к 2020 году по отношению к 2013 году – на 9,7 процента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32040" y="3945785"/>
            <a:ext cx="4032448" cy="5910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 производства продукции растениеводства (в сопоставимых ценах), в % к предыдущему году </a:t>
            </a:r>
          </a:p>
        </p:txBody>
      </p:sp>
      <p:sp>
        <p:nvSpPr>
          <p:cNvPr id="706618" name="Номер слайда 3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Arial" charset="0"/>
            </a:endParaRPr>
          </a:p>
        </p:txBody>
      </p:sp>
      <p:sp>
        <p:nvSpPr>
          <p:cNvPr id="706619" name="Прямоугольник 35"/>
          <p:cNvSpPr>
            <a:spLocks noChangeArrowheads="1"/>
          </p:cNvSpPr>
          <p:nvPr/>
        </p:nvSpPr>
        <p:spPr bwMode="auto">
          <a:xfrm>
            <a:off x="8789988" y="65817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>
              <a:latin typeface="Century Gothic" pitchFamily="34" charset="0"/>
            </a:endParaRPr>
          </a:p>
        </p:txBody>
      </p:sp>
      <p:sp>
        <p:nvSpPr>
          <p:cNvPr id="706621" name="Text Box 61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46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75" y="9525"/>
            <a:ext cx="7772400" cy="53022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Белгородской области «Развитие водного и лесного хозяйства Белгородской области, охрана окружающей среды »</a:t>
            </a:r>
            <a:endParaRPr lang="ru-RU" sz="16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7439" y="630148"/>
            <a:ext cx="8424936" cy="6386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Департамент природопользования и охраны окружающей среды Белгородской области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408212"/>
            <a:ext cx="8568952" cy="3646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ГОСУДАРСТВЕННОЙ ПРОГРАММЫ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5435" y="1765801"/>
            <a:ext cx="8424936" cy="67610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Сохранение, восстановление и рациональное использование природных ресурсов и охрана окружающей среды области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131" y="2812821"/>
            <a:ext cx="344003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7074" y="2812821"/>
            <a:ext cx="26239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602" y="3357921"/>
            <a:ext cx="4680519" cy="359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Сохранение лесистости территории области 8,6 процента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93913" y="2614613"/>
            <a:ext cx="498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00575" y="2449513"/>
            <a:ext cx="0" cy="16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4225" y="1268413"/>
            <a:ext cx="0" cy="12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00263" y="2616200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78663" y="2616200"/>
            <a:ext cx="0" cy="16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32040" y="3270021"/>
            <a:ext cx="4032448" cy="3029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Лесистость территории Белгородской области, процентов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932040" y="4728275"/>
            <a:ext cx="4032448" cy="6036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Удельный объем выбросов загрязняющих веществ в атмосферный воздух от стационарных источников, тонн/млн. руб.  ВРП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2" y="5229200"/>
            <a:ext cx="4680519" cy="4536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удельного объема сброса загрязненных сточных вод до 45 куб. м/млн. руб. валового регионального продукта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2603" y="4653136"/>
            <a:ext cx="468051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удельного веса объема выбросов загрязняющих веществ в атмосферный воздух от стационарных источников до 0,093 тонн/млн. руб. валовой региональный продукт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32040" y="5311207"/>
            <a:ext cx="4041740" cy="4436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Удельный объема сбросов загрязненных сточных вод,  куб. м/млн. руб. ВРП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6847" y="6237312"/>
            <a:ext cx="4666274" cy="4597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 прироста численности косули – до 17,9 процента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41332" y="5754838"/>
            <a:ext cx="4032448" cy="554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Удельный объем образующихся отходов производства и потребления, тонн/млн. руб. ВРП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6847" y="5682830"/>
            <a:ext cx="4666274" cy="5544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удельного веса объема образующихся отходов производства и потребления до 104,9 тонн/млн. руб. валового регионального продукта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39054" y="6309320"/>
            <a:ext cx="4025434" cy="4403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 прироста численности косули, процентов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2601" y="3717032"/>
            <a:ext cx="4680519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населения, проживающего на подверженных негативному воздействию вод территориях, защищенного в результате проведения мероприятий по повышению защищенности от негативного воздействия вод, в общем количестве населения, проживающего на таких территориях, до 48 процентов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32040" y="3579694"/>
            <a:ext cx="4032448" cy="11485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населения, проживающего на подверженных негативному воздействию вод территориях, защищенного в результате проведения мероприятий по повышению защищенности от негативного воздействия вод, в общем количестве населения, проживающего на таких территориях, процентов</a:t>
            </a:r>
          </a:p>
        </p:txBody>
      </p:sp>
      <p:sp>
        <p:nvSpPr>
          <p:cNvPr id="707642" name="Номер слайда 3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Arial" charset="0"/>
            </a:endParaRPr>
          </a:p>
        </p:txBody>
      </p:sp>
      <p:sp>
        <p:nvSpPr>
          <p:cNvPr id="707643" name="Прямоугольник 35"/>
          <p:cNvSpPr>
            <a:spLocks noChangeArrowheads="1"/>
          </p:cNvSpPr>
          <p:nvPr/>
        </p:nvSpPr>
        <p:spPr bwMode="auto">
          <a:xfrm>
            <a:off x="8789988" y="65817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>
              <a:latin typeface="Century Gothic" pitchFamily="34" charset="0"/>
            </a:endParaRPr>
          </a:p>
        </p:txBody>
      </p:sp>
      <p:sp>
        <p:nvSpPr>
          <p:cNvPr id="707645" name="Text Box 61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75" y="115888"/>
            <a:ext cx="7772400" cy="53181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Белгородской области «Развитие кадровой политики Белгородской области »</a:t>
            </a:r>
            <a:endParaRPr lang="ru-RU" sz="16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675" y="755247"/>
            <a:ext cx="8424936" cy="6386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Департамент внутренней и кадровой политики Белгородской области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544970"/>
            <a:ext cx="8568952" cy="3646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ГОСУДАРСТВЕННОЙ ПРОГРАММЫ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3707" y="1909574"/>
            <a:ext cx="7772400" cy="67610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Развитие кадрового потенциала Белгородской области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131" y="2981989"/>
            <a:ext cx="344003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7074" y="3029665"/>
            <a:ext cx="26239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1" y="3558053"/>
            <a:ext cx="4461480" cy="7350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достижения уровня соответствия профессиональных компетенций не мене  чем у 50 процентов государственных гражданских служащих области  ежегодно не менее 75 процентов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93913" y="2771775"/>
            <a:ext cx="498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00575" y="2606675"/>
            <a:ext cx="0" cy="16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4225" y="1393825"/>
            <a:ext cx="0" cy="125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00263" y="2771775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78663" y="2771775"/>
            <a:ext cx="1587" cy="257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860032" y="3486865"/>
            <a:ext cx="4032447" cy="806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достижения уровня соответствия профессиональных компетенций не мене  чем у 50 процентов государственных гражданских служащих области, процент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1520" y="4293096"/>
            <a:ext cx="4461480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выпускников профессиональных образовательных организаций области, получивших квалификационный разряд по профессии не ниже четвертого, в общей численности выпускников по данной профессии, до 95 процентов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60032" y="4293096"/>
            <a:ext cx="4032447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выпускников профессиональных образовательных организаций области, получивших квалификационный разряд по профессии не ниже четвертого, в общей численности выпускников по данной профессии, процент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60032" y="5085185"/>
            <a:ext cx="4032447" cy="765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студентов, аспирантов и докторантов, принявших участие в научных мероприятиях, до 50 процентов от общего количества студентов, аспирантов и докторантов, процент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1520" y="5229200"/>
            <a:ext cx="4461479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студентов, аспирантов и докторантов, принявших участие в научных мероприятиях, до 50 процентов от общего количества студентов, аспирантов и докторантов в 2020 году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1" y="6021288"/>
            <a:ext cx="446147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молодых людей в возрасте от 14 до 30 лет, вовлеченных в общественную деятельность, до 62,2 процента от общего количества молодых людей в возрасте от 14 до 30 лет в 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031" y="5850935"/>
            <a:ext cx="4032447" cy="8070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молодых людей в возрасте от 14 до 30 лет, вовлеченных в общественную деятельность, до 62,2 процента от общего количества молодых людей в возрасте от 14 до 30 лет в области, процент</a:t>
            </a:r>
          </a:p>
        </p:txBody>
      </p:sp>
      <p:sp>
        <p:nvSpPr>
          <p:cNvPr id="708655" name="Text Box 47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72525" cy="633413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Динамика государственного долга Белгородской области  </a:t>
            </a:r>
            <a:b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2008, 2013 – 2016 годы 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 рублей)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137525" y="909638"/>
            <a:ext cx="758825" cy="2635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prstClr val="black"/>
              </a:solidFill>
            </a:endParaRPr>
          </a:p>
        </p:txBody>
      </p:sp>
      <p:graphicFrame>
        <p:nvGraphicFramePr>
          <p:cNvPr id="709637" name="Диаграмма 29"/>
          <p:cNvGraphicFramePr>
            <a:graphicFrameLocks/>
          </p:cNvGraphicFramePr>
          <p:nvPr/>
        </p:nvGraphicFramePr>
        <p:xfrm>
          <a:off x="-50800" y="2425700"/>
          <a:ext cx="9245600" cy="4438650"/>
        </p:xfrm>
        <a:graphic>
          <a:graphicData uri="http://schemas.openxmlformats.org/presentationml/2006/ole">
            <p:oleObj spid="_x0000_s709637" r:id="rId4" imgW="9242337" imgH="4438273" progId="Excel.Chart.8">
              <p:embed/>
            </p:oleObj>
          </a:graphicData>
        </a:graphic>
      </p:graphicFrame>
      <p:graphicFrame>
        <p:nvGraphicFramePr>
          <p:cNvPr id="709638" name="Диаграмма 4"/>
          <p:cNvGraphicFramePr>
            <a:graphicFrameLocks/>
          </p:cNvGraphicFramePr>
          <p:nvPr/>
        </p:nvGraphicFramePr>
        <p:xfrm>
          <a:off x="-50800" y="1074738"/>
          <a:ext cx="9245600" cy="1325562"/>
        </p:xfrm>
        <a:graphic>
          <a:graphicData uri="http://schemas.openxmlformats.org/presentationml/2006/ole">
            <p:oleObj spid="_x0000_s709638" r:id="rId5" imgW="9242337" imgH="1329043" progId="Excel.Char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5500" y="4559300"/>
            <a:ext cx="538163" cy="17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9641" name="Text Box 9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CCCCFF">
                <a:alpha val="23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38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139267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3" y="1700213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524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3" y="2008188"/>
            <a:ext cx="2970212" cy="4770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таможенные пошлины и таможенные сборы;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041525"/>
            <a:ext cx="2468562" cy="477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транспортный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5254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950" b="1" dirty="0">
                <a:latin typeface="+mn-lt"/>
              </a:rPr>
              <a:t>Соотношение прямых и условных долговых обязательств в объеме государственного долга Белгородской области</a:t>
            </a:r>
            <a:r>
              <a:rPr lang="ru-RU" altLang="ru-RU" sz="1950" dirty="0">
                <a:latin typeface="+mn-lt"/>
              </a:rPr>
              <a:t> </a:t>
            </a:r>
          </a:p>
        </p:txBody>
      </p:sp>
      <p:graphicFrame>
        <p:nvGraphicFramePr>
          <p:cNvPr id="711682" name="Диаграмма 15"/>
          <p:cNvGraphicFramePr>
            <a:graphicFrameLocks/>
          </p:cNvGraphicFramePr>
          <p:nvPr/>
        </p:nvGraphicFramePr>
        <p:xfrm>
          <a:off x="-28575" y="1146175"/>
          <a:ext cx="9070975" cy="5402263"/>
        </p:xfrm>
        <a:graphic>
          <a:graphicData uri="http://schemas.openxmlformats.org/presentationml/2006/ole">
            <p:oleObj spid="_x0000_s711682" r:id="rId3" imgW="9071634" imgH="5401524" progId="Excel.Chart.8">
              <p:embed/>
            </p:oleObj>
          </a:graphicData>
        </a:graphic>
      </p:graphicFrame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4572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950" b="1" dirty="0">
                <a:latin typeface="+mn-lt"/>
              </a:rPr>
              <a:t>Дефицит и источники финансирования дефицита областного бюджета на 2016 год</a:t>
            </a:r>
          </a:p>
        </p:txBody>
      </p:sp>
      <p:graphicFrame>
        <p:nvGraphicFramePr>
          <p:cNvPr id="6574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9388" y="836613"/>
          <a:ext cx="8820150" cy="5516562"/>
        </p:xfrm>
        <a:graphic>
          <a:graphicData uri="http://schemas.openxmlformats.org/presentationml/2006/ole">
            <p:oleObj spid="_x0000_s657410" name="Лист" r:id="rId4" imgW="11963451" imgH="7124674" progId="Excel.Sheet.8">
              <p:embed/>
            </p:oleObj>
          </a:graphicData>
        </a:graphic>
      </p:graphicFrame>
      <p:sp>
        <p:nvSpPr>
          <p:cNvPr id="657413" name="Text Box 5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Заголовок 1"/>
          <p:cNvSpPr txBox="1">
            <a:spLocks/>
          </p:cNvSpPr>
          <p:nvPr/>
        </p:nvSpPr>
        <p:spPr bwMode="auto">
          <a:xfrm>
            <a:off x="684213" y="981075"/>
            <a:ext cx="7772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3707" y="1909574"/>
            <a:ext cx="7772400" cy="13051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Брошюра «Бюджет для граждан» размещена на официальном сайте департамента финансов и бюджетной политики области в сети «Интернет» по адресу: </a:t>
            </a:r>
            <a:r>
              <a:rPr lang="en-US" sz="2000" b="1" i="1" u="sng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i="1" u="sng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b="1" i="1" u="sng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beldepfin.ru</a:t>
            </a:r>
            <a:endParaRPr lang="ru-RU" sz="2000" b="1" i="1" u="sng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235" name="Object 3"/>
          <p:cNvGraphicFramePr>
            <a:graphicFrameLocks noChangeAspect="1"/>
          </p:cNvGraphicFramePr>
          <p:nvPr/>
        </p:nvGraphicFramePr>
        <p:xfrm>
          <a:off x="107950" y="333375"/>
          <a:ext cx="8928100" cy="5573713"/>
        </p:xfrm>
        <a:graphic>
          <a:graphicData uri="http://schemas.openxmlformats.org/presentationml/2006/ole">
            <p:oleObj spid="_x0000_s479235" name="Лист" r:id="rId4" imgW="6886527" imgH="4457584" progId="">
              <p:embed/>
            </p:oleObj>
          </a:graphicData>
        </a:graphic>
      </p:graphicFrame>
      <p:sp>
        <p:nvSpPr>
          <p:cNvPr id="479237" name="TextBox 3"/>
          <p:cNvSpPr txBox="1">
            <a:spLocks noChangeArrowheads="1"/>
          </p:cNvSpPr>
          <p:nvPr/>
        </p:nvSpPr>
        <p:spPr bwMode="auto">
          <a:xfrm>
            <a:off x="7858125" y="25400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3" name="TextBox 2"/>
          <p:cNvSpPr txBox="1">
            <a:spLocks noChangeArrowheads="1"/>
          </p:cNvSpPr>
          <p:nvPr/>
        </p:nvSpPr>
        <p:spPr bwMode="auto">
          <a:xfrm>
            <a:off x="214313" y="500063"/>
            <a:ext cx="8786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собственных налоговых и неналоговых доходов                      консолидированного бюджета области в 2014 -2015 годах и прогноз 2016 года</a:t>
            </a:r>
          </a:p>
        </p:txBody>
      </p:sp>
      <p:graphicFrame>
        <p:nvGraphicFramePr>
          <p:cNvPr id="478211" name="Object 3"/>
          <p:cNvGraphicFramePr>
            <a:graphicFrameLocks noChangeAspect="1"/>
          </p:cNvGraphicFramePr>
          <p:nvPr/>
        </p:nvGraphicFramePr>
        <p:xfrm>
          <a:off x="138113" y="1312863"/>
          <a:ext cx="8934450" cy="4502150"/>
        </p:xfrm>
        <a:graphic>
          <a:graphicData uri="http://schemas.openxmlformats.org/presentationml/2006/ole">
            <p:oleObj spid="_x0000_s478211" name="Лист" r:id="rId4" imgW="8564943" imgH="4328208" progId="Excel.Sheet.8">
              <p:embed/>
            </p:oleObj>
          </a:graphicData>
        </a:graphic>
      </p:graphicFrame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387" name="Object 3"/>
          <p:cNvGraphicFramePr>
            <a:graphicFrameLocks noChangeAspect="1"/>
          </p:cNvGraphicFramePr>
          <p:nvPr/>
        </p:nvGraphicFramePr>
        <p:xfrm>
          <a:off x="285750" y="214313"/>
          <a:ext cx="8572500" cy="6215062"/>
        </p:xfrm>
        <a:graphic>
          <a:graphicData uri="http://schemas.openxmlformats.org/presentationml/2006/ole">
            <p:oleObj spid="_x0000_s656387" name="Worksheet" r:id="rId3" imgW="8963009" imgH="7153326" progId="Excel.Sheet.8">
              <p:embed/>
            </p:oleObj>
          </a:graphicData>
        </a:graphic>
      </p:graphicFrame>
      <p:sp>
        <p:nvSpPr>
          <p:cNvPr id="656388" name="TextBox 3"/>
          <p:cNvSpPr txBox="1">
            <a:spLocks noChangeArrowheads="1"/>
          </p:cNvSpPr>
          <p:nvPr/>
        </p:nvSpPr>
        <p:spPr bwMode="auto">
          <a:xfrm>
            <a:off x="571500" y="6429375"/>
            <a:ext cx="39449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* с учетом ожидаемой помощи из федерального бюджета</a:t>
            </a:r>
          </a:p>
        </p:txBody>
      </p:sp>
      <p:sp>
        <p:nvSpPr>
          <p:cNvPr id="656390" name="Text Box 6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29" name="TextBox 3"/>
          <p:cNvSpPr txBox="1">
            <a:spLocks noChangeArrowheads="1"/>
          </p:cNvSpPr>
          <p:nvPr/>
        </p:nvSpPr>
        <p:spPr bwMode="auto">
          <a:xfrm>
            <a:off x="250825" y="115888"/>
            <a:ext cx="8137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</a:p>
        </p:txBody>
      </p:sp>
      <p:sp>
        <p:nvSpPr>
          <p:cNvPr id="713730" name="TextBox 4"/>
          <p:cNvSpPr txBox="1">
            <a:spLocks noChangeArrowheads="1"/>
          </p:cNvSpPr>
          <p:nvPr/>
        </p:nvSpPr>
        <p:spPr bwMode="auto">
          <a:xfrm>
            <a:off x="323850" y="939800"/>
            <a:ext cx="8496300" cy="708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713731" name="TextBox 5"/>
          <p:cNvSpPr txBox="1">
            <a:spLocks noChangeArrowheads="1"/>
          </p:cNvSpPr>
          <p:nvPr/>
        </p:nvSpPr>
        <p:spPr bwMode="auto">
          <a:xfrm>
            <a:off x="250825" y="1803400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713732" name="TextBox 6"/>
          <p:cNvSpPr txBox="1">
            <a:spLocks noChangeArrowheads="1"/>
          </p:cNvSpPr>
          <p:nvPr/>
        </p:nvSpPr>
        <p:spPr bwMode="auto">
          <a:xfrm>
            <a:off x="3743325" y="1924050"/>
            <a:ext cx="165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</p:txBody>
      </p:sp>
      <p:sp>
        <p:nvSpPr>
          <p:cNvPr id="713733" name="TextBox 7"/>
          <p:cNvSpPr txBox="1">
            <a:spLocks noChangeArrowheads="1"/>
          </p:cNvSpPr>
          <p:nvPr/>
        </p:nvSpPr>
        <p:spPr bwMode="auto">
          <a:xfrm>
            <a:off x="6372225" y="1803400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0513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350" y="3779838"/>
            <a:ext cx="2808288" cy="1570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88" y="5362575"/>
            <a:ext cx="2792412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631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713744" name="Text Box 16"/>
          <p:cNvSpPr txBox="1">
            <a:spLocks noChangeArrowheads="1"/>
          </p:cNvSpPr>
          <p:nvPr/>
        </p:nvSpPr>
        <p:spPr bwMode="auto">
          <a:xfrm>
            <a:off x="7667625" y="65246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Слайд 9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5351</Words>
  <Application>Microsoft Office PowerPoint</Application>
  <PresentationFormat>Экран (4:3)</PresentationFormat>
  <Paragraphs>1550</Paragraphs>
  <Slides>52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Шаблон оформления</vt:lpstr>
      </vt:variant>
      <vt:variant>
        <vt:i4>49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52</vt:i4>
      </vt:variant>
    </vt:vector>
  </HeadingPairs>
  <TitlesOfParts>
    <vt:vector size="120" baseType="lpstr">
      <vt:lpstr>Arial</vt:lpstr>
      <vt:lpstr>Calibri</vt:lpstr>
      <vt:lpstr>Century Gothic</vt:lpstr>
      <vt:lpstr>Wingdings 2</vt:lpstr>
      <vt:lpstr>Verdana</vt:lpstr>
      <vt:lpstr>Constantia</vt:lpstr>
      <vt:lpstr>Trebuchet MS</vt:lpstr>
      <vt:lpstr>Georgia</vt:lpstr>
      <vt:lpstr>Palatino Linotype</vt:lpstr>
      <vt:lpstr>Courier New</vt:lpstr>
      <vt:lpstr>Calibri Light</vt:lpstr>
      <vt:lpstr>Times New Roman</vt:lpstr>
      <vt:lpstr>Wingdings</vt:lpstr>
      <vt:lpstr>Arial Cyr</vt:lpstr>
      <vt:lpstr>Monotype Corsiva</vt:lpstr>
      <vt:lpstr>Тема Office</vt:lpstr>
      <vt:lpstr>Яркая</vt:lpstr>
      <vt:lpstr>Поток</vt:lpstr>
      <vt:lpstr>Воздушный поток</vt:lpstr>
      <vt:lpstr>2_Исполнительная</vt:lpstr>
      <vt:lpstr>3_Тема Office</vt:lpstr>
      <vt:lpstr>9_Тема Office</vt:lpstr>
      <vt:lpstr>10_Тема Office</vt:lpstr>
      <vt:lpstr>5_Тема Office</vt:lpstr>
      <vt:lpstr>2_Воздушный поток</vt:lpstr>
      <vt:lpstr>1_Тема Office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Воздушный поток</vt:lpstr>
      <vt:lpstr>Воздушный поток</vt:lpstr>
      <vt:lpstr>2_Исполнительная</vt:lpstr>
      <vt:lpstr>2_Воздушный поток</vt:lpstr>
      <vt:lpstr>2_Воздушный поток</vt:lpstr>
      <vt:lpstr>2_Воздушный поток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Лист</vt:lpstr>
      <vt:lpstr>Worksheet</vt:lpstr>
      <vt:lpstr>Лист Microsoft Excel</vt:lpstr>
      <vt:lpstr>Диаграмма Microsoft Excel</vt:lpstr>
      <vt:lpstr>Слайд 1</vt:lpstr>
      <vt:lpstr>Слайд 2</vt:lpstr>
      <vt:lpstr>Слайд 3</vt:lpstr>
      <vt:lpstr>Слайд 4</vt:lpstr>
      <vt:lpstr>Доходы бюджета</vt:lpstr>
      <vt:lpstr>Слайд 6</vt:lpstr>
      <vt:lpstr>Слайд 7</vt:lpstr>
      <vt:lpstr>Слайд 8</vt:lpstr>
      <vt:lpstr>Слайд 9</vt:lpstr>
      <vt:lpstr>Слайд 10</vt:lpstr>
      <vt:lpstr>Слайд 11</vt:lpstr>
      <vt:lpstr>    Базовые приоритеты при  формировании   расходов бюджета на 2016 год</vt:lpstr>
      <vt:lpstr>Слайд 13</vt:lpstr>
      <vt:lpstr>Основные показатели прогноза социально-экономического развития Белгородской области на 2016 год и на период до 2018 года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                      </vt:lpstr>
      <vt:lpstr>                           </vt:lpstr>
      <vt:lpstr>                           </vt:lpstr>
      <vt:lpstr>ОБРАЗОВАНИЕ Расходы консолидированного бюджета по видам организаций за 2014-2015 годы, прогноз на 2016 год</vt:lpstr>
      <vt:lpstr>Культура, кинематография</vt:lpstr>
      <vt:lpstr>Здравоохранение</vt:lpstr>
      <vt:lpstr>Расходы здравоохранения по видам оказания медицинской помощи за счет всех источников (без учета капитальных вложений) за 2014-2015 годы, прогноз на 2016 год</vt:lpstr>
      <vt:lpstr>Слайд 30</vt:lpstr>
      <vt:lpstr>Слайд 31</vt:lpstr>
      <vt:lpstr>Бюджет дорожного фонда, млн. руб.</vt:lpstr>
      <vt:lpstr>                 ДИНАМИКА РАСХОДОВ КОНСОЛИДИРОВАННОГО БЮДЖЕТА НА КАПИТАЛЬНЫЕ ВЛОЖЕНИЯ   ЗА 2014-2016 ГОДЫ 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Соотношение прямых и условных долговых обязательств в объеме государственного долга Белгородской области </vt:lpstr>
      <vt:lpstr>Дефицит и источники финансирования дефицита областного бюджета на 2016 год</vt:lpstr>
      <vt:lpstr>Слайд 52</vt:lpstr>
    </vt:vector>
  </TitlesOfParts>
  <Company>UPRFIN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Потатуркина Татьяна Андреевна</dc:creator>
  <cp:lastModifiedBy>402AA</cp:lastModifiedBy>
  <cp:revision>139</cp:revision>
  <dcterms:created xsi:type="dcterms:W3CDTF">2015-06-01T11:45:15Z</dcterms:created>
  <dcterms:modified xsi:type="dcterms:W3CDTF">2015-12-07T12:10:07Z</dcterms:modified>
</cp:coreProperties>
</file>