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6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8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9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0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22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4.xml" ContentType="application/vnd.openxmlformats-officedocument.theme+xml"/>
  <Override PartName="/ppt/theme/themeOverride3.xml" ContentType="application/vnd.openxmlformats-officedocument.themeOverrid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6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8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9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theme/theme30.xml" ContentType="application/vnd.openxmlformats-officedocument.theme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1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2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3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4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5.xml" ContentType="application/vnd.openxmlformats-officedocument.theme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6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37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8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heme/theme39.xml" ContentType="application/vnd.openxmlformats-officedocument.theme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0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1.xml" ContentType="application/vnd.openxmlformats-officedocument.theme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42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charts/chart3.xml" ContentType="application/vnd.openxmlformats-officedocument.drawingml.chart+xml"/>
  <Override PartName="/ppt/theme/themeOverride1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9" r:id="rId3"/>
    <p:sldMasterId id="2147483721" r:id="rId4"/>
    <p:sldMasterId id="2147483747" r:id="rId5"/>
    <p:sldMasterId id="2147483783" r:id="rId6"/>
    <p:sldMasterId id="2147483812" r:id="rId7"/>
    <p:sldMasterId id="2147483824" r:id="rId8"/>
    <p:sldMasterId id="2147483836" r:id="rId9"/>
    <p:sldMasterId id="2147483848" r:id="rId10"/>
    <p:sldMasterId id="2147483860" r:id="rId11"/>
    <p:sldMasterId id="2147483908" r:id="rId12"/>
    <p:sldMasterId id="2147483947" r:id="rId13"/>
    <p:sldMasterId id="2147483960" r:id="rId14"/>
    <p:sldMasterId id="2147483973" r:id="rId15"/>
    <p:sldMasterId id="2147483986" r:id="rId16"/>
    <p:sldMasterId id="2147483999" r:id="rId17"/>
    <p:sldMasterId id="2147484025" r:id="rId18"/>
    <p:sldMasterId id="2147484061" r:id="rId19"/>
    <p:sldMasterId id="2147484085" r:id="rId20"/>
    <p:sldMasterId id="2147484097" r:id="rId21"/>
    <p:sldMasterId id="2147484157" r:id="rId22"/>
    <p:sldMasterId id="2147484182" r:id="rId23"/>
    <p:sldMasterId id="2147484206" r:id="rId24"/>
    <p:sldMasterId id="2147484254" r:id="rId25"/>
    <p:sldMasterId id="2147484266" r:id="rId26"/>
    <p:sldMasterId id="2147484278" r:id="rId27"/>
    <p:sldMasterId id="2147484303" r:id="rId28"/>
    <p:sldMasterId id="2147484315" r:id="rId29"/>
    <p:sldMasterId id="2147484327" r:id="rId30"/>
    <p:sldMasterId id="2147484339" r:id="rId31"/>
    <p:sldMasterId id="2147484352" r:id="rId32"/>
    <p:sldMasterId id="2147484365" r:id="rId33"/>
    <p:sldMasterId id="2147484378" r:id="rId34"/>
    <p:sldMasterId id="2147484391" r:id="rId35"/>
    <p:sldMasterId id="2147484404" r:id="rId36"/>
    <p:sldMasterId id="2147484417" r:id="rId37"/>
    <p:sldMasterId id="2147484430" r:id="rId38"/>
    <p:sldMasterId id="2147484443" r:id="rId39"/>
    <p:sldMasterId id="2147484456" r:id="rId40"/>
    <p:sldMasterId id="2147484468" r:id="rId41"/>
    <p:sldMasterId id="2147484481" r:id="rId42"/>
    <p:sldMasterId id="2147484494" r:id="rId43"/>
  </p:sldMasterIdLst>
  <p:notesMasterIdLst>
    <p:notesMasterId r:id="rId95"/>
  </p:notesMasterIdLst>
  <p:sldIdLst>
    <p:sldId id="319" r:id="rId44"/>
    <p:sldId id="275" r:id="rId45"/>
    <p:sldId id="280" r:id="rId46"/>
    <p:sldId id="316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276" r:id="rId60"/>
    <p:sldId id="302" r:id="rId61"/>
    <p:sldId id="297" r:id="rId62"/>
    <p:sldId id="304" r:id="rId63"/>
    <p:sldId id="301" r:id="rId64"/>
    <p:sldId id="265" r:id="rId65"/>
    <p:sldId id="287" r:id="rId66"/>
    <p:sldId id="286" r:id="rId67"/>
    <p:sldId id="273" r:id="rId68"/>
    <p:sldId id="274" r:id="rId69"/>
    <p:sldId id="310" r:id="rId70"/>
    <p:sldId id="322" r:id="rId71"/>
    <p:sldId id="327" r:id="rId72"/>
    <p:sldId id="299" r:id="rId73"/>
    <p:sldId id="292" r:id="rId74"/>
    <p:sldId id="261" r:id="rId75"/>
    <p:sldId id="343" r:id="rId76"/>
    <p:sldId id="294" r:id="rId77"/>
    <p:sldId id="326" r:id="rId78"/>
    <p:sldId id="289" r:id="rId79"/>
    <p:sldId id="264" r:id="rId80"/>
    <p:sldId id="312" r:id="rId81"/>
    <p:sldId id="317" r:id="rId82"/>
    <p:sldId id="295" r:id="rId83"/>
    <p:sldId id="300" r:id="rId84"/>
    <p:sldId id="308" r:id="rId85"/>
    <p:sldId id="283" r:id="rId86"/>
    <p:sldId id="284" r:id="rId87"/>
    <p:sldId id="285" r:id="rId88"/>
    <p:sldId id="272" r:id="rId89"/>
    <p:sldId id="328" r:id="rId90"/>
    <p:sldId id="257" r:id="rId91"/>
    <p:sldId id="270" r:id="rId92"/>
    <p:sldId id="323" r:id="rId93"/>
    <p:sldId id="324" r:id="rId9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FFCC"/>
    <a:srgbClr val="934BC9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94595" autoAdjust="0"/>
  </p:normalViewPr>
  <p:slideViewPr>
    <p:cSldViewPr>
      <p:cViewPr>
        <p:scale>
          <a:sx n="117" d="100"/>
          <a:sy n="117" d="100"/>
        </p:scale>
        <p:origin x="-147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4.xml"/><Relationship Id="rId50" Type="http://schemas.openxmlformats.org/officeDocument/2006/relationships/slide" Target="slides/slide7.xml"/><Relationship Id="rId55" Type="http://schemas.openxmlformats.org/officeDocument/2006/relationships/slide" Target="slides/slide12.xml"/><Relationship Id="rId63" Type="http://schemas.openxmlformats.org/officeDocument/2006/relationships/slide" Target="slides/slide20.xml"/><Relationship Id="rId68" Type="http://schemas.openxmlformats.org/officeDocument/2006/relationships/slide" Target="slides/slide25.xml"/><Relationship Id="rId76" Type="http://schemas.openxmlformats.org/officeDocument/2006/relationships/slide" Target="slides/slide33.xml"/><Relationship Id="rId84" Type="http://schemas.openxmlformats.org/officeDocument/2006/relationships/slide" Target="slides/slide41.xml"/><Relationship Id="rId89" Type="http://schemas.openxmlformats.org/officeDocument/2006/relationships/slide" Target="slides/slide46.xml"/><Relationship Id="rId9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8.xml"/><Relationship Id="rId92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53" Type="http://schemas.openxmlformats.org/officeDocument/2006/relationships/slide" Target="slides/slide10.xml"/><Relationship Id="rId58" Type="http://schemas.openxmlformats.org/officeDocument/2006/relationships/slide" Target="slides/slide15.xml"/><Relationship Id="rId66" Type="http://schemas.openxmlformats.org/officeDocument/2006/relationships/slide" Target="slides/slide23.xml"/><Relationship Id="rId74" Type="http://schemas.openxmlformats.org/officeDocument/2006/relationships/slide" Target="slides/slide31.xml"/><Relationship Id="rId79" Type="http://schemas.openxmlformats.org/officeDocument/2006/relationships/slide" Target="slides/slide36.xml"/><Relationship Id="rId87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8.xml"/><Relationship Id="rId82" Type="http://schemas.openxmlformats.org/officeDocument/2006/relationships/slide" Target="slides/slide39.xml"/><Relationship Id="rId90" Type="http://schemas.openxmlformats.org/officeDocument/2006/relationships/slide" Target="slides/slide47.xml"/><Relationship Id="rId95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56" Type="http://schemas.openxmlformats.org/officeDocument/2006/relationships/slide" Target="slides/slide13.xml"/><Relationship Id="rId64" Type="http://schemas.openxmlformats.org/officeDocument/2006/relationships/slide" Target="slides/slide21.xml"/><Relationship Id="rId69" Type="http://schemas.openxmlformats.org/officeDocument/2006/relationships/slide" Target="slides/slide26.xml"/><Relationship Id="rId77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8.xml"/><Relationship Id="rId72" Type="http://schemas.openxmlformats.org/officeDocument/2006/relationships/slide" Target="slides/slide29.xml"/><Relationship Id="rId80" Type="http://schemas.openxmlformats.org/officeDocument/2006/relationships/slide" Target="slides/slide37.xml"/><Relationship Id="rId85" Type="http://schemas.openxmlformats.org/officeDocument/2006/relationships/slide" Target="slides/slide42.xml"/><Relationship Id="rId93" Type="http://schemas.openxmlformats.org/officeDocument/2006/relationships/slide" Target="slides/slide50.xml"/><Relationship Id="rId9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3.xml"/><Relationship Id="rId59" Type="http://schemas.openxmlformats.org/officeDocument/2006/relationships/slide" Target="slides/slide16.xml"/><Relationship Id="rId67" Type="http://schemas.openxmlformats.org/officeDocument/2006/relationships/slide" Target="slides/slide2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1.xml"/><Relationship Id="rId62" Type="http://schemas.openxmlformats.org/officeDocument/2006/relationships/slide" Target="slides/slide19.xml"/><Relationship Id="rId70" Type="http://schemas.openxmlformats.org/officeDocument/2006/relationships/slide" Target="slides/slide27.xml"/><Relationship Id="rId75" Type="http://schemas.openxmlformats.org/officeDocument/2006/relationships/slide" Target="slides/slide32.xml"/><Relationship Id="rId83" Type="http://schemas.openxmlformats.org/officeDocument/2006/relationships/slide" Target="slides/slide40.xml"/><Relationship Id="rId88" Type="http://schemas.openxmlformats.org/officeDocument/2006/relationships/slide" Target="slides/slide45.xml"/><Relationship Id="rId91" Type="http://schemas.openxmlformats.org/officeDocument/2006/relationships/slide" Target="slides/slide48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6.xml"/><Relationship Id="rId57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60" Type="http://schemas.openxmlformats.org/officeDocument/2006/relationships/slide" Target="slides/slide17.xml"/><Relationship Id="rId65" Type="http://schemas.openxmlformats.org/officeDocument/2006/relationships/slide" Target="slides/slide22.xml"/><Relationship Id="rId73" Type="http://schemas.openxmlformats.org/officeDocument/2006/relationships/slide" Target="slides/slide30.xml"/><Relationship Id="rId78" Type="http://schemas.openxmlformats.org/officeDocument/2006/relationships/slide" Target="slides/slide35.xml"/><Relationship Id="rId81" Type="http://schemas.openxmlformats.org/officeDocument/2006/relationships/slide" Target="slides/slide38.xml"/><Relationship Id="rId86" Type="http://schemas.openxmlformats.org/officeDocument/2006/relationships/slide" Target="slides/slide43.xml"/><Relationship Id="rId94" Type="http://schemas.openxmlformats.org/officeDocument/2006/relationships/slide" Target="slides/slide51.xml"/><Relationship Id="rId9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serv\&#1086;&#1088;&#1075;&#1072;&#1085;&#1080;&#1079;&#1072;&#1094;&#1080;&#1080;\&#1044;&#1077;&#1087;&#1072;&#1088;&#1090;&#1072;&#1084;&#1077;&#1085;&#1090;_&#1060;&#1080;&#1085;&#1072;&#1085;&#1089;&#1086;&#1074;\&#1057;&#1086;&#1090;&#1088;&#1091;&#1076;&#1085;&#1080;&#1082;&#1080;\502\&#1041;&#1102;&#1076;&#1078;&#1077;&#1090;%202015%20&#1075;&#1086;&#1076;&#1072;\&#1055;&#1056;&#1040;&#1042;&#1048;&#1058;&#1045;&#1051;&#1068;&#1057;&#1058;&#1042;&#1054;%2024.10.2014\&#1057;&#1090;&#1088;&#1091;&#1082;&#1090;&#1091;&#1088;&#1072;%20&#1076;&#1086;&#1093;&#1086;&#1076;&#1086;&#1074;%202011%20&#1080;%202015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ataserv\&#1086;&#1088;&#1075;&#1072;&#1085;&#1080;&#1079;&#1072;&#1094;&#1080;&#1080;\&#1044;&#1077;&#1087;&#1072;&#1088;&#1090;&#1072;&#1084;&#1077;&#1085;&#1090;_&#1060;&#1080;&#1085;&#1072;&#1085;&#1089;&#1086;&#1074;\&#1057;&#1086;&#1090;&#1088;&#1091;&#1076;&#1085;&#1080;&#1082;&#1080;\502\&#1041;&#1102;&#1076;&#1078;&#1077;&#1090;%202015%20&#1075;&#1086;&#1076;&#1072;\&#1055;&#1056;&#1040;&#1042;&#1048;&#1058;&#1045;&#1051;&#1068;&#1057;&#1058;&#1042;&#1054;%2024.10.2014\&#1057;&#1090;&#1088;&#1091;&#1082;&#1090;&#1091;&#1088;&#1072;%20&#1076;&#1086;&#1093;&#1086;&#1076;&#1086;&#1074;%202011%20&#1080;%202015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Dataserv\&#1086;&#1088;&#1075;&#1072;&#1085;&#1080;&#1079;&#1072;&#1094;&#1080;&#1080;\&#1044;&#1077;&#1087;&#1072;&#1088;&#1090;&#1072;&#1084;&#1077;&#1085;&#1090;_&#1060;&#1080;&#1085;&#1072;&#1085;&#1089;&#1086;&#1074;\&#1057;&#1086;&#1090;&#1088;&#1091;&#1076;&#1085;&#1080;&#1082;&#1080;\402\&#1051;&#1086;&#1078;&#1085;&#1080;&#1082;&#1086;&#1074;&#1072;%20&#1053;.&#1042;\&#1047;&#1076;&#1088;&#1072;&#1074;&#1086;&#1086;&#1093;&#1088;&#1072;&#1085;&#1077;&#1085;&#1080;&#1077;%20&#1085;&#1072;%202015-2017%20&#1075;&#1086;&#1076;&#1099;\&#1057;&#1083;&#1072;&#1081;&#1076;&#1099;\&#1044;&#1083;&#1103;%20&#1089;&#1083;&#1072;&#1081;&#1076;&#1086;&#1074;%20-%20&#1082;&#1086;&#1087;&#1080;&#1103;.xlsx" TargetMode="External"/><Relationship Id="rId1" Type="http://schemas.openxmlformats.org/officeDocument/2006/relationships/image" Target="../media/image45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508Z\Desktop\&#1052;&#1086;&#1080;%20&#1076;&#1086;&#1082;&#1091;&#1084;&#1077;&#1085;&#1090;&#1099;\&#1044;&#1080;&#1072;&#1075;&#1088;&#1072;&#1084;&#1084;&#1099;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7753579478070781"/>
          <c:y val="5.6199946294253178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'2011-2015 (2)'!$C$3</c:f>
              <c:strCache>
                <c:ptCount val="1"/>
                <c:pt idx="0">
                  <c:v>Факт 2011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/>
            </a:sp3d>
          </c:spPr>
          <c:dPt>
            <c:idx val="1"/>
            <c:bubble3D val="0"/>
            <c:spPr>
              <a:solidFill>
                <a:srgbClr val="CC0066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2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3"/>
            <c:bubble3D val="0"/>
            <c:spPr>
              <a:solidFill>
                <a:srgbClr val="00CC66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5"/>
            <c:bubble3D val="0"/>
            <c:spPr>
              <a:solidFill>
                <a:srgbClr val="808000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6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'2011-2015 (2)'!$B$4:$B$10</c:f>
              <c:strCache>
                <c:ptCount val="7"/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Региональные налоги на имущество (транспортный налог, налог на имущество организаций)</c:v>
                </c:pt>
                <c:pt idx="4">
                  <c:v>Местные налоги (земельный налог, налог на имущество физических лиц)</c:v>
                </c:pt>
                <c:pt idx="5">
                  <c:v>Прочие налоговые и неналоговые доходы </c:v>
                </c:pt>
                <c:pt idx="6">
                  <c:v>Налог на прибыль организаций</c:v>
                </c:pt>
              </c:strCache>
            </c:strRef>
          </c:cat>
          <c:val>
            <c:numRef>
              <c:f>'2011-2015 (2)'!$C$4:$C$10</c:f>
              <c:numCache>
                <c:formatCode>#,##0.0</c:formatCode>
                <c:ptCount val="7"/>
                <c:pt idx="1">
                  <c:v>14743.7</c:v>
                </c:pt>
                <c:pt idx="2">
                  <c:v>2726.7</c:v>
                </c:pt>
                <c:pt idx="3">
                  <c:v>5849.5</c:v>
                </c:pt>
                <c:pt idx="4">
                  <c:v>2652.2</c:v>
                </c:pt>
                <c:pt idx="5">
                  <c:v>8532</c:v>
                </c:pt>
                <c:pt idx="6">
                  <c:v>25602.1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6848372856996264"/>
          <c:y val="5.701927941426468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'2011-2015 (3)'!$C$3</c:f>
              <c:strCache>
                <c:ptCount val="1"/>
                <c:pt idx="0">
                  <c:v>Прогноз 2015</c:v>
                </c:pt>
              </c:strCache>
            </c:strRef>
          </c:tx>
          <c:spPr>
            <a:solidFill>
              <a:srgbClr val="3333FF"/>
            </a:solidFill>
            <a:scene3d>
              <a:camera prst="orthographicFront"/>
              <a:lightRig rig="threePt" dir="t"/>
            </a:scene3d>
            <a:sp3d>
              <a:bevelT w="190500"/>
            </a:sp3d>
          </c:spPr>
          <c:dPt>
            <c:idx val="1"/>
            <c:bubble3D val="0"/>
            <c:spPr>
              <a:solidFill>
                <a:srgbClr val="CC0066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2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3"/>
            <c:bubble3D val="0"/>
            <c:spPr>
              <a:solidFill>
                <a:srgbClr val="00CC66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4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Pt>
            <c:idx val="5"/>
            <c:bubble3D val="0"/>
            <c:spPr>
              <a:solidFill>
                <a:srgbClr val="808000"/>
              </a:solidFill>
              <a:scene3d>
                <a:camera prst="orthographicFront"/>
                <a:lightRig rig="threePt" dir="t"/>
              </a:scene3d>
              <a:sp3d>
                <a:bevelT w="190500"/>
              </a:sp3d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'2011-2015 (3)'!$B$4:$B$10</c:f>
              <c:strCache>
                <c:ptCount val="7"/>
                <c:pt idx="1">
                  <c:v>Налог на доходы физических лиц</c:v>
                </c:pt>
                <c:pt idx="2">
                  <c:v>Акцизы</c:v>
                </c:pt>
                <c:pt idx="3">
                  <c:v>Региональные налоги на имущество (транспортный налог, налог на имущество организаций)</c:v>
                </c:pt>
                <c:pt idx="4">
                  <c:v>Местные налоги (земельный налог, налог на имущество физических лиц)</c:v>
                </c:pt>
                <c:pt idx="5">
                  <c:v>Прочие налоговые и неналоговыедоходы </c:v>
                </c:pt>
                <c:pt idx="6">
                  <c:v>Налог на прибыль организаций</c:v>
                </c:pt>
              </c:strCache>
            </c:strRef>
          </c:cat>
          <c:val>
            <c:numRef>
              <c:f>'2011-2015 (3)'!$C$4:$C$10</c:f>
              <c:numCache>
                <c:formatCode>#,##0.0</c:formatCode>
                <c:ptCount val="7"/>
                <c:pt idx="1">
                  <c:v>20906.599999999973</c:v>
                </c:pt>
                <c:pt idx="2">
                  <c:v>4466.4000000000005</c:v>
                </c:pt>
                <c:pt idx="3">
                  <c:v>8696.2000000000007</c:v>
                </c:pt>
                <c:pt idx="4">
                  <c:v>3975.9</c:v>
                </c:pt>
                <c:pt idx="5">
                  <c:v>7152.5</c:v>
                </c:pt>
                <c:pt idx="6">
                  <c:v>13688.7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87"/>
        <c:holeSize val="50"/>
      </c:doughnut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812073070517713E-2"/>
          <c:y val="3.5183280372064939E-2"/>
          <c:w val="0.93292946194225723"/>
          <c:h val="0.887788600772226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Лист1!$A$5</c:f>
              <c:strCache>
                <c:ptCount val="1"/>
                <c:pt idx="0">
                  <c:v>областной</c:v>
                </c:pt>
              </c:strCache>
            </c:strRef>
          </c:tx>
          <c:dLbls>
            <c:dLbl>
              <c:idx val="0"/>
              <c:layout>
                <c:manualLayout>
                  <c:x val="-5.0608840833526222E-2"/>
                  <c:y val="6.6683611042241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725612423447072E-2"/>
                  <c:y val="-7.3361937447319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555555555555556"/>
                  <c:y val="-6.506661985057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358158355205552E-2"/>
                  <c:y val="-4.9842738590841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229658792650915E-2"/>
                  <c:y val="-7.37838391252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459549707327103E-2"/>
                  <c:y val="-7.293519957745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088035870516084E-2"/>
                  <c:y val="-5.919832800988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4BACC6"/>
              </a:solidFill>
              <a:ln w="25400" cap="flat" cmpd="sng" algn="ctr">
                <a:solidFill>
                  <a:srgbClr val="4BACC6">
                    <a:shade val="50000"/>
                  </a:srgb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700" b="1">
                    <a:solidFill>
                      <a:sysClr val="window" lastClr="FFFF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Лист1!$B$5:$H$5</c:f>
              <c:numCache>
                <c:formatCode>0</c:formatCode>
                <c:ptCount val="7"/>
                <c:pt idx="0">
                  <c:v>47375.925999999999</c:v>
                </c:pt>
                <c:pt idx="1">
                  <c:v>48561.408000000003</c:v>
                </c:pt>
                <c:pt idx="2">
                  <c:v>51921.745999999999</c:v>
                </c:pt>
                <c:pt idx="3">
                  <c:v>69374.106</c:v>
                </c:pt>
                <c:pt idx="4">
                  <c:v>68521.16</c:v>
                </c:pt>
                <c:pt idx="5">
                  <c:v>70435.98</c:v>
                </c:pt>
                <c:pt idx="6">
                  <c:v>67274.527000000002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Лист1!$A$6</c:f>
              <c:strCache>
                <c:ptCount val="1"/>
                <c:pt idx="0">
                  <c:v>консолидированный</c:v>
                </c:pt>
              </c:strCache>
            </c:strRef>
          </c:tx>
          <c:dLbls>
            <c:dLbl>
              <c:idx val="0"/>
              <c:layout>
                <c:manualLayout>
                  <c:x val="-7.2894356955380574E-2"/>
                  <c:y val="-5.367022700052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5858158355205577E-2"/>
                  <c:y val="-6.6682013963877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95133420822398"/>
                  <c:y val="-8.811745190919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678065090142219"/>
                  <c:y val="-2.0838628450700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6913385826771652E-2"/>
                  <c:y val="-7.37838391252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3122265966754164E-3"/>
                  <c:y val="-4.6866425002166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4.524828380385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rgbClr val="F79646">
                      <a:tint val="50000"/>
                      <a:satMod val="300000"/>
                    </a:srgbClr>
                  </a:gs>
                  <a:gs pos="35000">
                    <a:srgbClr val="F79646">
                      <a:tint val="37000"/>
                      <a:satMod val="300000"/>
                    </a:srgbClr>
                  </a:gs>
                  <a:gs pos="100000">
                    <a:srgbClr val="F7964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F7964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700" b="1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Лист1!$B$4:$H$4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Лист1!$B$6:$H$6</c:f>
              <c:numCache>
                <c:formatCode>0</c:formatCode>
                <c:ptCount val="7"/>
                <c:pt idx="0">
                  <c:v>59063.775999999998</c:v>
                </c:pt>
                <c:pt idx="1">
                  <c:v>60848.24</c:v>
                </c:pt>
                <c:pt idx="2">
                  <c:v>65105.733999999997</c:v>
                </c:pt>
                <c:pt idx="3">
                  <c:v>83780.304999999993</c:v>
                </c:pt>
                <c:pt idx="4">
                  <c:v>82653.324999999997</c:v>
                </c:pt>
                <c:pt idx="5">
                  <c:v>87248.463000000003</c:v>
                </c:pt>
                <c:pt idx="6">
                  <c:v>83485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694784"/>
        <c:axId val="110696320"/>
      </c:lineChart>
      <c:catAx>
        <c:axId val="1106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696320"/>
        <c:crosses val="autoZero"/>
        <c:auto val="1"/>
        <c:lblAlgn val="ctr"/>
        <c:lblOffset val="100"/>
        <c:noMultiLvlLbl val="0"/>
      </c:catAx>
      <c:valAx>
        <c:axId val="110696320"/>
        <c:scaling>
          <c:orientation val="minMax"/>
          <c:min val="40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69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04385389326345"/>
          <c:y val="0.68629129456373039"/>
          <c:w val="0.22709897200349957"/>
          <c:h val="0.16085732188183594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493863585049695E-2"/>
          <c:y val="0.13567162942590694"/>
          <c:w val="0.61310257641624044"/>
          <c:h val="0.681236754264856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закупок, млн. рублей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2012 год</c:v>
                </c:pt>
                <c:pt idx="1">
                  <c:v>2013 год</c:v>
                </c:pt>
                <c:pt idx="2">
                  <c:v>1 полугодие 2014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23136</c:v>
                </c:pt>
                <c:pt idx="1">
                  <c:v>22193</c:v>
                </c:pt>
                <c:pt idx="2">
                  <c:v>8823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517952"/>
        <c:axId val="121519488"/>
      </c:barChart>
      <c:catAx>
        <c:axId val="12151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519488"/>
        <c:crosses val="autoZero"/>
        <c:auto val="1"/>
        <c:lblAlgn val="ctr"/>
        <c:lblOffset val="100"/>
        <c:noMultiLvlLbl val="0"/>
      </c:catAx>
      <c:valAx>
        <c:axId val="12151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51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26932050160395"/>
          <c:y val="0.1266354516578875"/>
          <c:w val="0.28712574122679108"/>
          <c:h val="0.1283062558844427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70"/>
      <c:rotY val="44"/>
      <c:depthPercent val="8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0600428922267952E-2"/>
          <c:y val="1.5839465973819446E-2"/>
          <c:w val="0.6410372469291179"/>
          <c:h val="0.931380687537009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Расходы на одного школьника</c:v>
                </c:pt>
              </c:strCache>
            </c:strRef>
          </c:tx>
          <c:spPr>
            <a:solidFill>
              <a:schemeClr val="accent1"/>
            </a:solidFill>
            <a:ln w="1351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77.5</c:v>
                </c:pt>
                <c:pt idx="2">
                  <c:v>80.5</c:v>
                </c:pt>
                <c:pt idx="3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 на одного ребенка в детском саду</c:v>
                </c:pt>
              </c:strCache>
            </c:strRef>
          </c:tx>
          <c:spPr>
            <a:solidFill>
              <a:schemeClr val="accent2"/>
            </a:solidFill>
            <a:ln w="1351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55.6</c:v>
                </c:pt>
                <c:pt idx="1">
                  <c:v>60.8</c:v>
                </c:pt>
                <c:pt idx="2">
                  <c:v>64.599999999999994</c:v>
                </c:pt>
                <c:pt idx="3">
                  <c:v>70.2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0"/>
        <c:shape val="box"/>
        <c:axId val="123360768"/>
        <c:axId val="123362304"/>
        <c:axId val="0"/>
      </c:bar3DChart>
      <c:catAx>
        <c:axId val="1233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6" b="1" i="0" u="none" strike="noStrike" baseline="0">
                <a:solidFill>
                  <a:schemeClr val="tx1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2336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3362304"/>
        <c:scaling>
          <c:orientation val="minMax"/>
        </c:scaling>
        <c:delete val="0"/>
        <c:axPos val="l"/>
        <c:majorGridlines>
          <c:spPr>
            <a:ln w="337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7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3360768"/>
        <c:crosses val="autoZero"/>
        <c:crossBetween val="between"/>
      </c:valAx>
      <c:spPr>
        <a:noFill/>
        <a:ln w="27019">
          <a:noFill/>
        </a:ln>
      </c:spPr>
    </c:plotArea>
    <c:legend>
      <c:legendPos val="r"/>
      <c:layout>
        <c:manualLayout>
          <c:xMode val="edge"/>
          <c:yMode val="edge"/>
          <c:x val="0.663915435702643"/>
          <c:y val="0.33167179256019835"/>
          <c:w val="0.3311432325886991"/>
          <c:h val="0.29887418159521911"/>
        </c:manualLayout>
      </c:layout>
      <c:overlay val="0"/>
      <c:spPr>
        <a:noFill/>
        <a:ln w="27019">
          <a:noFill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00306211723536E-3"/>
          <c:y val="0.154777194517352"/>
          <c:w val="0.7726241552861326"/>
          <c:h val="0.780483520548771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 (2)'!$A$2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4534536984313761E-3"/>
                  <c:y val="6.0731095039072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11512328104571E-3"/>
                  <c:y val="5.6722379396842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4.2808809483024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511512328104571E-3"/>
                  <c:y val="4.67005194360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(2)'!$B$1:$E$1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'Лист1 (2)'!$B$2:$E$2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'Лист1 (2)'!$A$3</c:f>
              <c:strCache>
                <c:ptCount val="1"/>
                <c:pt idx="0">
                  <c:v>Платёж на неработающее население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5.7806581529471282E-3"/>
                  <c:y val="-4.869642690487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706420668053808E-2"/>
                  <c:y val="-2.664304471321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79120222652407E-2"/>
                  <c:y val="-2.6164094746399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366543668575366E-2"/>
                  <c:y val="-1.260691374078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(2)'!$B$1:$E$1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'Лист1 (2)'!$B$3:$E$3</c:f>
              <c:numCache>
                <c:formatCode>General</c:formatCode>
                <c:ptCount val="4"/>
                <c:pt idx="0">
                  <c:v>4391</c:v>
                </c:pt>
                <c:pt idx="1">
                  <c:v>4913</c:v>
                </c:pt>
                <c:pt idx="2">
                  <c:v>4913</c:v>
                </c:pt>
                <c:pt idx="3">
                  <c:v>5125</c:v>
                </c:pt>
              </c:numCache>
            </c:numRef>
          </c:val>
        </c:ser>
        <c:ser>
          <c:idx val="2"/>
          <c:order val="2"/>
          <c:tx>
            <c:strRef>
              <c:f>'Лист1 (2)'!$A$4</c:f>
              <c:strCache>
                <c:ptCount val="1"/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2.3023024656209146E-3"/>
                  <c:y val="6.1082094392943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557561640523367E-3"/>
                  <c:y val="5.506902092959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046049312418293E-3"/>
                  <c:y val="6.084804221587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557561640522916E-3"/>
                  <c:y val="5.689787907377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 (2)'!$B$1:$E$1</c:f>
              <c:strCache>
                <c:ptCount val="4"/>
                <c:pt idx="0">
                  <c:v>2014 год 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</c:strCache>
            </c:strRef>
          </c:cat>
          <c:val>
            <c:numRef>
              <c:f>'Лист1 (2)'!$B$4:$E$4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320192"/>
        <c:axId val="123321728"/>
        <c:axId val="0"/>
      </c:bar3DChart>
      <c:catAx>
        <c:axId val="123320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321728"/>
        <c:crosses val="autoZero"/>
        <c:auto val="1"/>
        <c:lblAlgn val="ctr"/>
        <c:lblOffset val="100"/>
        <c:noMultiLvlLbl val="0"/>
      </c:catAx>
      <c:valAx>
        <c:axId val="1233217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332019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24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4153040244969382"/>
          <c:y val="0.309468212306795"/>
          <c:w val="0.25797845581802276"/>
          <c:h val="0.40382414698162727"/>
        </c:manualLayout>
      </c:layout>
      <c:overlay val="0"/>
      <c:txPr>
        <a:bodyPr/>
        <a:lstStyle/>
        <a:p>
          <a:pPr>
            <a:defRPr sz="280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9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87211681785064"/>
          <c:y val="3.5197936773503385E-2"/>
          <c:w val="0.82312788318214958"/>
          <c:h val="0.78936590874579848"/>
        </c:manualLayout>
      </c:layout>
      <c:bar3DChart>
        <c:barDir val="col"/>
        <c:grouping val="stacked"/>
        <c:varyColors val="0"/>
        <c:ser>
          <c:idx val="0"/>
          <c:order val="0"/>
          <c:tx>
            <c:v>Областной бюджет</c:v>
          </c:tx>
          <c:spPr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53000">
                  <a:srgbClr val="2087BA">
                    <a:lumMod val="84000"/>
                  </a:srgbClr>
                </a:gs>
                <a:gs pos="100000">
                  <a:srgbClr val="0BADC3">
                    <a:lumMod val="85000"/>
                    <a:lumOff val="15000"/>
                  </a:srgbClr>
                </a:gs>
              </a:gsLst>
              <a:lin ang="5400000" scaled="0"/>
              <a:tileRect/>
            </a:gradFill>
            <a:ln w="12700">
              <a:solidFill>
                <a:schemeClr val="accent1">
                  <a:lumMod val="75000"/>
                </a:schemeClr>
              </a:solidFill>
            </a:ln>
            <a:effectLst>
              <a:outerShdw blurRad="127000" dist="812800" dir="15840000" sx="154000" sy="154000" kx="-1200000" algn="bl" rotWithShape="0">
                <a:prstClr val="black">
                  <a:alpha val="71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1016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4974322617895041E-2"/>
                  <c:y val="-4.8805491449279134E-2"/>
                </c:manualLayout>
              </c:layout>
              <c:tx>
                <c:rich>
                  <a:bodyPr/>
                  <a:lstStyle/>
                  <a:p>
                    <a:r>
                      <a:rPr lang="en-US" sz="180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rPr>
                      <a:t> 10 316   </a:t>
                    </a:r>
                    <a:endParaRPr lang="en-US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68272182214188E-2"/>
                  <c:y val="-3.823063485049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578238934177536E-2"/>
                  <c:y val="-3.703961471481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09988354349844E-2"/>
                  <c:y val="-1.541212545708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 prstMaterial="legacyWireframe"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tx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Лист4!$A$7:$D$7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</c:strCache>
            </c:strRef>
          </c:cat>
          <c:val>
            <c:numRef>
              <c:f>Лист4!$A$8:$D$8</c:f>
              <c:numCache>
                <c:formatCode>_-* #,##0_р_._-;\-* #,##0_р_._-;_-* "-"??_р_._-;_-@_-</c:formatCode>
                <c:ptCount val="4"/>
                <c:pt idx="0">
                  <c:v>10316</c:v>
                </c:pt>
                <c:pt idx="1">
                  <c:v>8503</c:v>
                </c:pt>
                <c:pt idx="2">
                  <c:v>5005</c:v>
                </c:pt>
                <c:pt idx="3">
                  <c:v>4597</c:v>
                </c:pt>
              </c:numCache>
            </c:numRef>
          </c:val>
        </c:ser>
        <c:ser>
          <c:idx val="1"/>
          <c:order val="1"/>
          <c:tx>
            <c:v>Федеральный бюджет</c:v>
          </c:tx>
          <c:spPr>
            <a:pattFill prst="zigZag">
              <a:fgClr>
                <a:schemeClr val="accent3">
                  <a:lumMod val="50000"/>
                </a:schemeClr>
              </a:fgClr>
              <a:bgClr>
                <a:srgbClr val="FFFF00"/>
              </a:bgClr>
            </a:pattFill>
          </c:spPr>
          <c:invertIfNegative val="0"/>
          <c:dLbls>
            <c:dLbl>
              <c:idx val="0"/>
              <c:layout>
                <c:manualLayout>
                  <c:x val="2.9231711125032655E-2"/>
                  <c:y val="-2.677700546244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281636204028652E-2"/>
                  <c:y val="-3.3202700170043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622703519028881E-2"/>
                  <c:y val="-6.4448467901793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900" b="1" i="0" baseline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Лист4!$A$9:$D$9</c:f>
              <c:numCache>
                <c:formatCode>_-* #,##0_р_._-;\-* #,##0_р_._-;_-* "-"??_р_._-;_-@_-</c:formatCode>
                <c:ptCount val="4"/>
                <c:pt idx="0">
                  <c:v>113</c:v>
                </c:pt>
                <c:pt idx="1">
                  <c:v>38</c:v>
                </c:pt>
                <c:pt idx="3">
                  <c:v>967.7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50"/>
        <c:shape val="cylinder"/>
        <c:axId val="124864000"/>
        <c:axId val="124865536"/>
        <c:axId val="0"/>
      </c:bar3DChart>
      <c:catAx>
        <c:axId val="1248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>
                    <a:lumMod val="50000"/>
                  </a:schemeClr>
                </a:solidFill>
              </a:defRPr>
            </a:pPr>
            <a:endParaRPr lang="ru-RU"/>
          </a:p>
        </c:txPr>
        <c:crossAx val="124865536"/>
        <c:crosses val="autoZero"/>
        <c:auto val="1"/>
        <c:lblAlgn val="ctr"/>
        <c:lblOffset val="100"/>
        <c:noMultiLvlLbl val="0"/>
      </c:catAx>
      <c:valAx>
        <c:axId val="12486553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248640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2000" b="1">
              <a:solidFill>
                <a:schemeClr val="tx1">
                  <a:lumMod val="50000"/>
                </a:schemeClr>
              </a:solidFill>
              <a:effectLst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  <a:alpha val="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млрд. рублей</a:t>
            </a:r>
            <a:endParaRPr lang="ru-RU" sz="1600" dirty="0"/>
          </a:p>
        </c:rich>
      </c:tx>
      <c:layout>
        <c:manualLayout>
          <c:xMode val="edge"/>
          <c:yMode val="edge"/>
          <c:x val="0"/>
          <c:y val="0.17076284255959281"/>
        </c:manualLayout>
      </c:layout>
      <c:overlay val="0"/>
    </c:title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1043285238623839E-2"/>
          <c:y val="0.14287693841763241"/>
          <c:w val="0.92764275256222561"/>
          <c:h val="0.75964480968263448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00B05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1"/>
              <a:tileRect/>
            </a:gradFill>
            <a:scene3d>
              <a:camera prst="orthographicFront"/>
              <a:lightRig rig="threePt" dir="t">
                <a:rot lat="0" lon="0" rev="600000"/>
              </a:lightRig>
            </a:scene3d>
            <a:sp3d>
              <a:bevelB w="12700" h="12700" prst="angle"/>
            </a:sp3d>
          </c:spPr>
          <c:invertIfNegative val="1"/>
          <c:dPt>
            <c:idx val="0"/>
            <c:invertIfNegative val="1"/>
            <c:bubble3D val="0"/>
          </c:dPt>
          <c:dPt>
            <c:idx val="1"/>
            <c:invertIfNegative val="1"/>
            <c:bubble3D val="0"/>
          </c:dPt>
          <c:dPt>
            <c:idx val="2"/>
            <c:invertIfNegative val="1"/>
            <c:bubble3D val="0"/>
          </c:dPt>
          <c:dPt>
            <c:idx val="3"/>
            <c:invertIfNegative val="1"/>
            <c:bubble3D val="0"/>
          </c:dPt>
          <c:dPt>
            <c:idx val="4"/>
            <c:invertIfNegative val="1"/>
            <c:bubble3D val="0"/>
          </c:dPt>
          <c:dPt>
            <c:idx val="5"/>
            <c:invertIfNegative val="1"/>
            <c:bubble3D val="0"/>
          </c:dPt>
          <c:dLbls>
            <c:dLbl>
              <c:idx val="0"/>
              <c:layout>
                <c:manualLayout>
                  <c:x val="1.3333240012318393E-2"/>
                  <c:y val="0.28444245359612524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4,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484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77653349757904E-2"/>
                  <c:y val="0.264442593577649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7653349757904E-2"/>
                  <c:y val="0.15555446681038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22066687197329E-2"/>
                  <c:y val="0.148887846804222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222066687197329E-2"/>
                  <c:y val="0.14666546515859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296065586009423E-2"/>
                  <c:y val="0.1599988801478221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2,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372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Лист1!$B$2:$B$7</c:f>
              <c:numCache>
                <c:formatCode>0.000</c:formatCode>
                <c:ptCount val="6"/>
                <c:pt idx="0">
                  <c:v>4.6118769999999945</c:v>
                </c:pt>
                <c:pt idx="1">
                  <c:v>4.1940099999999854</c:v>
                </c:pt>
                <c:pt idx="2">
                  <c:v>3.0044179999999998</c:v>
                </c:pt>
                <c:pt idx="3">
                  <c:v>2.7730299999999999</c:v>
                </c:pt>
                <c:pt idx="4">
                  <c:v>2.5647790000000001</c:v>
                </c:pt>
                <c:pt idx="5">
                  <c:v>2.4810089999999967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gapDepth val="135"/>
        <c:shape val="cylinder"/>
        <c:axId val="125657472"/>
        <c:axId val="125659008"/>
        <c:axId val="0"/>
      </c:bar3DChart>
      <c:catAx>
        <c:axId val="12565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659008"/>
        <c:crosses val="autoZero"/>
        <c:auto val="1"/>
        <c:lblAlgn val="ctr"/>
        <c:lblOffset val="100"/>
        <c:noMultiLvlLbl val="0"/>
      </c:catAx>
      <c:valAx>
        <c:axId val="125659008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657472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6950D-FB2E-4D5D-B309-40778FAFCF53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9756192-4C30-4F3C-8917-6A53F6BDCE1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Общие подходы к формированию предельных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объемов бюджетных ассигнований областного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бюджета на 2015 год и плановый период 2016-2017 годов</a:t>
          </a:r>
          <a:endParaRPr lang="ru-RU" sz="24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48A6A0-3C6C-4282-9041-34A2C04727B3}" type="parTrans" cxnId="{F3C58A42-B9E9-40C3-898E-467906DB315A}">
      <dgm:prSet/>
      <dgm:spPr/>
      <dgm:t>
        <a:bodyPr/>
        <a:lstStyle/>
        <a:p>
          <a:endParaRPr lang="ru-RU"/>
        </a:p>
      </dgm:t>
    </dgm:pt>
    <dgm:pt modelId="{FDDAD3DD-CDDD-46C5-8DCA-1543249AA832}" type="sibTrans" cxnId="{F3C58A42-B9E9-40C3-898E-467906DB315A}">
      <dgm:prSet/>
      <dgm:spPr/>
      <dgm:t>
        <a:bodyPr/>
        <a:lstStyle/>
        <a:p>
          <a:endParaRPr lang="ru-RU"/>
        </a:p>
      </dgm:t>
    </dgm:pt>
    <dgm:pt modelId="{5D7986CD-EBC1-49D6-BBF1-81CE5D409BAF}" type="pres">
      <dgm:prSet presAssocID="{E816950D-FB2E-4D5D-B309-40778FAFCF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12DC9-5DC3-4E04-8FA2-EF089B84533E}" type="pres">
      <dgm:prSet presAssocID="{B9756192-4C30-4F3C-8917-6A53F6BDCE19}" presName="parentText" presStyleLbl="node1" presStyleIdx="0" presStyleCnt="1" custLinFactNeighborX="112" custLinFactNeighborY="-2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DD8553-9AC8-4B38-9C72-97F7C1797ADC}" type="presOf" srcId="{E816950D-FB2E-4D5D-B309-40778FAFCF53}" destId="{5D7986CD-EBC1-49D6-BBF1-81CE5D409BAF}" srcOrd="0" destOrd="0" presId="urn:microsoft.com/office/officeart/2005/8/layout/vList2"/>
    <dgm:cxn modelId="{F3C58A42-B9E9-40C3-898E-467906DB315A}" srcId="{E816950D-FB2E-4D5D-B309-40778FAFCF53}" destId="{B9756192-4C30-4F3C-8917-6A53F6BDCE19}" srcOrd="0" destOrd="0" parTransId="{6E48A6A0-3C6C-4282-9041-34A2C04727B3}" sibTransId="{FDDAD3DD-CDDD-46C5-8DCA-1543249AA832}"/>
    <dgm:cxn modelId="{D78BF38D-A532-4E00-9FAE-182014794BBA}" type="presOf" srcId="{B9756192-4C30-4F3C-8917-6A53F6BDCE19}" destId="{A7A12DC9-5DC3-4E04-8FA2-EF089B84533E}" srcOrd="0" destOrd="0" presId="urn:microsoft.com/office/officeart/2005/8/layout/vList2"/>
    <dgm:cxn modelId="{6BD53D4E-AA56-4B07-9550-8E328E06FFE8}" type="presParOf" srcId="{5D7986CD-EBC1-49D6-BBF1-81CE5D409BAF}" destId="{A7A12DC9-5DC3-4E04-8FA2-EF089B8453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71452A-889B-4104-BB25-9D0F1956D185}" type="doc">
      <dgm:prSet loTypeId="urn:microsoft.com/office/officeart/2005/8/layout/vList2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D84CA01E-0F00-4F77-A6FB-B6EE44F1458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Сохранение прочих расходов не выше уровня 2014 года</a:t>
          </a:r>
          <a:endParaRPr lang="ru-RU" sz="1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608A6F0-029A-4B20-A0A6-4B0F51282F18}" type="parTrans" cxnId="{4706BCB2-83F6-44E0-B0BD-4C36B95BBADD}">
      <dgm:prSet/>
      <dgm:spPr/>
      <dgm:t>
        <a:bodyPr/>
        <a:lstStyle/>
        <a:p>
          <a:endParaRPr lang="ru-RU"/>
        </a:p>
      </dgm:t>
    </dgm:pt>
    <dgm:pt modelId="{5082EFB5-254D-4446-B209-5B9C537F950C}" type="sibTrans" cxnId="{4706BCB2-83F6-44E0-B0BD-4C36B95BBADD}">
      <dgm:prSet/>
      <dgm:spPr/>
      <dgm:t>
        <a:bodyPr/>
        <a:lstStyle/>
        <a:p>
          <a:endParaRPr lang="ru-RU"/>
        </a:p>
      </dgm:t>
    </dgm:pt>
    <dgm:pt modelId="{4E9A2BA4-511E-42EA-84DE-758F0C959FA0}" type="pres">
      <dgm:prSet presAssocID="{0471452A-889B-4104-BB25-9D0F1956D1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4995A0-290D-4D6D-B3F2-E4480B1EBD0D}" type="pres">
      <dgm:prSet presAssocID="{D84CA01E-0F00-4F77-A6FB-B6EE44F1458A}" presName="parentText" presStyleLbl="node1" presStyleIdx="0" presStyleCnt="1" custScaleY="67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DAD72-46D0-4063-B310-B2C06DF6B16D}" type="presOf" srcId="{0471452A-889B-4104-BB25-9D0F1956D185}" destId="{4E9A2BA4-511E-42EA-84DE-758F0C959FA0}" srcOrd="0" destOrd="0" presId="urn:microsoft.com/office/officeart/2005/8/layout/vList2"/>
    <dgm:cxn modelId="{4706BCB2-83F6-44E0-B0BD-4C36B95BBADD}" srcId="{0471452A-889B-4104-BB25-9D0F1956D185}" destId="{D84CA01E-0F00-4F77-A6FB-B6EE44F1458A}" srcOrd="0" destOrd="0" parTransId="{5608A6F0-029A-4B20-A0A6-4B0F51282F18}" sibTransId="{5082EFB5-254D-4446-B209-5B9C537F950C}"/>
    <dgm:cxn modelId="{57352612-E29B-40EF-BD60-A940523D7B53}" type="presOf" srcId="{D84CA01E-0F00-4F77-A6FB-B6EE44F1458A}" destId="{794995A0-290D-4D6D-B3F2-E4480B1EBD0D}" srcOrd="0" destOrd="0" presId="urn:microsoft.com/office/officeart/2005/8/layout/vList2"/>
    <dgm:cxn modelId="{AD2EDCCA-DAF5-4E50-9015-6244E007BC04}" type="presParOf" srcId="{4E9A2BA4-511E-42EA-84DE-758F0C959FA0}" destId="{794995A0-290D-4D6D-B3F2-E4480B1EBD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3EEB12-456E-4987-B604-F1898BBEEC9E}" type="doc">
      <dgm:prSet loTypeId="urn:microsoft.com/office/officeart/2005/8/layout/vList2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125FEEFF-CC8F-41C6-A908-F97E8D11459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/>
            <a:t>Безусловная реализация Указов Президента Российской Федерации от 7 мая 2012 года в части повышения  оплаты труда  отдельных категорий работников</a:t>
          </a:r>
          <a:endParaRPr lang="ru-RU" sz="1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B0F4628-66EF-48CB-B022-2F4238FD5E75}" type="parTrans" cxnId="{58B6E64D-C8DE-4D3A-911D-6C60D0CBBB88}">
      <dgm:prSet/>
      <dgm:spPr/>
      <dgm:t>
        <a:bodyPr/>
        <a:lstStyle/>
        <a:p>
          <a:endParaRPr lang="ru-RU"/>
        </a:p>
      </dgm:t>
    </dgm:pt>
    <dgm:pt modelId="{8547EB03-1FB2-41C9-B5BE-2BD7D04779F6}" type="sibTrans" cxnId="{58B6E64D-C8DE-4D3A-911D-6C60D0CBBB88}">
      <dgm:prSet/>
      <dgm:spPr/>
      <dgm:t>
        <a:bodyPr/>
        <a:lstStyle/>
        <a:p>
          <a:endParaRPr lang="ru-RU"/>
        </a:p>
      </dgm:t>
    </dgm:pt>
    <dgm:pt modelId="{78F769D4-3328-4A3C-95F7-F421F5A44900}" type="pres">
      <dgm:prSet presAssocID="{6F3EEB12-456E-4987-B604-F1898BBEEC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CF4A3C-CE8F-4FDB-97C6-3C2126081693}" type="pres">
      <dgm:prSet presAssocID="{125FEEFF-CC8F-41C6-A908-F97E8D114594}" presName="parentText" presStyleLbl="node1" presStyleIdx="0" presStyleCnt="1" custLinFactNeighborY="-12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6E64D-C8DE-4D3A-911D-6C60D0CBBB88}" srcId="{6F3EEB12-456E-4987-B604-F1898BBEEC9E}" destId="{125FEEFF-CC8F-41C6-A908-F97E8D114594}" srcOrd="0" destOrd="0" parTransId="{CB0F4628-66EF-48CB-B022-2F4238FD5E75}" sibTransId="{8547EB03-1FB2-41C9-B5BE-2BD7D04779F6}"/>
    <dgm:cxn modelId="{D9B3417C-7AD8-4661-9601-0A1A01E8505C}" type="presOf" srcId="{6F3EEB12-456E-4987-B604-F1898BBEEC9E}" destId="{78F769D4-3328-4A3C-95F7-F421F5A44900}" srcOrd="0" destOrd="0" presId="urn:microsoft.com/office/officeart/2005/8/layout/vList2"/>
    <dgm:cxn modelId="{F0DA2001-E724-444F-A730-2173191C6082}" type="presOf" srcId="{125FEEFF-CC8F-41C6-A908-F97E8D114594}" destId="{F2CF4A3C-CE8F-4FDB-97C6-3C2126081693}" srcOrd="0" destOrd="0" presId="urn:microsoft.com/office/officeart/2005/8/layout/vList2"/>
    <dgm:cxn modelId="{99EBC718-5B08-4A84-902A-6276E8EE897C}" type="presParOf" srcId="{78F769D4-3328-4A3C-95F7-F421F5A44900}" destId="{F2CF4A3C-CE8F-4FDB-97C6-3C21260816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5746D0-811A-47F2-A4AF-F2E503BEC6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A38E8-AB1F-4F96-BE96-45AD8D754100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Не получают ФФП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EC3081-F28D-49B8-A63F-67DA3EABDB8B}" type="parTrans" cxnId="{025E8D7E-D438-40F3-8478-47095A5F8675}">
      <dgm:prSet/>
      <dgm:spPr/>
      <dgm:t>
        <a:bodyPr/>
        <a:lstStyle/>
        <a:p>
          <a:endParaRPr lang="ru-RU"/>
        </a:p>
      </dgm:t>
    </dgm:pt>
    <dgm:pt modelId="{81BF7649-8A5D-48AA-B9C1-6B8AAC466FFB}" type="sibTrans" cxnId="{025E8D7E-D438-40F3-8478-47095A5F8675}">
      <dgm:prSet/>
      <dgm:spPr/>
      <dgm:t>
        <a:bodyPr/>
        <a:lstStyle/>
        <a:p>
          <a:endParaRPr lang="ru-RU"/>
        </a:p>
      </dgm:t>
    </dgm:pt>
    <dgm:pt modelId="{738636A1-4972-40B4-977D-0B4999CCC14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500" b="0" dirty="0" smtClean="0">
              <a:latin typeface="Times New Roman" pitchFamily="18" charset="0"/>
              <a:cs typeface="Times New Roman" pitchFamily="18" charset="0"/>
            </a:rPr>
            <a:t>г.Белгород</a:t>
          </a:r>
          <a:endParaRPr lang="ru-RU" sz="1500" b="0" dirty="0">
            <a:latin typeface="Times New Roman" pitchFamily="18" charset="0"/>
            <a:cs typeface="Times New Roman" pitchFamily="18" charset="0"/>
          </a:endParaRPr>
        </a:p>
      </dgm:t>
    </dgm:pt>
    <dgm:pt modelId="{2F55AADC-5F22-43A7-9BEE-8FB0D7418424}" type="parTrans" cxnId="{4AC4052C-ACA9-445F-9F6A-AF49EDB98945}">
      <dgm:prSet/>
      <dgm:spPr/>
      <dgm:t>
        <a:bodyPr/>
        <a:lstStyle/>
        <a:p>
          <a:endParaRPr lang="ru-RU"/>
        </a:p>
      </dgm:t>
    </dgm:pt>
    <dgm:pt modelId="{FDAA2689-0962-4400-91F6-BE38E228996D}" type="sibTrans" cxnId="{4AC4052C-ACA9-445F-9F6A-AF49EDB98945}">
      <dgm:prSet/>
      <dgm:spPr/>
      <dgm:t>
        <a:bodyPr/>
        <a:lstStyle/>
        <a:p>
          <a:endParaRPr lang="ru-RU"/>
        </a:p>
      </dgm:t>
    </dgm:pt>
    <dgm:pt modelId="{260A10FE-2E42-4754-93D7-35193B13729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</a:rPr>
            <a:t>Доля  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</a:rPr>
            <a:t>10-20%</a:t>
          </a:r>
          <a:endParaRPr lang="ru-RU" sz="2400" b="1" dirty="0">
            <a:solidFill>
              <a:schemeClr val="bg1"/>
            </a:solidFill>
          </a:endParaRPr>
        </a:p>
      </dgm:t>
    </dgm:pt>
    <dgm:pt modelId="{22591F8D-1CAE-45EB-9EEC-9B3192300935}" type="parTrans" cxnId="{39CD0F4E-B4AE-41CE-902D-3136619417BD}">
      <dgm:prSet/>
      <dgm:spPr/>
      <dgm:t>
        <a:bodyPr/>
        <a:lstStyle/>
        <a:p>
          <a:endParaRPr lang="ru-RU"/>
        </a:p>
      </dgm:t>
    </dgm:pt>
    <dgm:pt modelId="{AA5FC82D-1C58-4124-A0B8-960BE413183C}" type="sibTrans" cxnId="{39CD0F4E-B4AE-41CE-902D-3136619417BD}">
      <dgm:prSet/>
      <dgm:spPr/>
      <dgm:t>
        <a:bodyPr/>
        <a:lstStyle/>
        <a:p>
          <a:endParaRPr lang="ru-RU"/>
        </a:p>
      </dgm:t>
    </dgm:pt>
    <dgm:pt modelId="{54E11CEA-6F34-4FEB-B63F-B996EF8CA6DB}">
      <dgm:prSet phldrT="[Текст]" custT="1"/>
      <dgm:spPr/>
      <dgm:t>
        <a:bodyPr/>
        <a:lstStyle/>
        <a:p>
          <a:pPr>
            <a:spcBef>
              <a:spcPct val="0"/>
            </a:spcBef>
            <a:spcAft>
              <a:spcPts val="600"/>
            </a:spcAft>
          </a:pP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Корочанский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2ABF20E8-DBA8-4731-A1C0-58BE9F436A62}" type="parTrans" cxnId="{69925FEE-3F0B-4263-9607-23DE6907D656}">
      <dgm:prSet/>
      <dgm:spPr/>
      <dgm:t>
        <a:bodyPr/>
        <a:lstStyle/>
        <a:p>
          <a:endParaRPr lang="ru-RU"/>
        </a:p>
      </dgm:t>
    </dgm:pt>
    <dgm:pt modelId="{509AD5B0-6EC2-41A5-A0C2-2639D6E58633}" type="sibTrans" cxnId="{69925FEE-3F0B-4263-9607-23DE6907D656}">
      <dgm:prSet/>
      <dgm:spPr/>
      <dgm:t>
        <a:bodyPr/>
        <a:lstStyle/>
        <a:p>
          <a:endParaRPr lang="ru-RU"/>
        </a:p>
      </dgm:t>
    </dgm:pt>
    <dgm:pt modelId="{D2112C0E-D7CB-4168-B478-D6B71E4DDC8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00B050"/>
        </a:solidFill>
        <a:ln>
          <a:solidFill>
            <a:srgbClr val="FFCC00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</a:rPr>
            <a:t>Доля </a:t>
          </a:r>
        </a:p>
        <a:p>
          <a:r>
            <a:rPr lang="ru-RU" sz="1400" b="1" dirty="0" smtClean="0">
              <a:solidFill>
                <a:schemeClr val="bg1"/>
              </a:solidFill>
              <a:latin typeface="Times New Roman" pitchFamily="18" charset="0"/>
            </a:rPr>
            <a:t>20-30%</a:t>
          </a:r>
          <a:endParaRPr lang="ru-RU" sz="1400" b="1" dirty="0">
            <a:solidFill>
              <a:schemeClr val="bg1"/>
            </a:solidFill>
            <a:latin typeface="Times New Roman" pitchFamily="18" charset="0"/>
          </a:endParaRPr>
        </a:p>
      </dgm:t>
    </dgm:pt>
    <dgm:pt modelId="{B48FB818-57D1-40C7-B078-4902143A6D00}" type="parTrans" cxnId="{D26D84C9-2547-42FC-9672-AB608DE9CFDF}">
      <dgm:prSet/>
      <dgm:spPr/>
      <dgm:t>
        <a:bodyPr/>
        <a:lstStyle/>
        <a:p>
          <a:endParaRPr lang="ru-RU"/>
        </a:p>
      </dgm:t>
    </dgm:pt>
    <dgm:pt modelId="{074E4BC7-6E9C-4C7B-AFBB-6523979AC453}" type="sibTrans" cxnId="{D26D84C9-2547-42FC-9672-AB608DE9CFDF}">
      <dgm:prSet/>
      <dgm:spPr/>
      <dgm:t>
        <a:bodyPr/>
        <a:lstStyle/>
        <a:p>
          <a:endParaRPr lang="ru-RU"/>
        </a:p>
      </dgm:t>
    </dgm:pt>
    <dgm:pt modelId="{548553B5-FBA0-4C40-81F3-A1E5FBAD7708}">
      <dgm:prSet phldrT="[Текст]" custT="1"/>
      <dgm:spPr>
        <a:solidFill>
          <a:schemeClr val="accent3">
            <a:lumMod val="60000"/>
            <a:lumOff val="40000"/>
            <a:alpha val="89804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Алексеевский район и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г.Алексеевка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02A8A0C-04D7-4D23-95D3-2CAF7E014025}" type="parTrans" cxnId="{5EA2FA4F-CE70-4909-9354-EC4FDA47E63E}">
      <dgm:prSet/>
      <dgm:spPr/>
      <dgm:t>
        <a:bodyPr/>
        <a:lstStyle/>
        <a:p>
          <a:endParaRPr lang="ru-RU"/>
        </a:p>
      </dgm:t>
    </dgm:pt>
    <dgm:pt modelId="{51B3F4C3-0D01-4538-AA7D-E7E0A660E3F6}" type="sibTrans" cxnId="{5EA2FA4F-CE70-4909-9354-EC4FDA47E63E}">
      <dgm:prSet/>
      <dgm:spPr/>
      <dgm:t>
        <a:bodyPr/>
        <a:lstStyle/>
        <a:p>
          <a:endParaRPr lang="ru-RU"/>
        </a:p>
      </dgm:t>
    </dgm:pt>
    <dgm:pt modelId="{F539F847-23BC-4319-9356-BF636A66B432}">
      <dgm:prSet phldrT="[Текст]" custT="1"/>
      <dgm:spPr>
        <a:solidFill>
          <a:schemeClr val="accent3">
            <a:lumMod val="60000"/>
            <a:lumOff val="40000"/>
            <a:alpha val="89804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Белгородский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38FF830-DA5D-40AD-84E0-BEF501B5F432}" type="parTrans" cxnId="{863CF18B-EA67-4D07-9921-B65B181B90B0}">
      <dgm:prSet/>
      <dgm:spPr/>
      <dgm:t>
        <a:bodyPr/>
        <a:lstStyle/>
        <a:p>
          <a:endParaRPr lang="ru-RU"/>
        </a:p>
      </dgm:t>
    </dgm:pt>
    <dgm:pt modelId="{72E320D0-5DCC-4613-BD3D-C074680AE480}" type="sibTrans" cxnId="{863CF18B-EA67-4D07-9921-B65B181B90B0}">
      <dgm:prSet/>
      <dgm:spPr/>
      <dgm:t>
        <a:bodyPr/>
        <a:lstStyle/>
        <a:p>
          <a:endParaRPr lang="ru-RU"/>
        </a:p>
      </dgm:t>
    </dgm:pt>
    <dgm:pt modelId="{B7C0FF7A-93DC-4258-9428-16EDE02379E4}">
      <dgm:prSet phldrT="[Текст]" custT="1"/>
      <dgm:spPr>
        <a:solidFill>
          <a:schemeClr val="accent3">
            <a:lumMod val="60000"/>
            <a:lumOff val="40000"/>
            <a:alpha val="89804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Яковлевский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3253F2B-2568-4D46-A6F9-0B5692D3583D}" type="parTrans" cxnId="{2FA1F8D3-8437-4BFA-A065-4520B732D657}">
      <dgm:prSet/>
      <dgm:spPr/>
      <dgm:t>
        <a:bodyPr/>
        <a:lstStyle/>
        <a:p>
          <a:endParaRPr lang="ru-RU"/>
        </a:p>
      </dgm:t>
    </dgm:pt>
    <dgm:pt modelId="{4593C480-D83C-4E39-B252-4CF53868AB9C}" type="sibTrans" cxnId="{2FA1F8D3-8437-4BFA-A065-4520B732D657}">
      <dgm:prSet/>
      <dgm:spPr/>
      <dgm:t>
        <a:bodyPr/>
        <a:lstStyle/>
        <a:p>
          <a:endParaRPr lang="ru-RU"/>
        </a:p>
      </dgm:t>
    </dgm:pt>
    <dgm:pt modelId="{8EE97789-E985-41A0-BC35-1E7DF1DD62CE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Доля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30-40%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48A9B2B-0083-412F-9171-E8301E089708}" type="parTrans" cxnId="{F9B240D4-11B1-4759-93D0-E0E6F3313C58}">
      <dgm:prSet/>
      <dgm:spPr/>
      <dgm:t>
        <a:bodyPr/>
        <a:lstStyle/>
        <a:p>
          <a:endParaRPr lang="ru-RU"/>
        </a:p>
      </dgm:t>
    </dgm:pt>
    <dgm:pt modelId="{70D718CD-F6D8-4F68-BEA0-DEB8A0D8E7EE}" type="sibTrans" cxnId="{F9B240D4-11B1-4759-93D0-E0E6F3313C58}">
      <dgm:prSet/>
      <dgm:spPr/>
      <dgm:t>
        <a:bodyPr/>
        <a:lstStyle/>
        <a:p>
          <a:endParaRPr lang="ru-RU"/>
        </a:p>
      </dgm:t>
    </dgm:pt>
    <dgm:pt modelId="{50598984-25AB-46E7-9D2B-77A3ED6A11E6}">
      <dgm:prSet phldrT="[Текст]" custT="1"/>
      <dgm:spPr>
        <a:solidFill>
          <a:schemeClr val="accent6">
            <a:lumMod val="40000"/>
            <a:lumOff val="60000"/>
            <a:alpha val="89804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b="0" i="0" u="none" strike="noStrike" dirty="0" err="1" smtClean="0">
              <a:latin typeface="Times New Roman" pitchFamily="18" charset="0"/>
              <a:cs typeface="Times New Roman" pitchFamily="18" charset="0"/>
            </a:rPr>
            <a:t>Борисовский</a:t>
          </a:r>
          <a:r>
            <a:rPr lang="ru-RU" sz="1200" b="0" i="0" u="none" strike="noStrike" dirty="0" smtClean="0">
              <a:latin typeface="Times New Roman" pitchFamily="18" charset="0"/>
              <a:cs typeface="Times New Roman" pitchFamily="18" charset="0"/>
            </a:rPr>
            <a:t> район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D220292-8C52-401D-ACE1-7C18792B99BC}" type="parTrans" cxnId="{0421AE23-EE89-414D-86DD-846BF7AD742C}">
      <dgm:prSet/>
      <dgm:spPr/>
      <dgm:t>
        <a:bodyPr/>
        <a:lstStyle/>
        <a:p>
          <a:endParaRPr lang="ru-RU"/>
        </a:p>
      </dgm:t>
    </dgm:pt>
    <dgm:pt modelId="{EC7BF9A0-08C8-4935-A59F-069227310927}" type="sibTrans" cxnId="{0421AE23-EE89-414D-86DD-846BF7AD742C}">
      <dgm:prSet/>
      <dgm:spPr/>
      <dgm:t>
        <a:bodyPr/>
        <a:lstStyle/>
        <a:p>
          <a:endParaRPr lang="ru-RU"/>
        </a:p>
      </dgm:t>
    </dgm:pt>
    <dgm:pt modelId="{F9991179-35F4-40CD-BFD8-95832FE498A0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Доля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40-55%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3D51E3D-9D39-4344-B7EE-C54779D21F60}" type="parTrans" cxnId="{18279896-C155-434E-BD81-67BACCBB82D2}">
      <dgm:prSet/>
      <dgm:spPr/>
      <dgm:t>
        <a:bodyPr/>
        <a:lstStyle/>
        <a:p>
          <a:endParaRPr lang="ru-RU"/>
        </a:p>
      </dgm:t>
    </dgm:pt>
    <dgm:pt modelId="{B40D6D97-D63C-4966-BDB1-8B81A751D44A}" type="sibTrans" cxnId="{18279896-C155-434E-BD81-67BACCBB82D2}">
      <dgm:prSet/>
      <dgm:spPr/>
      <dgm:t>
        <a:bodyPr/>
        <a:lstStyle/>
        <a:p>
          <a:endParaRPr lang="ru-RU"/>
        </a:p>
      </dgm:t>
    </dgm:pt>
    <dgm:pt modelId="{89731F20-053A-4EC1-9001-BA80A7C9841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500" b="0" dirty="0" err="1" smtClean="0">
              <a:latin typeface="Times New Roman" pitchFamily="18" charset="0"/>
              <a:cs typeface="Times New Roman" pitchFamily="18" charset="0"/>
            </a:rPr>
            <a:t>Губкинский</a:t>
          </a:r>
          <a:r>
            <a:rPr lang="ru-RU" sz="1500" b="0" dirty="0" smtClean="0">
              <a:latin typeface="Times New Roman" pitchFamily="18" charset="0"/>
              <a:cs typeface="Times New Roman" pitchFamily="18" charset="0"/>
            </a:rPr>
            <a:t> городской округ</a:t>
          </a:r>
          <a:endParaRPr lang="ru-RU" sz="1500" b="0" dirty="0">
            <a:latin typeface="Times New Roman" pitchFamily="18" charset="0"/>
            <a:cs typeface="Times New Roman" pitchFamily="18" charset="0"/>
          </a:endParaRPr>
        </a:p>
      </dgm:t>
    </dgm:pt>
    <dgm:pt modelId="{336D72DA-197E-4DAD-8883-A9C5F159D1CA}" type="parTrans" cxnId="{0A26FC28-4F5B-41BE-AAFC-6DA8574A3B18}">
      <dgm:prSet/>
      <dgm:spPr/>
      <dgm:t>
        <a:bodyPr/>
        <a:lstStyle/>
        <a:p>
          <a:endParaRPr lang="ru-RU"/>
        </a:p>
      </dgm:t>
    </dgm:pt>
    <dgm:pt modelId="{0A0CECD5-29D2-4D8D-9B52-E6A4A45FE8F2}" type="sibTrans" cxnId="{0A26FC28-4F5B-41BE-AAFC-6DA8574A3B18}">
      <dgm:prSet/>
      <dgm:spPr/>
      <dgm:t>
        <a:bodyPr/>
        <a:lstStyle/>
        <a:p>
          <a:endParaRPr lang="ru-RU"/>
        </a:p>
      </dgm:t>
    </dgm:pt>
    <dgm:pt modelId="{93792F82-A9DC-44B9-95E0-AD324E4020E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500" b="0" dirty="0" err="1" smtClean="0">
              <a:latin typeface="Times New Roman" pitchFamily="18" charset="0"/>
              <a:cs typeface="Times New Roman" pitchFamily="18" charset="0"/>
            </a:rPr>
            <a:t>Староосколь-ский</a:t>
          </a:r>
          <a:r>
            <a:rPr lang="ru-RU" sz="1500" b="0" dirty="0" smtClean="0">
              <a:latin typeface="Times New Roman" pitchFamily="18" charset="0"/>
              <a:cs typeface="Times New Roman" pitchFamily="18" charset="0"/>
            </a:rPr>
            <a:t> городской округ</a:t>
          </a:r>
          <a:endParaRPr lang="ru-RU" sz="1500" b="0" dirty="0">
            <a:latin typeface="Times New Roman" pitchFamily="18" charset="0"/>
            <a:cs typeface="Times New Roman" pitchFamily="18" charset="0"/>
          </a:endParaRPr>
        </a:p>
      </dgm:t>
    </dgm:pt>
    <dgm:pt modelId="{E7D684CC-8078-409D-88F3-FF50F78B0BB1}" type="parTrans" cxnId="{8A0F6BB4-6445-4486-B35D-7DBD7ABEAB04}">
      <dgm:prSet/>
      <dgm:spPr/>
      <dgm:t>
        <a:bodyPr/>
        <a:lstStyle/>
        <a:p>
          <a:endParaRPr lang="ru-RU"/>
        </a:p>
      </dgm:t>
    </dgm:pt>
    <dgm:pt modelId="{49553898-FBDC-481D-B41F-7572F9BBF00C}" type="sibTrans" cxnId="{8A0F6BB4-6445-4486-B35D-7DBD7ABEAB04}">
      <dgm:prSet/>
      <dgm:spPr/>
      <dgm:t>
        <a:bodyPr/>
        <a:lstStyle/>
        <a:p>
          <a:endParaRPr lang="ru-RU"/>
        </a:p>
      </dgm:t>
    </dgm:pt>
    <dgm:pt modelId="{D6748969-34C2-4540-AC08-05ACA1E9C4FA}">
      <dgm:prSet phldrT="[Текст]" custT="1"/>
      <dgm:spPr>
        <a:solidFill>
          <a:srgbClr val="FCABA2">
            <a:alpha val="89804"/>
          </a:srgb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Красненский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F511953-25B2-4CA1-9D70-9B0FEEEF836F}" type="parTrans" cxnId="{A499AF78-7780-45EF-B6BF-32FFB8E1247C}">
      <dgm:prSet/>
      <dgm:spPr/>
      <dgm:t>
        <a:bodyPr/>
        <a:lstStyle/>
        <a:p>
          <a:endParaRPr lang="ru-RU"/>
        </a:p>
      </dgm:t>
    </dgm:pt>
    <dgm:pt modelId="{E9CECB22-EDEE-4E07-9E1B-D20176C3B056}" type="sibTrans" cxnId="{A499AF78-7780-45EF-B6BF-32FFB8E1247C}">
      <dgm:prSet/>
      <dgm:spPr/>
      <dgm:t>
        <a:bodyPr/>
        <a:lstStyle/>
        <a:p>
          <a:endParaRPr lang="ru-RU"/>
        </a:p>
      </dgm:t>
    </dgm:pt>
    <dgm:pt modelId="{CCC4AB71-E669-4C02-B164-DC8BAA12B711}">
      <dgm:prSet phldrT="[Текст]" custT="1"/>
      <dgm:spPr/>
      <dgm:t>
        <a:bodyPr/>
        <a:lstStyle/>
        <a:p>
          <a:pPr>
            <a:spcBef>
              <a:spcPts val="300"/>
            </a:spcBef>
            <a:spcAft>
              <a:spcPts val="600"/>
            </a:spcAft>
          </a:pPr>
          <a:r>
            <a:rPr lang="ru-RU" sz="1300" dirty="0" err="1" smtClean="0">
              <a:latin typeface="Times New Roman" pitchFamily="18" charset="0"/>
              <a:cs typeface="Times New Roman" pitchFamily="18" charset="0"/>
            </a:rPr>
            <a:t>Новооскольский</a:t>
          </a:r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D649C260-989A-49AA-AC52-EFBAE247CF50}" type="parTrans" cxnId="{C453B0F7-CFA6-4D42-B37F-CE848A1562E8}">
      <dgm:prSet/>
      <dgm:spPr/>
      <dgm:t>
        <a:bodyPr/>
        <a:lstStyle/>
        <a:p>
          <a:endParaRPr lang="ru-RU"/>
        </a:p>
      </dgm:t>
    </dgm:pt>
    <dgm:pt modelId="{5A034504-6F59-4BF6-ABB0-77DE9D6D8801}" type="sibTrans" cxnId="{C453B0F7-CFA6-4D42-B37F-CE848A1562E8}">
      <dgm:prSet/>
      <dgm:spPr/>
      <dgm:t>
        <a:bodyPr/>
        <a:lstStyle/>
        <a:p>
          <a:endParaRPr lang="ru-RU"/>
        </a:p>
      </dgm:t>
    </dgm:pt>
    <dgm:pt modelId="{18DAA716-7687-4F68-833F-B93F507A84F3}">
      <dgm:prSet phldrT="[Текст]" custT="1"/>
      <dgm:spPr>
        <a:solidFill>
          <a:schemeClr val="accent3">
            <a:lumMod val="60000"/>
            <a:lumOff val="40000"/>
            <a:alpha val="89804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b="0" i="0" u="none" strike="noStrike" dirty="0" err="1" smtClean="0">
              <a:latin typeface="Times New Roman" pitchFamily="18" charset="0"/>
              <a:cs typeface="Times New Roman" pitchFamily="18" charset="0"/>
            </a:rPr>
            <a:t>Г.Валуйки</a:t>
          </a:r>
          <a:r>
            <a:rPr lang="ru-RU" sz="1200" b="0" i="0" u="none" strike="noStrike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sz="1200" b="0" i="0" u="none" strike="noStrike" dirty="0" err="1" smtClean="0">
              <a:latin typeface="Times New Roman" pitchFamily="18" charset="0"/>
              <a:cs typeface="Times New Roman" pitchFamily="18" charset="0"/>
            </a:rPr>
            <a:t>Валуйский</a:t>
          </a:r>
          <a:r>
            <a:rPr lang="ru-RU" sz="1200" b="0" i="0" u="none" strike="noStrike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0E45E93-351F-49D5-BCEE-C1B25BC6516C}" type="parTrans" cxnId="{BB42CE7E-696E-42F9-9925-047228E4033C}">
      <dgm:prSet/>
      <dgm:spPr/>
      <dgm:t>
        <a:bodyPr/>
        <a:lstStyle/>
        <a:p>
          <a:endParaRPr lang="ru-RU"/>
        </a:p>
      </dgm:t>
    </dgm:pt>
    <dgm:pt modelId="{B5BF68D2-EFF5-48A6-9CE4-C3AB783DA6FC}" type="sibTrans" cxnId="{BB42CE7E-696E-42F9-9925-047228E4033C}">
      <dgm:prSet/>
      <dgm:spPr/>
      <dgm:t>
        <a:bodyPr/>
        <a:lstStyle/>
        <a:p>
          <a:endParaRPr lang="ru-RU"/>
        </a:p>
      </dgm:t>
    </dgm:pt>
    <dgm:pt modelId="{12DA75E2-C246-4ED0-B36D-2B43977C260F}">
      <dgm:prSet phldrT="[Текст]" custT="1"/>
      <dgm:spPr>
        <a:solidFill>
          <a:schemeClr val="accent3">
            <a:lumMod val="60000"/>
            <a:lumOff val="40000"/>
            <a:alpha val="89804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Грайворонский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2DBD11E-426B-41A7-9CC2-E288BAB65E57}" type="parTrans" cxnId="{DD8C7168-B305-4506-AB7B-7CD91E4B3072}">
      <dgm:prSet/>
      <dgm:spPr/>
      <dgm:t>
        <a:bodyPr/>
        <a:lstStyle/>
        <a:p>
          <a:endParaRPr lang="ru-RU"/>
        </a:p>
      </dgm:t>
    </dgm:pt>
    <dgm:pt modelId="{2761A909-C555-4CD7-80D0-9013D7FFDEFF}" type="sibTrans" cxnId="{DD8C7168-B305-4506-AB7B-7CD91E4B3072}">
      <dgm:prSet/>
      <dgm:spPr/>
      <dgm:t>
        <a:bodyPr/>
        <a:lstStyle/>
        <a:p>
          <a:endParaRPr lang="ru-RU"/>
        </a:p>
      </dgm:t>
    </dgm:pt>
    <dgm:pt modelId="{D748C3C7-19C4-4910-9D94-E863ADFAF06A}">
      <dgm:prSet phldrT="[Текст]" custT="1"/>
      <dgm:spPr>
        <a:solidFill>
          <a:srgbClr val="FCABA2">
            <a:alpha val="89804"/>
          </a:srgb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Вейделевский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8F19926-C847-4549-8F18-CC9AB15E96A6}" type="parTrans" cxnId="{BF94D893-A191-4F7B-A95C-CEC406CB8453}">
      <dgm:prSet/>
      <dgm:spPr/>
      <dgm:t>
        <a:bodyPr/>
        <a:lstStyle/>
        <a:p>
          <a:endParaRPr lang="ru-RU"/>
        </a:p>
      </dgm:t>
    </dgm:pt>
    <dgm:pt modelId="{4E933BEE-AC3E-4AB3-B436-809D599259B6}" type="sibTrans" cxnId="{BF94D893-A191-4F7B-A95C-CEC406CB8453}">
      <dgm:prSet/>
      <dgm:spPr/>
      <dgm:t>
        <a:bodyPr/>
        <a:lstStyle/>
        <a:p>
          <a:endParaRPr lang="ru-RU"/>
        </a:p>
      </dgm:t>
    </dgm:pt>
    <dgm:pt modelId="{4AD16B05-266B-4D9B-BC93-C9856A16F148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Ивнянский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05A8AAF-508C-420B-B658-DA3BF1FDC731}" type="parTrans" cxnId="{D0E56479-91AC-40DC-B218-A149E0997DB6}">
      <dgm:prSet/>
      <dgm:spPr/>
      <dgm:t>
        <a:bodyPr/>
        <a:lstStyle/>
        <a:p>
          <a:endParaRPr lang="ru-RU"/>
        </a:p>
      </dgm:t>
    </dgm:pt>
    <dgm:pt modelId="{0EC17B80-A882-44AD-9334-F5DFD34E5C7B}" type="sibTrans" cxnId="{D0E56479-91AC-40DC-B218-A149E0997DB6}">
      <dgm:prSet/>
      <dgm:spPr/>
      <dgm:t>
        <a:bodyPr/>
        <a:lstStyle/>
        <a:p>
          <a:endParaRPr lang="ru-RU"/>
        </a:p>
      </dgm:t>
    </dgm:pt>
    <dgm:pt modelId="{890B6D74-93AF-4109-9E00-A2D4A121CA17}">
      <dgm:prSet phldrT="[Текст]" custT="1"/>
      <dgm:spPr>
        <a:solidFill>
          <a:srgbClr val="FCABA2">
            <a:alpha val="89804"/>
          </a:srgb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Ровеньский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0CBCE0B-A637-4170-B8D8-60AE9B4C8235}" type="parTrans" cxnId="{B446BD92-A1A0-4E27-8CFC-E115F5E70102}">
      <dgm:prSet/>
      <dgm:spPr/>
      <dgm:t>
        <a:bodyPr/>
        <a:lstStyle/>
        <a:p>
          <a:endParaRPr lang="ru-RU"/>
        </a:p>
      </dgm:t>
    </dgm:pt>
    <dgm:pt modelId="{AFB1F456-7096-4EC3-9AE6-965955900C75}" type="sibTrans" cxnId="{B446BD92-A1A0-4E27-8CFC-E115F5E70102}">
      <dgm:prSet/>
      <dgm:spPr/>
      <dgm:t>
        <a:bodyPr/>
        <a:lstStyle/>
        <a:p>
          <a:endParaRPr lang="ru-RU"/>
        </a:p>
      </dgm:t>
    </dgm:pt>
    <dgm:pt modelId="{167A5A25-9A95-4790-884F-5609FD50064F}">
      <dgm:prSet phldrT="[Текст]" custT="1"/>
      <dgm:spPr>
        <a:solidFill>
          <a:schemeClr val="accent6">
            <a:lumMod val="40000"/>
            <a:lumOff val="60000"/>
            <a:alpha val="89804"/>
          </a:schemeClr>
        </a:solidFill>
      </dgm:spPr>
      <dgm:t>
        <a:bodyPr/>
        <a:lstStyle/>
        <a:p>
          <a:pPr>
            <a:spcAft>
              <a:spcPts val="600"/>
            </a:spcAft>
          </a:pPr>
          <a:r>
            <a:rPr lang="ru-RU" sz="1150" dirty="0" smtClean="0">
              <a:latin typeface="Times New Roman" pitchFamily="18" charset="0"/>
              <a:cs typeface="Times New Roman" pitchFamily="18" charset="0"/>
            </a:rPr>
            <a:t>  Красногвардейский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          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3D5D631-DF81-4878-9BF5-659DD900DDB6}" type="parTrans" cxnId="{54613839-AF43-4B56-8E52-03FD39A33D26}">
      <dgm:prSet/>
      <dgm:spPr/>
      <dgm:t>
        <a:bodyPr/>
        <a:lstStyle/>
        <a:p>
          <a:endParaRPr lang="ru-RU"/>
        </a:p>
      </dgm:t>
    </dgm:pt>
    <dgm:pt modelId="{A3C102EC-0A74-4ECB-BEAB-94A8E6591397}" type="sibTrans" cxnId="{54613839-AF43-4B56-8E52-03FD39A33D26}">
      <dgm:prSet/>
      <dgm:spPr/>
      <dgm:t>
        <a:bodyPr/>
        <a:lstStyle/>
        <a:p>
          <a:endParaRPr lang="ru-RU"/>
        </a:p>
      </dgm:t>
    </dgm:pt>
    <dgm:pt modelId="{AB195A36-84F4-4D51-A610-6AB68AEAC7B5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Краснояружский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54B2425-DAA1-4CD5-B823-D77F93369449}" type="parTrans" cxnId="{24EDB2A4-0F6D-4EED-A9AE-ED2577090B2F}">
      <dgm:prSet/>
      <dgm:spPr/>
      <dgm:t>
        <a:bodyPr/>
        <a:lstStyle/>
        <a:p>
          <a:endParaRPr lang="ru-RU"/>
        </a:p>
      </dgm:t>
    </dgm:pt>
    <dgm:pt modelId="{CFFC47D3-7F3D-4684-A15B-02767F63025B}" type="sibTrans" cxnId="{24EDB2A4-0F6D-4EED-A9AE-ED2577090B2F}">
      <dgm:prSet/>
      <dgm:spPr/>
      <dgm:t>
        <a:bodyPr/>
        <a:lstStyle/>
        <a:p>
          <a:endParaRPr lang="ru-RU"/>
        </a:p>
      </dgm:t>
    </dgm:pt>
    <dgm:pt modelId="{699B906F-19E6-4330-83AB-ED2E3A274912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Прохоровский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6937305-E991-43DF-9A65-1283544F5BA2}" type="parTrans" cxnId="{050A5CA5-D093-464A-B5EA-247753990430}">
      <dgm:prSet/>
      <dgm:spPr/>
      <dgm:t>
        <a:bodyPr/>
        <a:lstStyle/>
        <a:p>
          <a:endParaRPr lang="ru-RU"/>
        </a:p>
      </dgm:t>
    </dgm:pt>
    <dgm:pt modelId="{10759B3D-508B-468D-A36F-17E456A88369}" type="sibTrans" cxnId="{050A5CA5-D093-464A-B5EA-247753990430}">
      <dgm:prSet/>
      <dgm:spPr/>
      <dgm:t>
        <a:bodyPr/>
        <a:lstStyle/>
        <a:p>
          <a:endParaRPr lang="ru-RU"/>
        </a:p>
      </dgm:t>
    </dgm:pt>
    <dgm:pt modelId="{507FBB7A-180C-43A0-BC58-7DA2EDB5C066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Ракитянский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92E46CE-B32C-40FA-A48C-13C3AB563FA5}" type="parTrans" cxnId="{249D5827-4D49-4319-B55C-4823BF98927F}">
      <dgm:prSet/>
      <dgm:spPr/>
      <dgm:t>
        <a:bodyPr/>
        <a:lstStyle/>
        <a:p>
          <a:endParaRPr lang="ru-RU"/>
        </a:p>
      </dgm:t>
    </dgm:pt>
    <dgm:pt modelId="{F0D89313-F055-400E-A7A9-9E65C5F78F71}" type="sibTrans" cxnId="{249D5827-4D49-4319-B55C-4823BF98927F}">
      <dgm:prSet/>
      <dgm:spPr/>
      <dgm:t>
        <a:bodyPr/>
        <a:lstStyle/>
        <a:p>
          <a:endParaRPr lang="ru-RU"/>
        </a:p>
      </dgm:t>
    </dgm:pt>
    <dgm:pt modelId="{D5885499-B522-4BAD-B08F-182AAF96A5A3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Чернянский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01F0DB10-BCC7-476F-A6C9-E432E3778845}" type="parTrans" cxnId="{DCEB6569-794E-4ED3-A446-EBED06FDDA0B}">
      <dgm:prSet/>
      <dgm:spPr/>
      <dgm:t>
        <a:bodyPr/>
        <a:lstStyle/>
        <a:p>
          <a:endParaRPr lang="ru-RU"/>
        </a:p>
      </dgm:t>
    </dgm:pt>
    <dgm:pt modelId="{3E3FA146-399F-4FA4-AF81-1EF99A3D3D7A}" type="sibTrans" cxnId="{DCEB6569-794E-4ED3-A446-EBED06FDDA0B}">
      <dgm:prSet/>
      <dgm:spPr/>
      <dgm:t>
        <a:bodyPr/>
        <a:lstStyle/>
        <a:p>
          <a:endParaRPr lang="ru-RU"/>
        </a:p>
      </dgm:t>
    </dgm:pt>
    <dgm:pt modelId="{FB7CE058-599D-4F40-A607-17A6F7ACDD51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Шебекинский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 и г. Шебекино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7656BF2B-8CB7-4E1A-8229-AAEDA2DDFDD4}" type="parTrans" cxnId="{F03576B3-A453-48EC-9B9F-0FDF5AC01C24}">
      <dgm:prSet/>
      <dgm:spPr/>
      <dgm:t>
        <a:bodyPr/>
        <a:lstStyle/>
        <a:p>
          <a:endParaRPr lang="ru-RU"/>
        </a:p>
      </dgm:t>
    </dgm:pt>
    <dgm:pt modelId="{E9AE450C-F6A5-4122-8B44-BC9FD76AB458}" type="sibTrans" cxnId="{F03576B3-A453-48EC-9B9F-0FDF5AC01C24}">
      <dgm:prSet/>
      <dgm:spPr/>
      <dgm:t>
        <a:bodyPr/>
        <a:lstStyle/>
        <a:p>
          <a:endParaRPr lang="ru-RU"/>
        </a:p>
      </dgm:t>
    </dgm:pt>
    <dgm:pt modelId="{437BEF37-377E-47C2-9E92-AC80A54CD382}">
      <dgm:prSet custT="1"/>
      <dgm:spPr/>
      <dgm:t>
        <a:bodyPr/>
        <a:lstStyle/>
        <a:p>
          <a:pPr>
            <a:spcAft>
              <a:spcPts val="600"/>
            </a:spcAft>
          </a:pP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Волоконовский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район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C47E429-6D70-4DA8-B27D-6AF03F3A43E7}" type="parTrans" cxnId="{EF375FB6-F3AA-4F7C-9313-EE535F6248D1}">
      <dgm:prSet/>
      <dgm:spPr/>
      <dgm:t>
        <a:bodyPr/>
        <a:lstStyle/>
        <a:p>
          <a:endParaRPr lang="ru-RU"/>
        </a:p>
      </dgm:t>
    </dgm:pt>
    <dgm:pt modelId="{F3A64023-C3C1-4112-A4C9-FF9C31FFEBC9}" type="sibTrans" cxnId="{EF375FB6-F3AA-4F7C-9313-EE535F6248D1}">
      <dgm:prSet/>
      <dgm:spPr/>
      <dgm:t>
        <a:bodyPr/>
        <a:lstStyle/>
        <a:p>
          <a:endParaRPr lang="ru-RU"/>
        </a:p>
      </dgm:t>
    </dgm:pt>
    <dgm:pt modelId="{FE37D4E3-6CDC-4764-9F73-328E4F90EB3C}">
      <dgm:prSet custT="1"/>
      <dgm:spPr/>
      <dgm:t>
        <a:bodyPr/>
        <a:lstStyle/>
        <a:p>
          <a:pPr>
            <a:spcAft>
              <a:spcPct val="15000"/>
            </a:spcAft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C7CA01C-55DD-41C0-839D-44DAE9C8C548}" type="sibTrans" cxnId="{239EAB35-EAD4-4958-9DBE-4711887DFE25}">
      <dgm:prSet/>
      <dgm:spPr/>
      <dgm:t>
        <a:bodyPr/>
        <a:lstStyle/>
        <a:p>
          <a:endParaRPr lang="ru-RU"/>
        </a:p>
      </dgm:t>
    </dgm:pt>
    <dgm:pt modelId="{37CFB4CA-F699-46C0-950C-1122F9FF74E1}" type="parTrans" cxnId="{239EAB35-EAD4-4958-9DBE-4711887DFE25}">
      <dgm:prSet/>
      <dgm:spPr/>
      <dgm:t>
        <a:bodyPr/>
        <a:lstStyle/>
        <a:p>
          <a:endParaRPr lang="ru-RU"/>
        </a:p>
      </dgm:t>
    </dgm:pt>
    <dgm:pt modelId="{CDADAF99-4263-473F-9A97-1E88E08877EF}" type="pres">
      <dgm:prSet presAssocID="{2C5746D0-811A-47F2-A4AF-F2E503BEC6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7E80C-0DAE-4CA0-949F-53A726794A5E}" type="pres">
      <dgm:prSet presAssocID="{955A38E8-AB1F-4F96-BE96-45AD8D754100}" presName="composite" presStyleCnt="0"/>
      <dgm:spPr/>
    </dgm:pt>
    <dgm:pt modelId="{F8EE0D62-2183-4D69-9FD7-14E105926470}" type="pres">
      <dgm:prSet presAssocID="{955A38E8-AB1F-4F96-BE96-45AD8D754100}" presName="parTx" presStyleLbl="alignNode1" presStyleIdx="0" presStyleCnt="5" custScaleX="107654" custScaleY="100000" custLinFactNeighborX="2700" custLinFactNeighborY="-913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BCC71-C712-4035-A16E-F5C6A62FD3A7}" type="pres">
      <dgm:prSet presAssocID="{955A38E8-AB1F-4F96-BE96-45AD8D754100}" presName="desTx" presStyleLbl="alignAccFollowNode1" presStyleIdx="0" presStyleCnt="5" custScaleX="108006" custScaleY="98594" custLinFactNeighborX="2876" custLinFactNeighborY="-8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D6A71-1327-4B02-8216-E43C8BD14E6E}" type="pres">
      <dgm:prSet presAssocID="{81BF7649-8A5D-48AA-B9C1-6B8AAC466FFB}" presName="space" presStyleCnt="0"/>
      <dgm:spPr/>
    </dgm:pt>
    <dgm:pt modelId="{F6ADBE0B-2CC1-419A-886B-F4CF08B0DC82}" type="pres">
      <dgm:prSet presAssocID="{260A10FE-2E42-4754-93D7-35193B13729B}" presName="composite" presStyleCnt="0"/>
      <dgm:spPr/>
    </dgm:pt>
    <dgm:pt modelId="{27615F47-FE2F-47FD-A896-42D0CF9CA3A0}" type="pres">
      <dgm:prSet presAssocID="{260A10FE-2E42-4754-93D7-35193B13729B}" presName="parTx" presStyleLbl="alignNode1" presStyleIdx="1" presStyleCnt="5" custScaleX="111684" custScaleY="111004" custLinFactNeighborX="-813" custLinFactNeighborY="-96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2FE7E-1B08-408E-A64F-BAF8540CDF6C}" type="pres">
      <dgm:prSet presAssocID="{260A10FE-2E42-4754-93D7-35193B13729B}" presName="desTx" presStyleLbl="alignAccFollowNode1" presStyleIdx="1" presStyleCnt="5" custScaleX="111684" custScaleY="98066" custLinFactNeighborX="47" custLinFactNeighborY="-9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E476A-6FDB-4897-9DEE-37B7DFB26122}" type="pres">
      <dgm:prSet presAssocID="{AA5FC82D-1C58-4124-A0B8-960BE413183C}" presName="space" presStyleCnt="0"/>
      <dgm:spPr/>
    </dgm:pt>
    <dgm:pt modelId="{EA45BBA7-EADB-48F6-9FDE-D37C8C8C4E8D}" type="pres">
      <dgm:prSet presAssocID="{D2112C0E-D7CB-4168-B478-D6B71E4DDC8E}" presName="composite" presStyleCnt="0"/>
      <dgm:spPr/>
    </dgm:pt>
    <dgm:pt modelId="{9A234A27-F3BA-42B6-8092-FE6D0D11216B}" type="pres">
      <dgm:prSet presAssocID="{D2112C0E-D7CB-4168-B478-D6B71E4DDC8E}" presName="parTx" presStyleLbl="alignNode1" presStyleIdx="2" presStyleCnt="5" custScaleX="114763" custLinFactNeighborX="8699" custLinFactNeighborY="-84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30E54-ED6B-4870-B086-C60539BDEAF1}" type="pres">
      <dgm:prSet presAssocID="{D2112C0E-D7CB-4168-B478-D6B71E4DDC8E}" presName="desTx" presStyleLbl="alignAccFollowNode1" presStyleIdx="2" presStyleCnt="5" custScaleX="114763" custScaleY="97376" custLinFactNeighborX="8699" custLinFactNeighborY="-9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143C7-CA14-4E80-B88F-11FC71586923}" type="pres">
      <dgm:prSet presAssocID="{074E4BC7-6E9C-4C7B-AFBB-6523979AC453}" presName="space" presStyleCnt="0"/>
      <dgm:spPr/>
    </dgm:pt>
    <dgm:pt modelId="{CB527133-B1AF-4378-812B-67BF2DD21AE3}" type="pres">
      <dgm:prSet presAssocID="{8EE97789-E985-41A0-BC35-1E7DF1DD62CE}" presName="composite" presStyleCnt="0"/>
      <dgm:spPr/>
    </dgm:pt>
    <dgm:pt modelId="{68465617-2AC3-45E1-B500-8CC8AFB33E65}" type="pres">
      <dgm:prSet presAssocID="{8EE97789-E985-41A0-BC35-1E7DF1DD62CE}" presName="parTx" presStyleLbl="alignNode1" presStyleIdx="3" presStyleCnt="5" custScaleX="127252" custLinFactNeighborX="3344" custLinFactNeighborY="-80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EE3D5-5BCB-4DDA-A436-F3EABCF158AE}" type="pres">
      <dgm:prSet presAssocID="{8EE97789-E985-41A0-BC35-1E7DF1DD62CE}" presName="desTx" presStyleLbl="alignAccFollowNode1" presStyleIdx="3" presStyleCnt="5" custScaleX="123017" custScaleY="98191" custLinFactNeighborX="6729" custLinFactNeighborY="-8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6898E-80F7-4E8D-8B68-CC6DD8301E9A}" type="pres">
      <dgm:prSet presAssocID="{70D718CD-F6D8-4F68-BEA0-DEB8A0D8E7EE}" presName="space" presStyleCnt="0"/>
      <dgm:spPr/>
    </dgm:pt>
    <dgm:pt modelId="{5317C64C-D743-4664-98E3-5BE2AD71BA6C}" type="pres">
      <dgm:prSet presAssocID="{F9991179-35F4-40CD-BFD8-95832FE498A0}" presName="composite" presStyleCnt="0"/>
      <dgm:spPr/>
    </dgm:pt>
    <dgm:pt modelId="{7B2D9C51-D1D8-444E-AB76-6D2A45FA3F58}" type="pres">
      <dgm:prSet presAssocID="{F9991179-35F4-40CD-BFD8-95832FE498A0}" presName="parTx" presStyleLbl="alignNode1" presStyleIdx="4" presStyleCnt="5" custScaleX="109836" custLinFactNeighborX="-352" custLinFactNeighborY="-862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BA52F-6299-4A31-9B2D-C888F719A9D2}" type="pres">
      <dgm:prSet presAssocID="{F9991179-35F4-40CD-BFD8-95832FE498A0}" presName="desTx" presStyleLbl="alignAccFollowNode1" presStyleIdx="4" presStyleCnt="5" custScaleX="109836" custScaleY="96941" custLinFactNeighborX="5150" custLinFactNeighborY="-10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375FB6-F3AA-4F7C-9313-EE535F6248D1}" srcId="{F9991179-35F4-40CD-BFD8-95832FE498A0}" destId="{437BEF37-377E-47C2-9E92-AC80A54CD382}" srcOrd="1" destOrd="0" parTransId="{CC47E429-6D70-4DA8-B27D-6AF03F3A43E7}" sibTransId="{F3A64023-C3C1-4112-A4C9-FF9C31FFEBC9}"/>
    <dgm:cxn modelId="{F9B240D4-11B1-4759-93D0-E0E6F3313C58}" srcId="{2C5746D0-811A-47F2-A4AF-F2E503BEC6D2}" destId="{8EE97789-E985-41A0-BC35-1E7DF1DD62CE}" srcOrd="3" destOrd="0" parTransId="{D48A9B2B-0083-412F-9171-E8301E089708}" sibTransId="{70D718CD-F6D8-4F68-BEA0-DEB8A0D8E7EE}"/>
    <dgm:cxn modelId="{249D5827-4D49-4319-B55C-4823BF98927F}" srcId="{8EE97789-E985-41A0-BC35-1E7DF1DD62CE}" destId="{507FBB7A-180C-43A0-BC58-7DA2EDB5C066}" srcOrd="4" destOrd="0" parTransId="{492E46CE-B32C-40FA-A48C-13C3AB563FA5}" sibTransId="{F0D89313-F055-400E-A7A9-9E65C5F78F71}"/>
    <dgm:cxn modelId="{EC796D28-5CBC-4AA4-93EB-FBFB9896DBC3}" type="presOf" srcId="{D748C3C7-19C4-4910-9D94-E863ADFAF06A}" destId="{B23BA52F-6299-4A31-9B2D-C888F719A9D2}" srcOrd="0" destOrd="0" presId="urn:microsoft.com/office/officeart/2005/8/layout/hList1"/>
    <dgm:cxn modelId="{BB42CE7E-696E-42F9-9925-047228E4033C}" srcId="{D2112C0E-D7CB-4168-B478-D6B71E4DDC8E}" destId="{18DAA716-7687-4F68-833F-B93F507A84F3}" srcOrd="2" destOrd="0" parTransId="{30E45E93-351F-49D5-BCEE-C1B25BC6516C}" sibTransId="{B5BF68D2-EFF5-48A6-9CE4-C3AB783DA6FC}"/>
    <dgm:cxn modelId="{D26D84C9-2547-42FC-9672-AB608DE9CFDF}" srcId="{2C5746D0-811A-47F2-A4AF-F2E503BEC6D2}" destId="{D2112C0E-D7CB-4168-B478-D6B71E4DDC8E}" srcOrd="2" destOrd="0" parTransId="{B48FB818-57D1-40C7-B078-4902143A6D00}" sibTransId="{074E4BC7-6E9C-4C7B-AFBB-6523979AC453}"/>
    <dgm:cxn modelId="{025E8D7E-D438-40F3-8478-47095A5F8675}" srcId="{2C5746D0-811A-47F2-A4AF-F2E503BEC6D2}" destId="{955A38E8-AB1F-4F96-BE96-45AD8D754100}" srcOrd="0" destOrd="0" parTransId="{38EC3081-F28D-49B8-A63F-67DA3EABDB8B}" sibTransId="{81BF7649-8A5D-48AA-B9C1-6B8AAC466FFB}"/>
    <dgm:cxn modelId="{4AC4052C-ACA9-445F-9F6A-AF49EDB98945}" srcId="{955A38E8-AB1F-4F96-BE96-45AD8D754100}" destId="{738636A1-4972-40B4-977D-0B4999CCC14A}" srcOrd="0" destOrd="0" parTransId="{2F55AADC-5F22-43A7-9BEE-8FB0D7418424}" sibTransId="{FDAA2689-0962-4400-91F6-BE38E228996D}"/>
    <dgm:cxn modelId="{67A64427-50D3-4016-B571-334B80198AB3}" type="presOf" srcId="{890B6D74-93AF-4109-9E00-A2D4A121CA17}" destId="{B23BA52F-6299-4A31-9B2D-C888F719A9D2}" srcOrd="0" destOrd="4" presId="urn:microsoft.com/office/officeart/2005/8/layout/hList1"/>
    <dgm:cxn modelId="{72477EF3-16B2-4F38-8761-F0C91E75883E}" type="presOf" srcId="{CCC4AB71-E669-4C02-B164-DC8BAA12B711}" destId="{2DA2FE7E-1B08-408E-A64F-BAF8540CDF6C}" srcOrd="0" destOrd="1" presId="urn:microsoft.com/office/officeart/2005/8/layout/hList1"/>
    <dgm:cxn modelId="{26404A91-A6BB-4EB1-ACCE-9CD9BE626A52}" type="presOf" srcId="{FB7CE058-599D-4F40-A607-17A6F7ACDD51}" destId="{BFCEE3D5-5BCB-4DDA-A436-F3EABCF158AE}" srcOrd="0" destOrd="6" presId="urn:microsoft.com/office/officeart/2005/8/layout/hList1"/>
    <dgm:cxn modelId="{A5EE5DE3-12E2-4B95-AF6F-436E034CC87E}" type="presOf" srcId="{B7C0FF7A-93DC-4258-9428-16EDE02379E4}" destId="{B1230E54-ED6B-4870-B086-C60539BDEAF1}" srcOrd="0" destOrd="4" presId="urn:microsoft.com/office/officeart/2005/8/layout/hList1"/>
    <dgm:cxn modelId="{23147AE7-E4C8-47DD-927B-EE495F125F2F}" type="presOf" srcId="{D6748969-34C2-4540-AC08-05ACA1E9C4FA}" destId="{B23BA52F-6299-4A31-9B2D-C888F719A9D2}" srcOrd="0" destOrd="3" presId="urn:microsoft.com/office/officeart/2005/8/layout/hList1"/>
    <dgm:cxn modelId="{863CF18B-EA67-4D07-9921-B65B181B90B0}" srcId="{D2112C0E-D7CB-4168-B478-D6B71E4DDC8E}" destId="{F539F847-23BC-4319-9356-BF636A66B432}" srcOrd="1" destOrd="0" parTransId="{738FF830-DA5D-40AD-84E0-BEF501B5F432}" sibTransId="{72E320D0-5DCC-4613-BD3D-C074680AE480}"/>
    <dgm:cxn modelId="{14C13D16-BB8E-4E0D-B4F7-79D939BC051F}" type="presOf" srcId="{AB195A36-84F4-4D51-A610-6AB68AEAC7B5}" destId="{BFCEE3D5-5BCB-4DDA-A436-F3EABCF158AE}" srcOrd="0" destOrd="2" presId="urn:microsoft.com/office/officeart/2005/8/layout/hList1"/>
    <dgm:cxn modelId="{C6264BC6-F700-4AF8-809F-C981B71AB850}" type="presOf" srcId="{507FBB7A-180C-43A0-BC58-7DA2EDB5C066}" destId="{BFCEE3D5-5BCB-4DDA-A436-F3EABCF158AE}" srcOrd="0" destOrd="4" presId="urn:microsoft.com/office/officeart/2005/8/layout/hList1"/>
    <dgm:cxn modelId="{54613839-AF43-4B56-8E52-03FD39A33D26}" srcId="{8EE97789-E985-41A0-BC35-1E7DF1DD62CE}" destId="{167A5A25-9A95-4790-884F-5609FD50064F}" srcOrd="1" destOrd="0" parTransId="{13D5D631-DF81-4878-9BF5-659DD900DDB6}" sibTransId="{A3C102EC-0A74-4ECB-BEAB-94A8E6591397}"/>
    <dgm:cxn modelId="{D0E56479-91AC-40DC-B218-A149E0997DB6}" srcId="{F9991179-35F4-40CD-BFD8-95832FE498A0}" destId="{4AD16B05-266B-4D9B-BC93-C9856A16F148}" srcOrd="2" destOrd="0" parTransId="{005A8AAF-508C-420B-B658-DA3BF1FDC731}" sibTransId="{0EC17B80-A882-44AD-9334-F5DFD34E5C7B}"/>
    <dgm:cxn modelId="{6E5D9EBD-40C8-4DD2-8EBC-E2AD4F0053C0}" type="presOf" srcId="{89731F20-053A-4EC1-9001-BA80A7C98412}" destId="{91BBCC71-C712-4035-A16E-F5C6A62FD3A7}" srcOrd="0" destOrd="1" presId="urn:microsoft.com/office/officeart/2005/8/layout/hList1"/>
    <dgm:cxn modelId="{CE62B4F0-F704-4B86-B938-E32A76FCBAF2}" type="presOf" srcId="{50598984-25AB-46E7-9D2B-77A3ED6A11E6}" destId="{BFCEE3D5-5BCB-4DDA-A436-F3EABCF158AE}" srcOrd="0" destOrd="0" presId="urn:microsoft.com/office/officeart/2005/8/layout/hList1"/>
    <dgm:cxn modelId="{DD8C7168-B305-4506-AB7B-7CD91E4B3072}" srcId="{D2112C0E-D7CB-4168-B478-D6B71E4DDC8E}" destId="{12DA75E2-C246-4ED0-B36D-2B43977C260F}" srcOrd="3" destOrd="0" parTransId="{92DBD11E-426B-41A7-9CC2-E288BAB65E57}" sibTransId="{2761A909-C555-4CD7-80D0-9013D7FFDEFF}"/>
    <dgm:cxn modelId="{5EA2FA4F-CE70-4909-9354-EC4FDA47E63E}" srcId="{D2112C0E-D7CB-4168-B478-D6B71E4DDC8E}" destId="{548553B5-FBA0-4C40-81F3-A1E5FBAD7708}" srcOrd="0" destOrd="0" parTransId="{002A8A0C-04D7-4D23-95D3-2CAF7E014025}" sibTransId="{51B3F4C3-0D01-4538-AA7D-E7E0A660E3F6}"/>
    <dgm:cxn modelId="{E25F2D37-D6DF-48A8-B22F-516261721AF1}" type="presOf" srcId="{260A10FE-2E42-4754-93D7-35193B13729B}" destId="{27615F47-FE2F-47FD-A896-42D0CF9CA3A0}" srcOrd="0" destOrd="0" presId="urn:microsoft.com/office/officeart/2005/8/layout/hList1"/>
    <dgm:cxn modelId="{DCEB6569-794E-4ED3-A446-EBED06FDDA0B}" srcId="{8EE97789-E985-41A0-BC35-1E7DF1DD62CE}" destId="{D5885499-B522-4BAD-B08F-182AAF96A5A3}" srcOrd="5" destOrd="0" parTransId="{01F0DB10-BCC7-476F-A6C9-E432E3778845}" sibTransId="{3E3FA146-399F-4FA4-AF81-1EF99A3D3D7A}"/>
    <dgm:cxn modelId="{0421AE23-EE89-414D-86DD-846BF7AD742C}" srcId="{8EE97789-E985-41A0-BC35-1E7DF1DD62CE}" destId="{50598984-25AB-46E7-9D2B-77A3ED6A11E6}" srcOrd="0" destOrd="0" parTransId="{BD220292-8C52-401D-ACE1-7C18792B99BC}" sibTransId="{EC7BF9A0-08C8-4935-A59F-069227310927}"/>
    <dgm:cxn modelId="{C453B0F7-CFA6-4D42-B37F-CE848A1562E8}" srcId="{260A10FE-2E42-4754-93D7-35193B13729B}" destId="{CCC4AB71-E669-4C02-B164-DC8BAA12B711}" srcOrd="1" destOrd="0" parTransId="{D649C260-989A-49AA-AC52-EFBAE247CF50}" sibTransId="{5A034504-6F59-4BF6-ABB0-77DE9D6D8801}"/>
    <dgm:cxn modelId="{24EDB2A4-0F6D-4EED-A9AE-ED2577090B2F}" srcId="{8EE97789-E985-41A0-BC35-1E7DF1DD62CE}" destId="{AB195A36-84F4-4D51-A610-6AB68AEAC7B5}" srcOrd="2" destOrd="0" parTransId="{054B2425-DAA1-4CD5-B823-D77F93369449}" sibTransId="{CFFC47D3-7F3D-4684-A15B-02767F63025B}"/>
    <dgm:cxn modelId="{9C27BA23-6E18-4145-AD52-B01528541E71}" type="presOf" srcId="{167A5A25-9A95-4790-884F-5609FD50064F}" destId="{BFCEE3D5-5BCB-4DDA-A436-F3EABCF158AE}" srcOrd="0" destOrd="1" presId="urn:microsoft.com/office/officeart/2005/8/layout/hList1"/>
    <dgm:cxn modelId="{AAA7FAF0-23C9-48C7-9675-9A934C55B3B7}" type="presOf" srcId="{4AD16B05-266B-4D9B-BC93-C9856A16F148}" destId="{B23BA52F-6299-4A31-9B2D-C888F719A9D2}" srcOrd="0" destOrd="2" presId="urn:microsoft.com/office/officeart/2005/8/layout/hList1"/>
    <dgm:cxn modelId="{F03576B3-A453-48EC-9B9F-0FDF5AC01C24}" srcId="{8EE97789-E985-41A0-BC35-1E7DF1DD62CE}" destId="{FB7CE058-599D-4F40-A607-17A6F7ACDD51}" srcOrd="6" destOrd="0" parTransId="{7656BF2B-8CB7-4E1A-8229-AAEDA2DDFDD4}" sibTransId="{E9AE450C-F6A5-4122-8B44-BC9FD76AB458}"/>
    <dgm:cxn modelId="{35B3D3C7-B7C8-4816-BCAD-AFBFEFF1D28F}" type="presOf" srcId="{955A38E8-AB1F-4F96-BE96-45AD8D754100}" destId="{F8EE0D62-2183-4D69-9FD7-14E105926470}" srcOrd="0" destOrd="0" presId="urn:microsoft.com/office/officeart/2005/8/layout/hList1"/>
    <dgm:cxn modelId="{68CEC160-66AD-46D1-B5DC-3AE0105A9109}" type="presOf" srcId="{93792F82-A9DC-44B9-95E0-AD324E4020E1}" destId="{91BBCC71-C712-4035-A16E-F5C6A62FD3A7}" srcOrd="0" destOrd="2" presId="urn:microsoft.com/office/officeart/2005/8/layout/hList1"/>
    <dgm:cxn modelId="{4AC27B3E-9A17-48B9-8304-17F363BD97FC}" type="presOf" srcId="{F539F847-23BC-4319-9356-BF636A66B432}" destId="{B1230E54-ED6B-4870-B086-C60539BDEAF1}" srcOrd="0" destOrd="1" presId="urn:microsoft.com/office/officeart/2005/8/layout/hList1"/>
    <dgm:cxn modelId="{050A5CA5-D093-464A-B5EA-247753990430}" srcId="{8EE97789-E985-41A0-BC35-1E7DF1DD62CE}" destId="{699B906F-19E6-4330-83AB-ED2E3A274912}" srcOrd="3" destOrd="0" parTransId="{E6937305-E991-43DF-9A65-1283544F5BA2}" sibTransId="{10759B3D-508B-468D-A36F-17E456A88369}"/>
    <dgm:cxn modelId="{A00E771D-B77B-4DAC-8820-A59351FBA1FA}" type="presOf" srcId="{54E11CEA-6F34-4FEB-B63F-B996EF8CA6DB}" destId="{2DA2FE7E-1B08-408E-A64F-BAF8540CDF6C}" srcOrd="0" destOrd="0" presId="urn:microsoft.com/office/officeart/2005/8/layout/hList1"/>
    <dgm:cxn modelId="{B446BD92-A1A0-4E27-8CFC-E115F5E70102}" srcId="{F9991179-35F4-40CD-BFD8-95832FE498A0}" destId="{890B6D74-93AF-4109-9E00-A2D4A121CA17}" srcOrd="4" destOrd="0" parTransId="{70CBCE0B-A637-4170-B8D8-60AE9B4C8235}" sibTransId="{AFB1F456-7096-4EC3-9AE6-965955900C75}"/>
    <dgm:cxn modelId="{A499AF78-7780-45EF-B6BF-32FFB8E1247C}" srcId="{F9991179-35F4-40CD-BFD8-95832FE498A0}" destId="{D6748969-34C2-4540-AC08-05ACA1E9C4FA}" srcOrd="3" destOrd="0" parTransId="{6F511953-25B2-4CA1-9D70-9B0FEEEF836F}" sibTransId="{E9CECB22-EDEE-4E07-9E1B-D20176C3B056}"/>
    <dgm:cxn modelId="{BF94D893-A191-4F7B-A95C-CEC406CB8453}" srcId="{F9991179-35F4-40CD-BFD8-95832FE498A0}" destId="{D748C3C7-19C4-4910-9D94-E863ADFAF06A}" srcOrd="0" destOrd="0" parTransId="{38F19926-C847-4549-8F18-CC9AB15E96A6}" sibTransId="{4E933BEE-AC3E-4AB3-B436-809D599259B6}"/>
    <dgm:cxn modelId="{D5AA0A37-15FF-452E-B873-34F4BFB34756}" type="presOf" srcId="{F9991179-35F4-40CD-BFD8-95832FE498A0}" destId="{7B2D9C51-D1D8-444E-AB76-6D2A45FA3F58}" srcOrd="0" destOrd="0" presId="urn:microsoft.com/office/officeart/2005/8/layout/hList1"/>
    <dgm:cxn modelId="{69925FEE-3F0B-4263-9607-23DE6907D656}" srcId="{260A10FE-2E42-4754-93D7-35193B13729B}" destId="{54E11CEA-6F34-4FEB-B63F-B996EF8CA6DB}" srcOrd="0" destOrd="0" parTransId="{2ABF20E8-DBA8-4731-A1C0-58BE9F436A62}" sibTransId="{509AD5B0-6EC2-41A5-A0C2-2639D6E58633}"/>
    <dgm:cxn modelId="{A8EFB37E-1ED7-4086-BF55-60E0074BB82F}" type="presOf" srcId="{8EE97789-E985-41A0-BC35-1E7DF1DD62CE}" destId="{68465617-2AC3-45E1-B500-8CC8AFB33E65}" srcOrd="0" destOrd="0" presId="urn:microsoft.com/office/officeart/2005/8/layout/hList1"/>
    <dgm:cxn modelId="{39CD0F4E-B4AE-41CE-902D-3136619417BD}" srcId="{2C5746D0-811A-47F2-A4AF-F2E503BEC6D2}" destId="{260A10FE-2E42-4754-93D7-35193B13729B}" srcOrd="1" destOrd="0" parTransId="{22591F8D-1CAE-45EB-9EEC-9B3192300935}" sibTransId="{AA5FC82D-1C58-4124-A0B8-960BE413183C}"/>
    <dgm:cxn modelId="{ABD1F470-6103-49F7-B9C3-03063FF3C1CF}" type="presOf" srcId="{2C5746D0-811A-47F2-A4AF-F2E503BEC6D2}" destId="{CDADAF99-4263-473F-9A97-1E88E08877EF}" srcOrd="0" destOrd="0" presId="urn:microsoft.com/office/officeart/2005/8/layout/hList1"/>
    <dgm:cxn modelId="{8A0F6BB4-6445-4486-B35D-7DBD7ABEAB04}" srcId="{955A38E8-AB1F-4F96-BE96-45AD8D754100}" destId="{93792F82-A9DC-44B9-95E0-AD324E4020E1}" srcOrd="2" destOrd="0" parTransId="{E7D684CC-8078-409D-88F3-FF50F78B0BB1}" sibTransId="{49553898-FBDC-481D-B41F-7572F9BBF00C}"/>
    <dgm:cxn modelId="{3272B2CD-466A-46CE-B14C-C8BCE426A6A4}" type="presOf" srcId="{12DA75E2-C246-4ED0-B36D-2B43977C260F}" destId="{B1230E54-ED6B-4870-B086-C60539BDEAF1}" srcOrd="0" destOrd="3" presId="urn:microsoft.com/office/officeart/2005/8/layout/hList1"/>
    <dgm:cxn modelId="{239EAB35-EAD4-4958-9DBE-4711887DFE25}" srcId="{8EE97789-E985-41A0-BC35-1E7DF1DD62CE}" destId="{FE37D4E3-6CDC-4764-9F73-328E4F90EB3C}" srcOrd="7" destOrd="0" parTransId="{37CFB4CA-F699-46C0-950C-1122F9FF74E1}" sibTransId="{DC7CA01C-55DD-41C0-839D-44DAE9C8C548}"/>
    <dgm:cxn modelId="{907665AD-D08F-4B03-8D52-D07AE19E11AB}" type="presOf" srcId="{699B906F-19E6-4330-83AB-ED2E3A274912}" destId="{BFCEE3D5-5BCB-4DDA-A436-F3EABCF158AE}" srcOrd="0" destOrd="3" presId="urn:microsoft.com/office/officeart/2005/8/layout/hList1"/>
    <dgm:cxn modelId="{B21A3B5A-CF36-4771-8169-805F607B75D6}" type="presOf" srcId="{437BEF37-377E-47C2-9E92-AC80A54CD382}" destId="{B23BA52F-6299-4A31-9B2D-C888F719A9D2}" srcOrd="0" destOrd="1" presId="urn:microsoft.com/office/officeart/2005/8/layout/hList1"/>
    <dgm:cxn modelId="{4F870FC7-6280-4DDD-B6C5-793CA694C9EE}" type="presOf" srcId="{FE37D4E3-6CDC-4764-9F73-328E4F90EB3C}" destId="{BFCEE3D5-5BCB-4DDA-A436-F3EABCF158AE}" srcOrd="0" destOrd="7" presId="urn:microsoft.com/office/officeart/2005/8/layout/hList1"/>
    <dgm:cxn modelId="{0A26FC28-4F5B-41BE-AAFC-6DA8574A3B18}" srcId="{955A38E8-AB1F-4F96-BE96-45AD8D754100}" destId="{89731F20-053A-4EC1-9001-BA80A7C98412}" srcOrd="1" destOrd="0" parTransId="{336D72DA-197E-4DAD-8883-A9C5F159D1CA}" sibTransId="{0A0CECD5-29D2-4D8D-9B52-E6A4A45FE8F2}"/>
    <dgm:cxn modelId="{2FA1F8D3-8437-4BFA-A065-4520B732D657}" srcId="{D2112C0E-D7CB-4168-B478-D6B71E4DDC8E}" destId="{B7C0FF7A-93DC-4258-9428-16EDE02379E4}" srcOrd="4" destOrd="0" parTransId="{E3253F2B-2568-4D46-A6F9-0B5692D3583D}" sibTransId="{4593C480-D83C-4E39-B252-4CF53868AB9C}"/>
    <dgm:cxn modelId="{18279896-C155-434E-BD81-67BACCBB82D2}" srcId="{2C5746D0-811A-47F2-A4AF-F2E503BEC6D2}" destId="{F9991179-35F4-40CD-BFD8-95832FE498A0}" srcOrd="4" destOrd="0" parTransId="{43D51E3D-9D39-4344-B7EE-C54779D21F60}" sibTransId="{B40D6D97-D63C-4966-BDB1-8B81A751D44A}"/>
    <dgm:cxn modelId="{6AC6F638-AECB-4322-A056-FA13006B1134}" type="presOf" srcId="{18DAA716-7687-4F68-833F-B93F507A84F3}" destId="{B1230E54-ED6B-4870-B086-C60539BDEAF1}" srcOrd="0" destOrd="2" presId="urn:microsoft.com/office/officeart/2005/8/layout/hList1"/>
    <dgm:cxn modelId="{4A177E59-5C85-4D08-B5E6-0EB1C7E50ABD}" type="presOf" srcId="{D5885499-B522-4BAD-B08F-182AAF96A5A3}" destId="{BFCEE3D5-5BCB-4DDA-A436-F3EABCF158AE}" srcOrd="0" destOrd="5" presId="urn:microsoft.com/office/officeart/2005/8/layout/hList1"/>
    <dgm:cxn modelId="{96C8BC1A-06F6-4B99-AC02-AE02B9D21648}" type="presOf" srcId="{548553B5-FBA0-4C40-81F3-A1E5FBAD7708}" destId="{B1230E54-ED6B-4870-B086-C60539BDEAF1}" srcOrd="0" destOrd="0" presId="urn:microsoft.com/office/officeart/2005/8/layout/hList1"/>
    <dgm:cxn modelId="{58AF90EB-A03D-4900-9F43-ADEBF16D8AF7}" type="presOf" srcId="{738636A1-4972-40B4-977D-0B4999CCC14A}" destId="{91BBCC71-C712-4035-A16E-F5C6A62FD3A7}" srcOrd="0" destOrd="0" presId="urn:microsoft.com/office/officeart/2005/8/layout/hList1"/>
    <dgm:cxn modelId="{CC2DCBA6-752A-450D-9E0D-03357DB62A70}" type="presOf" srcId="{D2112C0E-D7CB-4168-B478-D6B71E4DDC8E}" destId="{9A234A27-F3BA-42B6-8092-FE6D0D11216B}" srcOrd="0" destOrd="0" presId="urn:microsoft.com/office/officeart/2005/8/layout/hList1"/>
    <dgm:cxn modelId="{B737682A-C1C8-4494-9C22-A116F8046DFB}" type="presParOf" srcId="{CDADAF99-4263-473F-9A97-1E88E08877EF}" destId="{64E7E80C-0DAE-4CA0-949F-53A726794A5E}" srcOrd="0" destOrd="0" presId="urn:microsoft.com/office/officeart/2005/8/layout/hList1"/>
    <dgm:cxn modelId="{E6600F1D-6329-4524-9A5C-490C863ABC42}" type="presParOf" srcId="{64E7E80C-0DAE-4CA0-949F-53A726794A5E}" destId="{F8EE0D62-2183-4D69-9FD7-14E105926470}" srcOrd="0" destOrd="0" presId="urn:microsoft.com/office/officeart/2005/8/layout/hList1"/>
    <dgm:cxn modelId="{3A7C5D95-DB39-4DD0-8B9F-6A4549743A33}" type="presParOf" srcId="{64E7E80C-0DAE-4CA0-949F-53A726794A5E}" destId="{91BBCC71-C712-4035-A16E-F5C6A62FD3A7}" srcOrd="1" destOrd="0" presId="urn:microsoft.com/office/officeart/2005/8/layout/hList1"/>
    <dgm:cxn modelId="{B28B919F-250C-4558-9C51-E69E44A021B8}" type="presParOf" srcId="{CDADAF99-4263-473F-9A97-1E88E08877EF}" destId="{A4CD6A71-1327-4B02-8216-E43C8BD14E6E}" srcOrd="1" destOrd="0" presId="urn:microsoft.com/office/officeart/2005/8/layout/hList1"/>
    <dgm:cxn modelId="{928B3883-BDCA-4098-AE35-7FB2695C8E7E}" type="presParOf" srcId="{CDADAF99-4263-473F-9A97-1E88E08877EF}" destId="{F6ADBE0B-2CC1-419A-886B-F4CF08B0DC82}" srcOrd="2" destOrd="0" presId="urn:microsoft.com/office/officeart/2005/8/layout/hList1"/>
    <dgm:cxn modelId="{18C2C7E5-C827-498A-8ACF-34920D98853C}" type="presParOf" srcId="{F6ADBE0B-2CC1-419A-886B-F4CF08B0DC82}" destId="{27615F47-FE2F-47FD-A896-42D0CF9CA3A0}" srcOrd="0" destOrd="0" presId="urn:microsoft.com/office/officeart/2005/8/layout/hList1"/>
    <dgm:cxn modelId="{A23816C6-7FD2-4E33-89FE-46B63E8C3185}" type="presParOf" srcId="{F6ADBE0B-2CC1-419A-886B-F4CF08B0DC82}" destId="{2DA2FE7E-1B08-408E-A64F-BAF8540CDF6C}" srcOrd="1" destOrd="0" presId="urn:microsoft.com/office/officeart/2005/8/layout/hList1"/>
    <dgm:cxn modelId="{78AE9415-164E-4853-BA65-D0A249877095}" type="presParOf" srcId="{CDADAF99-4263-473F-9A97-1E88E08877EF}" destId="{76BE476A-6FDB-4897-9DEE-37B7DFB26122}" srcOrd="3" destOrd="0" presId="urn:microsoft.com/office/officeart/2005/8/layout/hList1"/>
    <dgm:cxn modelId="{87151462-67EB-4A7B-BF47-00BAFDD197C0}" type="presParOf" srcId="{CDADAF99-4263-473F-9A97-1E88E08877EF}" destId="{EA45BBA7-EADB-48F6-9FDE-D37C8C8C4E8D}" srcOrd="4" destOrd="0" presId="urn:microsoft.com/office/officeart/2005/8/layout/hList1"/>
    <dgm:cxn modelId="{3AB9DD88-113C-4F1F-AD1B-A0982E632AC8}" type="presParOf" srcId="{EA45BBA7-EADB-48F6-9FDE-D37C8C8C4E8D}" destId="{9A234A27-F3BA-42B6-8092-FE6D0D11216B}" srcOrd="0" destOrd="0" presId="urn:microsoft.com/office/officeart/2005/8/layout/hList1"/>
    <dgm:cxn modelId="{2292A35E-6A02-4334-A294-0790FC945B10}" type="presParOf" srcId="{EA45BBA7-EADB-48F6-9FDE-D37C8C8C4E8D}" destId="{B1230E54-ED6B-4870-B086-C60539BDEAF1}" srcOrd="1" destOrd="0" presId="urn:microsoft.com/office/officeart/2005/8/layout/hList1"/>
    <dgm:cxn modelId="{9388D005-1513-4781-9D84-0FF93872F049}" type="presParOf" srcId="{CDADAF99-4263-473F-9A97-1E88E08877EF}" destId="{AEC143C7-CA14-4E80-B88F-11FC71586923}" srcOrd="5" destOrd="0" presId="urn:microsoft.com/office/officeart/2005/8/layout/hList1"/>
    <dgm:cxn modelId="{3CDDAC12-D068-4DBE-A976-8530EC2517D6}" type="presParOf" srcId="{CDADAF99-4263-473F-9A97-1E88E08877EF}" destId="{CB527133-B1AF-4378-812B-67BF2DD21AE3}" srcOrd="6" destOrd="0" presId="urn:microsoft.com/office/officeart/2005/8/layout/hList1"/>
    <dgm:cxn modelId="{0BD03D6E-A2BA-4A0E-89F2-2FF45BEEB3D1}" type="presParOf" srcId="{CB527133-B1AF-4378-812B-67BF2DD21AE3}" destId="{68465617-2AC3-45E1-B500-8CC8AFB33E65}" srcOrd="0" destOrd="0" presId="urn:microsoft.com/office/officeart/2005/8/layout/hList1"/>
    <dgm:cxn modelId="{C7DD09D4-9F43-48E2-AC3D-1BE6813D8557}" type="presParOf" srcId="{CB527133-B1AF-4378-812B-67BF2DD21AE3}" destId="{BFCEE3D5-5BCB-4DDA-A436-F3EABCF158AE}" srcOrd="1" destOrd="0" presId="urn:microsoft.com/office/officeart/2005/8/layout/hList1"/>
    <dgm:cxn modelId="{3880DAEA-168B-47FF-B92A-A40EC8263645}" type="presParOf" srcId="{CDADAF99-4263-473F-9A97-1E88E08877EF}" destId="{E436898E-80F7-4E8D-8B68-CC6DD8301E9A}" srcOrd="7" destOrd="0" presId="urn:microsoft.com/office/officeart/2005/8/layout/hList1"/>
    <dgm:cxn modelId="{3FE8571B-0002-4BE1-8545-9B9F3720AAC4}" type="presParOf" srcId="{CDADAF99-4263-473F-9A97-1E88E08877EF}" destId="{5317C64C-D743-4664-98E3-5BE2AD71BA6C}" srcOrd="8" destOrd="0" presId="urn:microsoft.com/office/officeart/2005/8/layout/hList1"/>
    <dgm:cxn modelId="{D3670DFD-02AC-4D65-B1B4-4E97E5EFF71B}" type="presParOf" srcId="{5317C64C-D743-4664-98E3-5BE2AD71BA6C}" destId="{7B2D9C51-D1D8-444E-AB76-6D2A45FA3F58}" srcOrd="0" destOrd="0" presId="urn:microsoft.com/office/officeart/2005/8/layout/hList1"/>
    <dgm:cxn modelId="{9AB6CC5B-6006-4E2D-B02D-66F9CB806270}" type="presParOf" srcId="{5317C64C-D743-4664-98E3-5BE2AD71BA6C}" destId="{B23BA52F-6299-4A31-9B2D-C888F719A9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96324-DBC2-4A4F-BDF6-A8AA9C8CAB3B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3BAB219B-CCFE-4A3F-A261-D99336E1DB8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Остальные расходы</a:t>
          </a:r>
          <a:endParaRPr lang="ru-RU" sz="18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415DDA2-C544-4045-B04A-2D64FE929A1D}" type="parTrans" cxnId="{FCBF5C2B-15B5-4B33-99C0-B6DF15F55DFB}">
      <dgm:prSet/>
      <dgm:spPr/>
      <dgm:t>
        <a:bodyPr/>
        <a:lstStyle/>
        <a:p>
          <a:endParaRPr lang="ru-RU"/>
        </a:p>
      </dgm:t>
    </dgm:pt>
    <dgm:pt modelId="{8FA15C03-D9F7-42BE-BD00-FE4E708B9862}" type="sibTrans" cxnId="{FCBF5C2B-15B5-4B33-99C0-B6DF15F55DFB}">
      <dgm:prSet/>
      <dgm:spPr/>
      <dgm:t>
        <a:bodyPr/>
        <a:lstStyle/>
        <a:p>
          <a:endParaRPr lang="ru-RU"/>
        </a:p>
      </dgm:t>
    </dgm:pt>
    <dgm:pt modelId="{C61EDF1C-408B-4514-B429-6536DD30C3DB}" type="pres">
      <dgm:prSet presAssocID="{7C096324-DBC2-4A4F-BDF6-A8AA9C8CAB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4BB479-ED14-4557-B510-7071343FC9DF}" type="pres">
      <dgm:prSet presAssocID="{3BAB219B-CCFE-4A3F-A261-D99336E1DB86}" presName="parentText" presStyleLbl="node1" presStyleIdx="0" presStyleCnt="1" custScaleY="255614" custLinFactY="-262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F5C2B-15B5-4B33-99C0-B6DF15F55DFB}" srcId="{7C096324-DBC2-4A4F-BDF6-A8AA9C8CAB3B}" destId="{3BAB219B-CCFE-4A3F-A261-D99336E1DB86}" srcOrd="0" destOrd="0" parTransId="{5415DDA2-C544-4045-B04A-2D64FE929A1D}" sibTransId="{8FA15C03-D9F7-42BE-BD00-FE4E708B9862}"/>
    <dgm:cxn modelId="{D3348DE6-F668-42F9-B514-82CBAF095790}" type="presOf" srcId="{7C096324-DBC2-4A4F-BDF6-A8AA9C8CAB3B}" destId="{C61EDF1C-408B-4514-B429-6536DD30C3DB}" srcOrd="0" destOrd="0" presId="urn:microsoft.com/office/officeart/2005/8/layout/vList2"/>
    <dgm:cxn modelId="{6AEF0063-6E16-4C47-A5B4-A79FD3620556}" type="presOf" srcId="{3BAB219B-CCFE-4A3F-A261-D99336E1DB86}" destId="{2C4BB479-ED14-4557-B510-7071343FC9DF}" srcOrd="0" destOrd="0" presId="urn:microsoft.com/office/officeart/2005/8/layout/vList2"/>
    <dgm:cxn modelId="{2B56A434-DA55-43E9-92CF-46F9A5BD6FA9}" type="presParOf" srcId="{C61EDF1C-408B-4514-B429-6536DD30C3DB}" destId="{2C4BB479-ED14-4557-B510-7071343FC9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4B0B3-7D5B-44B1-BE53-CE20FB6AE29A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9557EDEE-6ED5-4500-BFC2-235F427891D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Фонды оплаты труда</a:t>
          </a:r>
          <a:endParaRPr lang="ru-RU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D6236D3-C377-45F4-8270-596005D1A089}" type="parTrans" cxnId="{5472E422-B4A6-4CEF-9B5D-DECA033A2CBE}">
      <dgm:prSet/>
      <dgm:spPr/>
      <dgm:t>
        <a:bodyPr/>
        <a:lstStyle/>
        <a:p>
          <a:endParaRPr lang="ru-RU"/>
        </a:p>
      </dgm:t>
    </dgm:pt>
    <dgm:pt modelId="{8EBE1F70-A7E9-444F-A796-8AE73775F503}" type="sibTrans" cxnId="{5472E422-B4A6-4CEF-9B5D-DECA033A2CBE}">
      <dgm:prSet/>
      <dgm:spPr/>
      <dgm:t>
        <a:bodyPr/>
        <a:lstStyle/>
        <a:p>
          <a:endParaRPr lang="ru-RU"/>
        </a:p>
      </dgm:t>
    </dgm:pt>
    <dgm:pt modelId="{F67850EC-D74F-4F2B-9BFD-722845B8158D}" type="pres">
      <dgm:prSet presAssocID="{D584B0B3-7D5B-44B1-BE53-CE20FB6AE2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6F751-DBD2-4BB4-AC88-F3A9B607D0E6}" type="pres">
      <dgm:prSet presAssocID="{9557EDEE-6ED5-4500-BFC2-235F427891D2}" presName="parentText" presStyleLbl="node1" presStyleIdx="0" presStyleCnt="1" custLinFactNeighborX="13773" custLinFactNeighborY="-12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031BE-7A56-4BE5-AA9B-27DED69A35EC}" type="presOf" srcId="{D584B0B3-7D5B-44B1-BE53-CE20FB6AE29A}" destId="{F67850EC-D74F-4F2B-9BFD-722845B8158D}" srcOrd="0" destOrd="0" presId="urn:microsoft.com/office/officeart/2005/8/layout/vList2"/>
    <dgm:cxn modelId="{FC427EB9-55D0-413D-BF33-8FE6395B0BEB}" type="presOf" srcId="{9557EDEE-6ED5-4500-BFC2-235F427891D2}" destId="{AD36F751-DBD2-4BB4-AC88-F3A9B607D0E6}" srcOrd="0" destOrd="0" presId="urn:microsoft.com/office/officeart/2005/8/layout/vList2"/>
    <dgm:cxn modelId="{5472E422-B4A6-4CEF-9B5D-DECA033A2CBE}" srcId="{D584B0B3-7D5B-44B1-BE53-CE20FB6AE29A}" destId="{9557EDEE-6ED5-4500-BFC2-235F427891D2}" srcOrd="0" destOrd="0" parTransId="{5D6236D3-C377-45F4-8270-596005D1A089}" sibTransId="{8EBE1F70-A7E9-444F-A796-8AE73775F503}"/>
    <dgm:cxn modelId="{B69E0A07-7034-4DDC-978A-CB9808D5A879}" type="presParOf" srcId="{F67850EC-D74F-4F2B-9BFD-722845B8158D}" destId="{AD36F751-DBD2-4BB4-AC88-F3A9B607D0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EA7895-8FDF-4FAB-BB06-C70329D17137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DB79F04-BC20-4DDF-953C-D573C4920C5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Коммунальные платежи</a:t>
          </a:r>
          <a:endParaRPr lang="ru-RU" sz="18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88DAAC2-2BEF-46D6-B4D9-9435DD7EB6CD}" type="parTrans" cxnId="{105E0D2F-F2DF-406B-92FD-E02322F93080}">
      <dgm:prSet/>
      <dgm:spPr/>
      <dgm:t>
        <a:bodyPr/>
        <a:lstStyle/>
        <a:p>
          <a:endParaRPr lang="ru-RU"/>
        </a:p>
      </dgm:t>
    </dgm:pt>
    <dgm:pt modelId="{F6DD9B84-BD33-40BF-B71C-9DC2F20223F4}" type="sibTrans" cxnId="{105E0D2F-F2DF-406B-92FD-E02322F93080}">
      <dgm:prSet/>
      <dgm:spPr/>
      <dgm:t>
        <a:bodyPr/>
        <a:lstStyle/>
        <a:p>
          <a:endParaRPr lang="ru-RU"/>
        </a:p>
      </dgm:t>
    </dgm:pt>
    <dgm:pt modelId="{3B603D8C-ECF3-4951-AB56-E23F64C9D066}" type="pres">
      <dgm:prSet presAssocID="{3CEA7895-8FDF-4FAB-BB06-C70329D171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9A3C3-7FF6-41A5-A95E-FB87AD0E1045}" type="pres">
      <dgm:prSet presAssocID="{EDB79F04-BC20-4DDF-953C-D573C4920C53}" presName="parentText" presStyleLbl="node1" presStyleIdx="0" presStyleCnt="1" custScaleY="247489" custLinFactY="-38437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E0D2F-F2DF-406B-92FD-E02322F93080}" srcId="{3CEA7895-8FDF-4FAB-BB06-C70329D17137}" destId="{EDB79F04-BC20-4DDF-953C-D573C4920C53}" srcOrd="0" destOrd="0" parTransId="{488DAAC2-2BEF-46D6-B4D9-9435DD7EB6CD}" sibTransId="{F6DD9B84-BD33-40BF-B71C-9DC2F20223F4}"/>
    <dgm:cxn modelId="{4BBCDA03-1411-495D-8091-928A6C4DFF8B}" type="presOf" srcId="{EDB79F04-BC20-4DDF-953C-D573C4920C53}" destId="{E009A3C3-7FF6-41A5-A95E-FB87AD0E1045}" srcOrd="0" destOrd="0" presId="urn:microsoft.com/office/officeart/2005/8/layout/vList2"/>
    <dgm:cxn modelId="{EE15F403-CDD6-4484-967A-7DD0F5007138}" type="presOf" srcId="{3CEA7895-8FDF-4FAB-BB06-C70329D17137}" destId="{3B603D8C-ECF3-4951-AB56-E23F64C9D066}" srcOrd="0" destOrd="0" presId="urn:microsoft.com/office/officeart/2005/8/layout/vList2"/>
    <dgm:cxn modelId="{E50F2B19-7377-4730-A9E0-5927401B13C0}" type="presParOf" srcId="{3B603D8C-ECF3-4951-AB56-E23F64C9D066}" destId="{E009A3C3-7FF6-41A5-A95E-FB87AD0E10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D90F0-FB10-4FE2-8249-F0FD0EE09617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F0E68988-2DFA-4699-9D06-6E5B40A24DC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Индексация фондов оплаты труда работников областных государственных и муниципальных бюджетных  учреждений, не попавших в Указы Президента РФ от  07.05.2012 г., на 5,5%  в 2015 году, на 4,5 %  в 2016 году,  на 4,0%  в 2017 году</a:t>
          </a:r>
          <a:endParaRPr lang="ru-RU" sz="1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BEB7BB-AC25-4E6A-B958-CFE6E9C0319A}" type="parTrans" cxnId="{BC7756D2-43C6-46C3-A8B1-74ACA9CA5A08}">
      <dgm:prSet/>
      <dgm:spPr/>
      <dgm:t>
        <a:bodyPr/>
        <a:lstStyle/>
        <a:p>
          <a:endParaRPr lang="ru-RU"/>
        </a:p>
      </dgm:t>
    </dgm:pt>
    <dgm:pt modelId="{BD7A3C89-0440-4A5E-A6F6-42A095B3AD10}" type="sibTrans" cxnId="{BC7756D2-43C6-46C3-A8B1-74ACA9CA5A08}">
      <dgm:prSet/>
      <dgm:spPr/>
      <dgm:t>
        <a:bodyPr/>
        <a:lstStyle/>
        <a:p>
          <a:endParaRPr lang="ru-RU"/>
        </a:p>
      </dgm:t>
    </dgm:pt>
    <dgm:pt modelId="{F8CC715A-29AB-407B-9355-CE807ECD92DF}" type="pres">
      <dgm:prSet presAssocID="{F5FD90F0-FB10-4FE2-8249-F0FD0EE096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FC403-7454-44D0-A5AA-A3342DE849BA}" type="pres">
      <dgm:prSet presAssocID="{F0E68988-2DFA-4699-9D06-6E5B40A24DC3}" presName="parentText" presStyleLbl="node1" presStyleIdx="0" presStyleCnt="1" custScaleY="328240" custLinFactNeighborX="-53" custLinFactNeighborY="-32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7756D2-43C6-46C3-A8B1-74ACA9CA5A08}" srcId="{F5FD90F0-FB10-4FE2-8249-F0FD0EE09617}" destId="{F0E68988-2DFA-4699-9D06-6E5B40A24DC3}" srcOrd="0" destOrd="0" parTransId="{83BEB7BB-AC25-4E6A-B958-CFE6E9C0319A}" sibTransId="{BD7A3C89-0440-4A5E-A6F6-42A095B3AD10}"/>
    <dgm:cxn modelId="{10EE0889-E3D1-4B72-94CA-C8588A89331B}" type="presOf" srcId="{F5FD90F0-FB10-4FE2-8249-F0FD0EE09617}" destId="{F8CC715A-29AB-407B-9355-CE807ECD92DF}" srcOrd="0" destOrd="0" presId="urn:microsoft.com/office/officeart/2005/8/layout/vList2"/>
    <dgm:cxn modelId="{EAF78E13-BF27-4280-9FCA-9E8E010E289E}" type="presOf" srcId="{F0E68988-2DFA-4699-9D06-6E5B40A24DC3}" destId="{866FC403-7454-44D0-A5AA-A3342DE849BA}" srcOrd="0" destOrd="0" presId="urn:microsoft.com/office/officeart/2005/8/layout/vList2"/>
    <dgm:cxn modelId="{2D162626-38E5-4DA6-B114-110238BB69A1}" type="presParOf" srcId="{F8CC715A-29AB-407B-9355-CE807ECD92DF}" destId="{866FC403-7454-44D0-A5AA-A3342DE849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43736A-A394-4A68-A2EC-C92EAE12DD0F}" type="doc">
      <dgm:prSet loTypeId="urn:microsoft.com/office/officeart/2005/8/layout/vList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888825AF-4604-4937-866F-282FA15DB48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Индексация денежного вознаграждения лиц, замещающих государственные должности области,  денежного  содержания лиц, замещающих должности государственной гражданской  и муниципальной службы области,  обслуживающего и вспомогательного персонала, лиц, приравненных по оплате труда к государственным и муниципальным служащим  с 1 октября 2015 года на 5,5%, с 1 октября 2016 г. – 4,5%</a:t>
          </a:r>
          <a:endParaRPr lang="ru-RU" sz="1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EB301C-EBFF-4A34-A8C0-07249ACBD640}" type="parTrans" cxnId="{DE382EE7-61B8-44AB-A701-1A70578C7325}">
      <dgm:prSet/>
      <dgm:spPr/>
      <dgm:t>
        <a:bodyPr/>
        <a:lstStyle/>
        <a:p>
          <a:endParaRPr lang="ru-RU"/>
        </a:p>
      </dgm:t>
    </dgm:pt>
    <dgm:pt modelId="{5D603E55-2061-4240-A488-A7F8D25B42D3}" type="sibTrans" cxnId="{DE382EE7-61B8-44AB-A701-1A70578C7325}">
      <dgm:prSet/>
      <dgm:spPr/>
      <dgm:t>
        <a:bodyPr/>
        <a:lstStyle/>
        <a:p>
          <a:endParaRPr lang="ru-RU"/>
        </a:p>
      </dgm:t>
    </dgm:pt>
    <dgm:pt modelId="{F6B87059-6578-4D6C-8B01-27B47672E7D9}" type="pres">
      <dgm:prSet presAssocID="{5643736A-A394-4A68-A2EC-C92EAE12DD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C9D90C-D049-4756-9842-29D6CAD6E4BE}" type="pres">
      <dgm:prSet presAssocID="{888825AF-4604-4937-866F-282FA15DB48D}" presName="parentText" presStyleLbl="node1" presStyleIdx="0" presStyleCnt="1" custScaleY="451820" custLinFactNeighborX="656" custLinFactNeighborY="-89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82EE7-61B8-44AB-A701-1A70578C7325}" srcId="{5643736A-A394-4A68-A2EC-C92EAE12DD0F}" destId="{888825AF-4604-4937-866F-282FA15DB48D}" srcOrd="0" destOrd="0" parTransId="{20EB301C-EBFF-4A34-A8C0-07249ACBD640}" sibTransId="{5D603E55-2061-4240-A488-A7F8D25B42D3}"/>
    <dgm:cxn modelId="{74140E15-C0FC-448B-8825-066A8AE45FDC}" type="presOf" srcId="{5643736A-A394-4A68-A2EC-C92EAE12DD0F}" destId="{F6B87059-6578-4D6C-8B01-27B47672E7D9}" srcOrd="0" destOrd="0" presId="urn:microsoft.com/office/officeart/2005/8/layout/vList2"/>
    <dgm:cxn modelId="{F50419E7-C09D-49FD-89AE-F9CA946B9156}" type="presOf" srcId="{888825AF-4604-4937-866F-282FA15DB48D}" destId="{9BC9D90C-D049-4756-9842-29D6CAD6E4BE}" srcOrd="0" destOrd="0" presId="urn:microsoft.com/office/officeart/2005/8/layout/vList2"/>
    <dgm:cxn modelId="{F37EF6F7-132F-48BF-B04E-C352CB32DC05}" type="presParOf" srcId="{F6B87059-6578-4D6C-8B01-27B47672E7D9}" destId="{9BC9D90C-D049-4756-9842-29D6CAD6E4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DA131D-6409-4D5B-A45A-F9B396614B5D}" type="doc">
      <dgm:prSet loTypeId="urn:microsoft.com/office/officeart/2005/8/layout/vList2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0119E6B5-669C-4131-B235-5D88591FD5E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Сохранение объемов расходов на уровне 2014 года с учетом роста тарифов и одновременного снижения объемов потребленных ресурсов в натуральном выражении к уровню предыдущего года не менее чем на 3%</a:t>
          </a:r>
          <a:endParaRPr lang="ru-RU" sz="1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E34C28-F779-4200-A200-177F700A10E6}" type="parTrans" cxnId="{FADD467F-83B7-46DE-8E8B-57CEF82DC69C}">
      <dgm:prSet/>
      <dgm:spPr/>
      <dgm:t>
        <a:bodyPr/>
        <a:lstStyle/>
        <a:p>
          <a:endParaRPr lang="ru-RU"/>
        </a:p>
      </dgm:t>
    </dgm:pt>
    <dgm:pt modelId="{F21FCBB6-3DAE-4897-BBAA-DAEA76FA7673}" type="sibTrans" cxnId="{FADD467F-83B7-46DE-8E8B-57CEF82DC69C}">
      <dgm:prSet/>
      <dgm:spPr/>
      <dgm:t>
        <a:bodyPr/>
        <a:lstStyle/>
        <a:p>
          <a:endParaRPr lang="ru-RU"/>
        </a:p>
      </dgm:t>
    </dgm:pt>
    <dgm:pt modelId="{534CC20D-1FDC-4520-A492-5D8653D5BBBE}" type="pres">
      <dgm:prSet presAssocID="{65DA131D-6409-4D5B-A45A-F9B396614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9EA03-B1E4-43BB-95E1-3B7CC847C17B}" type="pres">
      <dgm:prSet presAssocID="{0119E6B5-669C-4131-B235-5D88591FD5EA}" presName="parentText" presStyleLbl="node1" presStyleIdx="0" presStyleCnt="1" custScaleY="733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DD467F-83B7-46DE-8E8B-57CEF82DC69C}" srcId="{65DA131D-6409-4D5B-A45A-F9B396614B5D}" destId="{0119E6B5-669C-4131-B235-5D88591FD5EA}" srcOrd="0" destOrd="0" parTransId="{E5E34C28-F779-4200-A200-177F700A10E6}" sibTransId="{F21FCBB6-3DAE-4897-BBAA-DAEA76FA7673}"/>
    <dgm:cxn modelId="{223F5FF8-F92C-4751-8BC8-C0B9823BDFA3}" type="presOf" srcId="{0119E6B5-669C-4131-B235-5D88591FD5EA}" destId="{7D49EA03-B1E4-43BB-95E1-3B7CC847C17B}" srcOrd="0" destOrd="0" presId="urn:microsoft.com/office/officeart/2005/8/layout/vList2"/>
    <dgm:cxn modelId="{315D4530-7F3C-441F-9C33-6C03AF898975}" type="presOf" srcId="{65DA131D-6409-4D5B-A45A-F9B396614B5D}" destId="{534CC20D-1FDC-4520-A492-5D8653D5BBBE}" srcOrd="0" destOrd="0" presId="urn:microsoft.com/office/officeart/2005/8/layout/vList2"/>
    <dgm:cxn modelId="{1BCA4A63-7741-47B5-85D2-36A53F7AF4EF}" type="presParOf" srcId="{534CC20D-1FDC-4520-A492-5D8653D5BBBE}" destId="{7D49EA03-B1E4-43BB-95E1-3B7CC847C1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D70755-538F-4C7D-84F9-D202DD025E66}" type="doc">
      <dgm:prSet loTypeId="urn:microsoft.com/office/officeart/2005/8/layout/vList2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3B118EAD-3017-4111-BDAC-017404C1B2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бюджетных параметров исходя из необходимости безусловного исполнения действующих обязательств, с учетом их оптимизации и повышения эффективности использования финансовых ресурсов</a:t>
          </a:r>
          <a:endParaRPr lang="ru-RU" sz="1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E4BB147-C683-478B-ACF9-4A4A404CF23F}" type="parTrans" cxnId="{3E62B370-3BC8-4476-B486-B445CEE49A48}">
      <dgm:prSet/>
      <dgm:spPr/>
      <dgm:t>
        <a:bodyPr/>
        <a:lstStyle/>
        <a:p>
          <a:endParaRPr lang="ru-RU"/>
        </a:p>
      </dgm:t>
    </dgm:pt>
    <dgm:pt modelId="{2F2F4F97-EAAC-48A0-8132-2574E73BA208}" type="sibTrans" cxnId="{3E62B370-3BC8-4476-B486-B445CEE49A48}">
      <dgm:prSet/>
      <dgm:spPr/>
      <dgm:t>
        <a:bodyPr/>
        <a:lstStyle/>
        <a:p>
          <a:endParaRPr lang="ru-RU"/>
        </a:p>
      </dgm:t>
    </dgm:pt>
    <dgm:pt modelId="{AF3726AD-4520-4B24-968E-A18C91A49D1E}" type="pres">
      <dgm:prSet presAssocID="{13D70755-538F-4C7D-84F9-D202DD025E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D1A93-BC67-47EE-8B46-A1EC5A72FC2D}" type="pres">
      <dgm:prSet presAssocID="{3B118EAD-3017-4111-BDAC-017404C1B29B}" presName="parentText" presStyleLbl="node1" presStyleIdx="0" presStyleCnt="1" custScaleX="100749" custScaleY="434531" custLinFactNeighborY="-57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D6B89C-35CB-4677-8875-5DCA883A8626}" type="presOf" srcId="{13D70755-538F-4C7D-84F9-D202DD025E66}" destId="{AF3726AD-4520-4B24-968E-A18C91A49D1E}" srcOrd="0" destOrd="0" presId="urn:microsoft.com/office/officeart/2005/8/layout/vList2"/>
    <dgm:cxn modelId="{3E62B370-3BC8-4476-B486-B445CEE49A48}" srcId="{13D70755-538F-4C7D-84F9-D202DD025E66}" destId="{3B118EAD-3017-4111-BDAC-017404C1B29B}" srcOrd="0" destOrd="0" parTransId="{5E4BB147-C683-478B-ACF9-4A4A404CF23F}" sibTransId="{2F2F4F97-EAAC-48A0-8132-2574E73BA208}"/>
    <dgm:cxn modelId="{929E9C52-91F4-4317-B2C2-A475432CA759}" type="presOf" srcId="{3B118EAD-3017-4111-BDAC-017404C1B29B}" destId="{626D1A93-BC67-47EE-8B46-A1EC5A72FC2D}" srcOrd="0" destOrd="0" presId="urn:microsoft.com/office/officeart/2005/8/layout/vList2"/>
    <dgm:cxn modelId="{9EF011EC-05D8-45D1-A5C7-E8B422EE212B}" type="presParOf" srcId="{AF3726AD-4520-4B24-968E-A18C91A49D1E}" destId="{626D1A93-BC67-47EE-8B46-A1EC5A72FC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907DED-6DF9-4736-A972-5CFA3F8AFA52}" type="doc">
      <dgm:prSet loTypeId="urn:microsoft.com/office/officeart/2005/8/layout/vList2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EFB2F3BB-AE84-4E07-A38F-794F762AF47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2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Индексация стипендиального фонда для студентов областных образовательных учреждений профессионального образования с 1 сентября 2015 года на 5,5%, с 1 сентября 2016 года – на 4,5%, с 1 сентября 2017 года – на 4,0 %</a:t>
          </a:r>
          <a:endParaRPr lang="ru-RU" sz="12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D5851C-B659-485C-AF30-C6948D374C65}" type="parTrans" cxnId="{3E19F5E5-48D9-444F-B3F2-4CFC50EEF4F7}">
      <dgm:prSet/>
      <dgm:spPr/>
      <dgm:t>
        <a:bodyPr/>
        <a:lstStyle/>
        <a:p>
          <a:endParaRPr lang="ru-RU"/>
        </a:p>
      </dgm:t>
    </dgm:pt>
    <dgm:pt modelId="{DAEE705B-1FE7-45AC-B727-A1DEAEA84E39}" type="sibTrans" cxnId="{3E19F5E5-48D9-444F-B3F2-4CFC50EEF4F7}">
      <dgm:prSet/>
      <dgm:spPr/>
      <dgm:t>
        <a:bodyPr/>
        <a:lstStyle/>
        <a:p>
          <a:endParaRPr lang="ru-RU"/>
        </a:p>
      </dgm:t>
    </dgm:pt>
    <dgm:pt modelId="{437866B5-AF66-4566-92A1-B93A55D4A675}" type="pres">
      <dgm:prSet presAssocID="{B7907DED-6DF9-4736-A972-5CFA3F8AFA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9E5F71-AF88-4CA5-8852-6F3062E397F8}" type="pres">
      <dgm:prSet presAssocID="{EFB2F3BB-AE84-4E07-A38F-794F762AF47C}" presName="parentText" presStyleLbl="node1" presStyleIdx="0" presStyleCnt="1" custLinFactNeighborX="26" custLinFactNeighborY="5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31300-4E05-4AE3-8E3C-AE841448337F}" type="presOf" srcId="{EFB2F3BB-AE84-4E07-A38F-794F762AF47C}" destId="{469E5F71-AF88-4CA5-8852-6F3062E397F8}" srcOrd="0" destOrd="0" presId="urn:microsoft.com/office/officeart/2005/8/layout/vList2"/>
    <dgm:cxn modelId="{B45204EB-7E57-4AFC-930E-C47BA3FCB589}" type="presOf" srcId="{B7907DED-6DF9-4736-A972-5CFA3F8AFA52}" destId="{437866B5-AF66-4566-92A1-B93A55D4A675}" srcOrd="0" destOrd="0" presId="urn:microsoft.com/office/officeart/2005/8/layout/vList2"/>
    <dgm:cxn modelId="{3E19F5E5-48D9-444F-B3F2-4CFC50EEF4F7}" srcId="{B7907DED-6DF9-4736-A972-5CFA3F8AFA52}" destId="{EFB2F3BB-AE84-4E07-A38F-794F762AF47C}" srcOrd="0" destOrd="0" parTransId="{2DD5851C-B659-485C-AF30-C6948D374C65}" sibTransId="{DAEE705B-1FE7-45AC-B727-A1DEAEA84E39}"/>
    <dgm:cxn modelId="{D69D952E-28B6-4A9C-98BE-DC840AACCF4F}" type="presParOf" srcId="{437866B5-AF66-4566-92A1-B93A55D4A675}" destId="{469E5F71-AF88-4CA5-8852-6F3062E397F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0.41907</cdr:x>
      <cdr:y>0.4811</cdr:y>
    </cdr:from>
    <cdr:to>
      <cdr:x>0.61628</cdr:x>
      <cdr:y>0.60044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2428892" y="2357454"/>
          <a:ext cx="114300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58 886,3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0.74194</cdr:x>
      <cdr:y>0.39474</cdr:y>
    </cdr:from>
    <cdr:to>
      <cdr:x>1</cdr:x>
      <cdr:y>0.9341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624736" y="2160240"/>
          <a:ext cx="2304256" cy="2951706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Предполагаемая экономия денежных средств по итогам внедрения информационной системы управления государственными и муниципальными закупками составит </a:t>
          </a:r>
          <a:r>
            <a: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112</a:t>
          </a:r>
          <a:r>
            <a:rPr lang="ru-RU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млн. рублей</a:t>
          </a:r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0.41935</cdr:x>
      <cdr:y>0.25</cdr:y>
    </cdr:from>
    <cdr:to>
      <cdr:x>0.54116</cdr:x>
      <cdr:y>0.3672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744416" y="1368152"/>
          <a:ext cx="1087641" cy="64139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800" b="1" i="1" cap="none" spc="0" dirty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8611</a:t>
          </a:r>
        </a:p>
        <a:p xmlns:a="http://schemas.openxmlformats.org/drawingml/2006/main">
          <a:endParaRPr lang="ru-RU" b="1" cap="none" spc="0" dirty="0">
            <a:ln>
              <a:prstDash val="solid"/>
            </a:ln>
            <a:gradFill rotWithShape="1">
              <a:gsLst>
                <a:gs pos="0">
                  <a:schemeClr val="accent4">
                    <a:tint val="70000"/>
                    <a:satMod val="200000"/>
                  </a:schemeClr>
                </a:gs>
                <a:gs pos="40000">
                  <a:schemeClr val="accent4">
                    <a:tint val="90000"/>
                    <a:satMod val="130000"/>
                  </a:schemeClr>
                </a:gs>
                <a:gs pos="50000">
                  <a:schemeClr val="accent4">
                    <a:tint val="90000"/>
                    <a:satMod val="130000"/>
                  </a:schemeClr>
                </a:gs>
                <a:gs pos="68000">
                  <a:schemeClr val="accent4">
                    <a:tint val="90000"/>
                    <a:satMod val="130000"/>
                  </a:schemeClr>
                </a:gs>
                <a:gs pos="100000">
                  <a:schemeClr val="accent4">
                    <a:tint val="70000"/>
                    <a:satMod val="200000"/>
                  </a:schemeClr>
                </a:gs>
              </a:gsLst>
              <a:lin ang="5400000"/>
            </a:gra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0.22581</cdr:x>
      <cdr:y>0.23684</cdr:y>
    </cdr:from>
    <cdr:to>
      <cdr:x>0.33742</cdr:x>
      <cdr:y>0.33935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016224" y="1296144"/>
          <a:ext cx="996565" cy="560997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800" b="1" i="1" cap="none" spc="0" dirty="0" smtClean="0">
              <a:ln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8373</a:t>
          </a:r>
        </a:p>
        <a:p xmlns:a="http://schemas.openxmlformats.org/drawingml/2006/main">
          <a:endParaRPr lang="ru-RU" b="1" cap="none" spc="0" dirty="0">
            <a:ln>
              <a:prstDash val="solid"/>
            </a:ln>
            <a:gradFill rotWithShape="1">
              <a:gsLst>
                <a:gs pos="0">
                  <a:schemeClr val="accent4">
                    <a:tint val="70000"/>
                    <a:satMod val="200000"/>
                  </a:schemeClr>
                </a:gs>
                <a:gs pos="40000">
                  <a:schemeClr val="accent4">
                    <a:tint val="90000"/>
                    <a:satMod val="130000"/>
                  </a:schemeClr>
                </a:gs>
                <a:gs pos="50000">
                  <a:schemeClr val="accent4">
                    <a:tint val="90000"/>
                    <a:satMod val="130000"/>
                  </a:schemeClr>
                </a:gs>
                <a:gs pos="68000">
                  <a:schemeClr val="accent4">
                    <a:tint val="90000"/>
                    <a:satMod val="130000"/>
                  </a:schemeClr>
                </a:gs>
                <a:gs pos="100000">
                  <a:schemeClr val="accent4">
                    <a:tint val="70000"/>
                    <a:satMod val="200000"/>
                  </a:schemeClr>
                </a:gs>
              </a:gsLst>
              <a:lin ang="5400000"/>
            </a:gra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0.6371</cdr:x>
      <cdr:y>0.55263</cdr:y>
    </cdr:from>
    <cdr:to>
      <cdr:x>0.74194</cdr:x>
      <cdr:y>0.67169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5688632" y="3024336"/>
          <a:ext cx="936104" cy="651569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 prstMaterial="softEdge">
            <a:bevelT w="29210" h="16510"/>
            <a:contourClr>
              <a:schemeClr val="accent4">
                <a:alpha val="9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ru-RU" sz="1800" b="1" i="1" cap="none" spc="0" dirty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3226</a:t>
          </a:r>
        </a:p>
        <a:p xmlns:a="http://schemas.openxmlformats.org/drawingml/2006/main">
          <a:endParaRPr lang="ru-RU" b="1" cap="none" spc="0" dirty="0">
            <a:ln>
              <a:prstDash val="solid"/>
            </a:ln>
            <a:gradFill rotWithShape="1">
              <a:gsLst>
                <a:gs pos="0">
                  <a:schemeClr val="accent4">
                    <a:tint val="70000"/>
                    <a:satMod val="200000"/>
                  </a:schemeClr>
                </a:gs>
                <a:gs pos="40000">
                  <a:schemeClr val="accent4">
                    <a:tint val="90000"/>
                    <a:satMod val="130000"/>
                  </a:schemeClr>
                </a:gs>
                <a:gs pos="50000">
                  <a:schemeClr val="accent4">
                    <a:tint val="90000"/>
                    <a:satMod val="130000"/>
                  </a:schemeClr>
                </a:gs>
                <a:gs pos="68000">
                  <a:schemeClr val="accent4">
                    <a:tint val="90000"/>
                    <a:satMod val="130000"/>
                  </a:schemeClr>
                </a:gs>
                <a:gs pos="100000">
                  <a:schemeClr val="accent4">
                    <a:tint val="70000"/>
                    <a:satMod val="200000"/>
                  </a:schemeClr>
                </a:gs>
              </a:gsLst>
              <a:lin ang="5400000"/>
            </a:gradFill>
            <a:effectLst>
              <a:outerShdw blurRad="88000" dist="50800" dir="5040000" algn="tl">
                <a:schemeClr val="accent4">
                  <a:tint val="80000"/>
                  <a:satMod val="250000"/>
                  <a:alpha val="45000"/>
                </a:scheme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0.69097</cdr:x>
      <cdr:y>0.27114</cdr:y>
    </cdr:from>
    <cdr:to>
      <cdr:x>0.74306</cdr:x>
      <cdr:y>0.31487</cdr:y>
    </cdr:to>
    <cdr:sp macro="" textlink="">
      <cdr:nvSpPr>
        <cdr:cNvPr id="6" name="Овал 5"/>
        <cdr:cNvSpPr/>
      </cdr:nvSpPr>
      <cdr:spPr>
        <a:xfrm xmlns:a="http://schemas.openxmlformats.org/drawingml/2006/main">
          <a:off x="5686436" y="1328734"/>
          <a:ext cx="428628" cy="214314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0.7691</cdr:x>
      <cdr:y>0.24198</cdr:y>
    </cdr:from>
    <cdr:to>
      <cdr:x>0.98264</cdr:x>
      <cdr:y>0.35568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329378" y="1185858"/>
          <a:ext cx="1757346" cy="557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cs typeface="Times New Roman" pitchFamily="18" charset="0"/>
            </a:rPr>
            <a:t>Количество процедур</a:t>
          </a:r>
          <a:endParaRPr lang="en-US" sz="1400" dirty="0" smtClean="0"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cs typeface="Times New Roman" pitchFamily="18" charset="0"/>
            </a:rPr>
            <a:t> закупок, ед.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0.04721</cdr:y>
    </cdr:from>
    <cdr:to>
      <cdr:x>0.99475</cdr:x>
      <cdr:y>0.14816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0" y="332656"/>
          <a:ext cx="9095994" cy="7113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7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Расходы  бюджета по платежу на неработающее население </a:t>
          </a:r>
        </a:p>
      </cdr:txBody>
    </cdr:sp>
  </cdr:relSizeAnchor>
  <cdr:relSizeAnchor xmlns:cdr="http://schemas.openxmlformats.org/drawingml/2006/chartDrawing">
    <cdr:from>
      <cdr:x>0.85937</cdr:x>
      <cdr:y>0</cdr:y>
    </cdr:from>
    <cdr:to>
      <cdr:x>1</cdr:x>
      <cdr:y>0.04488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7858079" y="0"/>
          <a:ext cx="1285921" cy="3077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Слайд №36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0.36237</cdr:x>
      <cdr:y>0.25356</cdr:y>
    </cdr:from>
    <cdr:to>
      <cdr:x>0.45959</cdr:x>
      <cdr:y>0.32745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52328" y="1482824"/>
          <a:ext cx="792088" cy="432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18%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0.54798</cdr:x>
      <cdr:y>0.42595</cdr:y>
    </cdr:from>
    <cdr:to>
      <cdr:x>0.65277</cdr:x>
      <cdr:y>0.49983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464496" y="2490936"/>
          <a:ext cx="853743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41%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0.70834</cdr:x>
      <cdr:y>0.49254</cdr:y>
    </cdr:from>
    <cdr:to>
      <cdr:x>0.77904</cdr:x>
      <cdr:y>0.54179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70984" y="2880319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0.7159</cdr:x>
      <cdr:y>0.53677</cdr:y>
    </cdr:from>
    <cdr:to>
      <cdr:x>0.82196</cdr:x>
      <cdr:y>0.61065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832648" y="3139008"/>
          <a:ext cx="864061" cy="432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+</a:t>
          </a:r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11%</a:t>
          </a:r>
          <a:endParaRPr lang="ru-RU" sz="16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0.43308</cdr:x>
      <cdr:y>0.13043</cdr:y>
    </cdr:from>
    <cdr:to>
      <cdr:x>0.57449</cdr:x>
      <cdr:y>0.21201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528392" y="762744"/>
          <a:ext cx="1152103" cy="4770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500" b="1" dirty="0" smtClean="0">
              <a:ln/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8 541</a:t>
          </a:r>
          <a:endParaRPr lang="ru-RU" sz="2500" b="1" dirty="0">
            <a:ln/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0.61868</cdr:x>
      <cdr:y>0.32744</cdr:y>
    </cdr:from>
    <cdr:to>
      <cdr:x>0.75126</cdr:x>
      <cdr:y>0.40902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040560" y="1914872"/>
          <a:ext cx="1080163" cy="4770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500" b="1" dirty="0" smtClean="0">
              <a:ln/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5 005</a:t>
          </a:r>
          <a:endParaRPr lang="ru-RU" sz="2500" b="1" dirty="0">
            <a:ln/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0.78661</cdr:x>
      <cdr:y>0.30282</cdr:y>
    </cdr:from>
    <cdr:to>
      <cdr:x>0.92802</cdr:x>
      <cdr:y>0.3844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408712" y="1770856"/>
          <a:ext cx="1152102" cy="47707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500" b="1" dirty="0">
              <a:ln/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2500" b="1" dirty="0" smtClean="0">
              <a:ln/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565</a:t>
          </a:r>
          <a:endParaRPr lang="ru-RU" sz="2500" b="1" dirty="0">
            <a:ln/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0.44117</cdr:x>
      <cdr:y>0.24625</cdr:y>
    </cdr:from>
    <cdr:to>
      <cdr:x>0.54708</cdr:x>
      <cdr:y>0.40375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786214" y="13573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0.41228</cdr:x>
      <cdr:y>0.17044</cdr:y>
    </cdr:from>
    <cdr:to>
      <cdr:x>0.57018</cdr:x>
      <cdr:y>0.33053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57586" y="836620"/>
          <a:ext cx="1285884" cy="7858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Передача полномочий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на образовательную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услугу ДОУ на 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уровень субъекта РФ</a:t>
          </a:r>
          <a:endParaRPr lang="ru-RU" sz="1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0.25455</cdr:x>
      <cdr:y>0.08732</cdr:y>
    </cdr:from>
    <cdr:to>
      <cdr:x>0.41188</cdr:x>
      <cdr:y>0.17332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000264" y="428628"/>
          <a:ext cx="1236328" cy="42213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Сокращение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программ капитальных</a:t>
          </a:r>
        </a:p>
        <a:p xmlns:a="http://schemas.openxmlformats.org/drawingml/2006/main">
          <a:pPr algn="ctr"/>
          <a:r>
            <a:rPr 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вложений </a:t>
          </a:r>
          <a:endParaRPr lang="ru-RU" sz="1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6968"/>
          </a:xfrm>
          <a:prstGeom prst="rect">
            <a:avLst/>
          </a:prstGeom>
        </p:spPr>
        <p:txBody>
          <a:bodyPr vert="horz" lIns="91395" tIns="45698" rIns="91395" bIns="456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5"/>
            <a:ext cx="2946400" cy="496968"/>
          </a:xfrm>
          <a:prstGeom prst="rect">
            <a:avLst/>
          </a:prstGeom>
        </p:spPr>
        <p:txBody>
          <a:bodyPr vert="horz" lIns="91395" tIns="45698" rIns="91395" bIns="45698" rtlCol="0"/>
          <a:lstStyle>
            <a:lvl1pPr algn="r">
              <a:defRPr sz="1200"/>
            </a:lvl1pPr>
          </a:lstStyle>
          <a:p>
            <a:fld id="{8853A09F-E285-4BE1-AF06-20AC0F168361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8" rIns="91395" bIns="456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62" y="4715635"/>
            <a:ext cx="5438775" cy="4467939"/>
          </a:xfrm>
          <a:prstGeom prst="rect">
            <a:avLst/>
          </a:prstGeom>
        </p:spPr>
        <p:txBody>
          <a:bodyPr vert="horz" lIns="91395" tIns="45698" rIns="91395" bIns="456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9"/>
            <a:ext cx="2946400" cy="496967"/>
          </a:xfrm>
          <a:prstGeom prst="rect">
            <a:avLst/>
          </a:prstGeom>
        </p:spPr>
        <p:txBody>
          <a:bodyPr vert="horz" lIns="91395" tIns="45698" rIns="91395" bIns="456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9"/>
            <a:ext cx="2946400" cy="496967"/>
          </a:xfrm>
          <a:prstGeom prst="rect">
            <a:avLst/>
          </a:prstGeom>
        </p:spPr>
        <p:txBody>
          <a:bodyPr vert="horz" lIns="91395" tIns="45698" rIns="91395" bIns="45698" rtlCol="0" anchor="b"/>
          <a:lstStyle>
            <a:lvl1pPr algn="r">
              <a:defRPr sz="1200"/>
            </a:lvl1pPr>
          </a:lstStyle>
          <a:p>
            <a:fld id="{8BF5B802-D6D7-4EFE-A1CD-784CC00D2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5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547"/>
            <a:fld id="{F84983D0-2C7D-4ABA-A8D8-BC0ECC059E55}" type="slidenum">
              <a:rPr lang="ru-RU" altLang="ru-RU" smtClean="0">
                <a:solidFill>
                  <a:prstClr val="black"/>
                </a:solidFill>
              </a:rPr>
              <a:pPr defTabSz="909547"/>
              <a:t>1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B1429-D198-441C-AE81-DD3169B1B584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0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6E338-0F19-4C7F-A1DF-45F352BC82B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D0EE1-B937-484A-86AF-EEF59DFDB171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1860B6-1013-49BD-AF46-90C869ED5D41}" type="slidenum">
              <a:rPr lang="ru-RU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26" indent="-28566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56" indent="-228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719" indent="-228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82" indent="-22853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843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906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969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5032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73EA98-4AD3-4B48-AB91-FDBE1CF33098}" type="slidenum">
              <a:rPr lang="ru-RU">
                <a:solidFill>
                  <a:prstClr val="black"/>
                </a:solidFill>
              </a:rPr>
              <a:pPr eaLnBrk="1" hangingPunct="1"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65A703-68C4-4BF7-A01A-511F6DDA05AB}" type="slidenum">
              <a:rPr lang="ru-RU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D46C41-60AE-4A9D-B29D-0B7863B3DA23}" type="slidenum">
              <a:rPr lang="ru-RU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DD9B5F-0BF5-47D1-B690-F23D09E9B417}" type="slidenum">
              <a:rPr lang="ru-RU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6175" cy="3717925"/>
          </a:xfrm>
          <a:ln w="12700"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98" y="4713134"/>
            <a:ext cx="4983903" cy="4471672"/>
          </a:xfrm>
          <a:noFill/>
        </p:spPr>
        <p:txBody>
          <a:bodyPr lIns="92624" tIns="46315" rIns="92624" bIns="463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Титульный слайд</a:t>
            </a:r>
          </a:p>
        </p:txBody>
      </p:sp>
      <p:sp>
        <p:nvSpPr>
          <p:cNvPr id="1873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6280"/>
            <a:fld id="{BAF72DE9-D48B-424A-9E03-DDFB944FE676}" type="slidenum">
              <a:rPr lang="ru-RU" altLang="ru-RU" smtClean="0">
                <a:solidFill>
                  <a:srgbClr val="000000"/>
                </a:solidFill>
              </a:rPr>
              <a:pPr defTabSz="906280"/>
              <a:t>46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5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331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437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010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3208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520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10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880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454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107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311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7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812B-EC9E-4EFA-A46E-1AD878FBB02B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DAA96-C3A0-41BF-81E2-45B844504C4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63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5ABF5-B5AA-492D-96E8-095DCD63595A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4CFA-9960-4B8F-B0AD-4C5176DFF39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5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030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5B91-F936-480C-84B4-9C1DCE6E359A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384B-D4C6-48F1-B7FA-44107E77C49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43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8B8BB-48DD-48EF-B29D-14E94EDD994F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7E68-AD3F-40AD-807C-95271827A7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707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07AB-0D0E-4697-A6AA-252F6AA53849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F8294-42B7-499D-9311-82742C697AA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589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9872-6869-4B52-A996-D5D399AB7C0A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27FF-F682-4627-949E-BC31CADB851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009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C9CC-378D-40FF-9A1E-5BEA08BE55C8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1762-4F39-499B-AEC0-B80F05C48FA4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28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1037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6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05D0-AE35-4F35-86E2-FD4C2948D22D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F4246-3B34-4EC9-8680-55B60A33432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577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A51C-D0CE-4B77-8CE7-BA2E785AA3FC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B1F1C-1243-480E-8B3B-5BC763E222F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831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2AB3-4241-4B93-827F-675301E64A28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CD10-11F9-4DEC-A380-47C1F588B4D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086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2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34" y="731523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73D3-3877-4FF4-84CC-563A930B04A4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2A13-3A41-4794-ACFE-2B655438ACA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418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150963-59D3-4662-B74D-2F5DF6176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3" y="0"/>
            <a:ext cx="9148763" cy="6851650"/>
            <a:chOff x="1" y="0"/>
            <a:chExt cx="5763" cy="4316"/>
          </a:xfrm>
        </p:grpSpPr>
        <p:sp>
          <p:nvSpPr>
            <p:cNvPr id="1239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2391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39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9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2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2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3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3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3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3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3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2393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93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3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94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94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394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39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39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2394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394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2394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AEA8DB-20FF-45AB-9412-A2007D8446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4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2BA1BD-D2F8-4866-9486-4590A4B4C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229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B463CB-E956-4B96-AE15-E7EF9605A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955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BEF483-7388-40E3-BAB3-B60A0842D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69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285233-400B-40FD-86FE-3136B3113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926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AE0D71F-16E9-4287-8267-E22D784DA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461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C18D4A-688B-42FD-BCC5-6B1402262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510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27FB7E-6912-44C0-ACA9-73BB2EF8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248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8DE319E-EAA0-437B-A1E8-7A195632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9590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C4DE91F-51E8-4E63-BA4C-094226E23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731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00D762-2ACB-4E7A-8C8C-537D5A92B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5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DECB7-A7C0-4E4D-B55A-C74D372D2AB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122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0981-3D14-4B57-AEBD-87CE22479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4168-133D-4D10-97D8-D9DA42F5E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065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0E1A-6D89-4673-988C-EC5A66EF9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61DF-89D2-48F8-B792-B74CB758F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504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243-C8E1-474C-A957-7F3ABF176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0BFF-2D79-414D-A10C-576FA82E7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076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D88-98D1-46AF-AF37-C0414B48D8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9178-3BBD-4C55-95B0-C7AED9C56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225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ABAA-3824-4B6F-B06F-345CFCBE1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5F34-CFB9-40BA-9FB8-D5AF8E1D1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199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1873-5133-4D6F-900E-E9751D9D68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3C5-AB2D-4BD5-BD64-2C2CBD58B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293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A8DB-F202-428A-9BFB-C4138FE8D2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B2BC-A620-4847-89C6-F20D8C0D1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467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8D46-7B7F-4A9E-A62D-F92F3DEF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27DF-189D-41DE-841E-4963B59BE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902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BA4A-DDE7-4328-AE15-C94825749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C687-4D71-45B3-AFB5-0828E90CA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27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68AE-E59B-4AED-96BE-591276DCA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DEAB-299E-4D8C-A6D1-5E0999D02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0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8E41D-8D21-4202-B6DA-9E775B4611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437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946B-EB67-4AD0-9530-0A4B4C694F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2941-059D-45DE-907C-CAA87114E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120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1B35-50C1-4188-A9E9-83CE0E78F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216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0981-3D14-4B57-AEBD-87CE22479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4168-133D-4D10-97D8-D9DA42F5E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512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0E1A-6D89-4673-988C-EC5A66EF9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61DF-89D2-48F8-B792-B74CB758F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647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243-C8E1-474C-A957-7F3ABF176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0BFF-2D79-414D-A10C-576FA82E7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915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D88-98D1-46AF-AF37-C0414B48D8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9178-3BBD-4C55-95B0-C7AED9C56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15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ABAA-3824-4B6F-B06F-345CFCBE1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5F34-CFB9-40BA-9FB8-D5AF8E1D1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758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1873-5133-4D6F-900E-E9751D9D68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3C5-AB2D-4BD5-BD64-2C2CBD58B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286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A8DB-F202-428A-9BFB-C4138FE8D2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B2BC-A620-4847-89C6-F20D8C0D1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009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8D46-7B7F-4A9E-A62D-F92F3DEF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27DF-189D-41DE-841E-4963B59BE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03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9F7B4-EB91-4CE6-B4F0-75D7FB7CF3B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0225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BA4A-DDE7-4328-AE15-C94825749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C687-4D71-45B3-AFB5-0828E90CA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409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68AE-E59B-4AED-96BE-591276DCA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DEAB-299E-4D8C-A6D1-5E0999D02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9877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946B-EB67-4AD0-9530-0A4B4C694F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2941-059D-45DE-907C-CAA87114E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9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1B35-50C1-4188-A9E9-83CE0E78F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055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0981-3D14-4B57-AEBD-87CE22479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4168-133D-4D10-97D8-D9DA42F5E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424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0E1A-6D89-4673-988C-EC5A66EF9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61DF-89D2-48F8-B792-B74CB758F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146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243-C8E1-474C-A957-7F3ABF176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0BFF-2D79-414D-A10C-576FA82E7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797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D88-98D1-46AF-AF37-C0414B48D8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9178-3BBD-4C55-95B0-C7AED9C56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481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ABAA-3824-4B6F-B06F-345CFCBE1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5F34-CFB9-40BA-9FB8-D5AF8E1D1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252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1873-5133-4D6F-900E-E9751D9D68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3C5-AB2D-4BD5-BD64-2C2CBD58B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81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7102-7DBE-4CFE-A63E-AF718FF7C4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749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A8DB-F202-428A-9BFB-C4138FE8D2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B2BC-A620-4847-89C6-F20D8C0D1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72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8D46-7B7F-4A9E-A62D-F92F3DEF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27DF-189D-41DE-841E-4963B59BE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086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BA4A-DDE7-4328-AE15-C94825749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C687-4D71-45B3-AFB5-0828E90CA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901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68AE-E59B-4AED-96BE-591276DCA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DEAB-299E-4D8C-A6D1-5E0999D02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331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946B-EB67-4AD0-9530-0A4B4C694F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2941-059D-45DE-907C-CAA87114E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696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1B35-50C1-4188-A9E9-83CE0E78F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609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0981-3D14-4B57-AEBD-87CE22479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4168-133D-4D10-97D8-D9DA42F5E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479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0E1A-6D89-4673-988C-EC5A66EF9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61DF-89D2-48F8-B792-B74CB758F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764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243-C8E1-474C-A957-7F3ABF176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0BFF-2D79-414D-A10C-576FA82E7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214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D88-98D1-46AF-AF37-C0414B48D8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9178-3BBD-4C55-95B0-C7AED9C56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5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FA1CF-3C2E-437B-85D8-72380DBEF27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863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ABAA-3824-4B6F-B06F-345CFCBE1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5F34-CFB9-40BA-9FB8-D5AF8E1D1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828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1873-5133-4D6F-900E-E9751D9D68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3C5-AB2D-4BD5-BD64-2C2CBD58B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8048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A8DB-F202-428A-9BFB-C4138FE8D2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B2BC-A620-4847-89C6-F20D8C0D1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048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8D46-7B7F-4A9E-A62D-F92F3DEF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27DF-189D-41DE-841E-4963B59BE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70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BA4A-DDE7-4328-AE15-C94825749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C687-4D71-45B3-AFB5-0828E90CA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35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68AE-E59B-4AED-96BE-591276DCA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DEAB-299E-4D8C-A6D1-5E0999D02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592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946B-EB67-4AD0-9530-0A4B4C694F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2941-059D-45DE-907C-CAA87114E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623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1B35-50C1-4188-A9E9-83CE0E78F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4609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0981-3D14-4B57-AEBD-87CE22479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4168-133D-4D10-97D8-D9DA42F5E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09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0E1A-6D89-4673-988C-EC5A66EF9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61DF-89D2-48F8-B792-B74CB758F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17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D0186-7ED5-4F86-AD60-2CA20E8176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962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243-C8E1-474C-A957-7F3ABF176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0BFF-2D79-414D-A10C-576FA82E7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750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D88-98D1-46AF-AF37-C0414B48D8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9178-3BBD-4C55-95B0-C7AED9C56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953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ABAA-3824-4B6F-B06F-345CFCBE1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5F34-CFB9-40BA-9FB8-D5AF8E1D1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723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1873-5133-4D6F-900E-E9751D9D68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3C5-AB2D-4BD5-BD64-2C2CBD58B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6427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A8DB-F202-428A-9BFB-C4138FE8D2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B2BC-A620-4847-89C6-F20D8C0D1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549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8D46-7B7F-4A9E-A62D-F92F3DEF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27DF-189D-41DE-841E-4963B59BE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878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BA4A-DDE7-4328-AE15-C94825749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C687-4D71-45B3-AFB5-0828E90CA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934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68AE-E59B-4AED-96BE-591276DCA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DEAB-299E-4D8C-A6D1-5E0999D02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497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946B-EB67-4AD0-9530-0A4B4C694F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2941-059D-45DE-907C-CAA87114E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588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1B35-50C1-4188-A9E9-83CE0E78F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0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2C106-43EF-401E-A2D2-C8BD0EA37D1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559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0981-3D14-4B57-AEBD-87CE22479A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4168-133D-4D10-97D8-D9DA42F5E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62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0E1A-6D89-4673-988C-EC5A66EF9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61DF-89D2-48F8-B792-B74CB758F2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112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1243-C8E1-474C-A957-7F3ABF1767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E0BFF-2D79-414D-A10C-576FA82E7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575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D88-98D1-46AF-AF37-C0414B48D8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9178-3BBD-4C55-95B0-C7AED9C56F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62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5ABAA-3824-4B6F-B06F-345CFCBE1D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C5F34-CFB9-40BA-9FB8-D5AF8E1D1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1542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31873-5133-4D6F-900E-E9751D9D68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33C5-AB2D-4BD5-BD64-2C2CBD58B7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460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A8DB-F202-428A-9BFB-C4138FE8D2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B2BC-A620-4847-89C6-F20D8C0D12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767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8D46-7B7F-4A9E-A62D-F92F3DEF7F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B27DF-189D-41DE-841E-4963B59BEC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01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BA4A-DDE7-4328-AE15-C94825749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C687-4D71-45B3-AFB5-0828E90CA8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372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168AE-E59B-4AED-96BE-591276DCA0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DEAB-299E-4D8C-A6D1-5E0999D029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80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73EC4-DCA4-4165-9572-230553DAF4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9174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946B-EB67-4AD0-9530-0A4B4C694F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12941-059D-45DE-907C-CAA87114E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5311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A1B35-50C1-4188-A9E9-83CE0E78F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572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876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586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500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322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020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023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2319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59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86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5BF60-D0AB-4FD7-85C3-A933CA05A78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3677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7343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2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224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9736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" y="1"/>
            <a:ext cx="9142413" cy="6856413"/>
            <a:chOff x="0" y="0"/>
            <a:chExt cx="5759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grpSp>
          <p:nvGrpSpPr>
            <p:cNvPr id="5018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018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8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19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0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0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0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0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0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0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5020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020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0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0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1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2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2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022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22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2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5022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022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2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2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2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3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3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3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3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23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502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502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5024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24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024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024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024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A384ED-C95D-47E0-8D77-8D4DABBB01C3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543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F1EDA-B401-4599-BDF5-071C9EDE3B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8553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E40F0-DC72-46AB-9447-2B7308AA811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360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4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AE3D0-F075-43B1-85A4-FD63F044B0C1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1732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20BD1-D173-4BFC-9814-0E16EF42245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277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46DEC-DAED-4837-8E3C-4E51D1A5D942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616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4316-118F-4C56-B449-4E7A1EFAA200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76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9D381-7E47-4494-B66E-7B4CA6B87F4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8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1F50-9951-48B4-A47C-57E4F2EA1C0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915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9E19-30D1-4AB6-B275-10BBC893A88F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5870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77A68-CCD6-4B57-869E-A5E7E70BD9A5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46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14BEB-4316-4858-AFD7-3D406A361DAD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2417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9760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880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3856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94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4416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5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EE751B-6D2A-493F-A93D-D82582F8CB9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3969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21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2940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0111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6145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747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2817-3981-4668-B472-84A798B7B6F3}" type="datetimeFigureOut">
              <a:rPr lang="ru-RU">
                <a:solidFill>
                  <a:srgbClr val="DEE3EE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DEE3EE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EE3EE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40B0-FCF7-4B92-AE12-385940ACFFBC}" type="slidenum">
              <a:rPr lang="ru-RU">
                <a:solidFill>
                  <a:srgbClr val="DEE3E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E3E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86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6954-9BD2-4C00-948B-DDFD010E1252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6A3A-060C-452B-A27E-07D6D99A90A6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4468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4BEF-3582-4720-A743-0E60018A6054}" type="datetimeFigureOut">
              <a:rPr lang="ru-RU">
                <a:solidFill>
                  <a:srgbClr val="DEE3EE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DEE3EE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EE3EE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4619-EF58-4B49-8C3B-0C372B4C762E}" type="slidenum">
              <a:rPr lang="ru-RU">
                <a:solidFill>
                  <a:srgbClr val="DEE3EE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EE3E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3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0591-AA55-4068-A631-0695AE5792D5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0443-C227-417A-88CD-7EA407C50301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394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151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6548-EDBC-4075-ADBB-4216C8333579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8CE0-593F-4A83-BFE0-8AD64CB153E8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10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227D-52B2-4167-B985-1341C568B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B48D-8B90-4736-A68C-158FA223F0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5233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C071E-36C5-430C-8A6B-FF1DF90724AE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BB95-D08B-4DDE-891A-0DB0058C2F2E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4624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85E12-6E64-4A3D-AAEE-AEEF8E7C5A19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C5EC-EA37-4CAF-B079-6381C9E06C20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423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7D9E-B49E-4050-B9BF-EF25FB19E469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E360-1685-4AA2-ABDD-DDAF707F4F01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132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9D6F0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415" y="535988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9D6F0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DD9F1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2030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DD9F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1250-7AC5-4737-8F90-0B302B6B7B3A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83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4416-429A-4A5F-9ABA-9D450F8DF771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210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E4EF-DC24-4EDA-A0C3-49842C7542F7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F7A7-AEFB-434A-9450-30F427E336BA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132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13C0-DC56-458A-855E-6CA6C17D0D9D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455C-ABD1-40AC-96FB-666127677046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1781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F6F0-EAE8-4C53-B37E-EBAE35E2B4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DDBB-1566-4175-BB62-F827FC486F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5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8119-F369-40C2-BF9C-E02F084DD0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7208-78EF-41E2-A8F2-92954C0820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15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CCE71-8982-4549-A4DC-3CC037CB61B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6E4B-F54C-499C-8F02-A9FC94F6E4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36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CB02-1287-42F7-9932-7A8F01D4661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3EB8-4005-4318-A480-0F1E3855A9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5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FED9-BC60-404D-B4CB-D20F971950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5719-572E-43D9-9B3C-0A4430537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48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55B-6C23-4C8B-A5C1-8DBC4920598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48B7-A523-418B-85E0-8311DBA2B6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57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966D-3E33-404F-B869-2A117353520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2B101698-925F-4E4A-88AF-C0A6E5B7C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8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377B-675B-4C37-AD06-80437EB4A5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5625-F1B7-48DC-B2B1-74B4D7C4E7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06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0176-84E3-4E54-B45A-AB6F81C427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4305-AD39-4855-81E3-A960BC2C2F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95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1F5C-129B-4928-A714-A67D862240F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EFEB-D714-44DD-9866-2CEB54167E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4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A7303-224B-4AF7-96E2-3C7AF9AF549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91FF-23C3-498B-9149-FB4383F6E5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7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036E-C92B-4FF6-B8ED-9144AAC50B2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08074-B93E-482F-BC5F-E3102B27B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3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2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7832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5467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3649-7EE1-44F7-AFD4-38971026CF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C81EC-71B5-4DDC-AEC3-2AD38AA95C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25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1425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9176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803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9042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5126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9311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3364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3540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72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5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309689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93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905121" y="4496042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81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43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9DE5E-B064-4721-AD09-B904B33E8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9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A46CEA-3BD4-447D-95D4-40FB66FAE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1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08676-2672-46F1-BDF8-BA11853660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B68D-F159-4167-B7FE-3EE2E2C1C1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4299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7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721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5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323976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930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879721" y="4480167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2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430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5A70-25AC-49AD-9F1A-66E85BECA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B0DE-C679-4EB0-B522-FC42949EC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20333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4D35-5E76-4FAF-A529-839C244A6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4721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7C03A6-3C76-4BF3-9EAB-72B7FE981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2069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C4FA-BE34-4470-8FFA-D55A6C809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79461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696" y="571524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3494DA-9FEB-44AB-A119-40DE82737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1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696" y="571524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3F50EB-3518-4BA5-9D76-26A0C95C1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0801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0D31-9F45-4142-98D0-81F8EDA31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9726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FA5C-9166-4D25-9095-BA3CEAAC4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8587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>
                <a:solidFill>
                  <a:srgbClr val="FFFFFF">
                    <a:lumMod val="5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55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65A9-FDDE-4666-A592-A2164D837F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3D60-BA63-4093-8866-B4E9B230AA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4428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7071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8762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2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2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116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5128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9867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1770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2" y="685800"/>
            <a:ext cx="4559300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7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5615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832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4650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210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7" y="381000"/>
            <a:ext cx="18573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2" y="381000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02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02BC-DD52-48F3-90AF-9F2975267E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C140-F771-435D-8E6F-54C511F9AA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3379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7318-2C9A-45EA-A5D2-8DC22C08A7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EEAB-BC5F-4849-B622-B4A214FB27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97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539F4-2FAA-4AB1-8221-B91C9D8CB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14F6-D6A8-43DF-977F-9912217FE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65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4F7E-E31F-4D27-B232-88D9C24E0D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1C071-78D4-4D1D-B60E-7C3A2BC427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62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4726A-0AAA-4D35-A133-836C4C9AEA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7633-266C-48EA-8828-9F9ECFD939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18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CE8E-9B23-4E2F-A75D-E4B2230173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A74B1-86C1-4A4D-9EEC-644D87972B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9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183E-86B9-4AA5-9CCA-0DE7D03498F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6AB0D262-9FB9-4C83-AEAB-2BEC6E5997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899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BDE7-F675-49DB-8B84-B789E169188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107AF-D3C5-4169-992C-98A034549E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89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015E-0B62-4AF1-8C85-83F92F16599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6BFA-2B5A-451D-B20D-1914A95895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33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90DBD-ADEC-4DDA-B0D9-82CCC811FD7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7CC-1DDB-497B-B7BB-5BFE779822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30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FC710-8BC6-4FC9-9BEF-DA78ACB897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BA69-E83B-47BF-9DE8-D2B18B0031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85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79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5420-C36E-435E-8735-BFD279AA3C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EB8F-9E99-4CD8-B51B-9EF558FE4A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9476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B57F-8067-48C4-861B-0DD4557F884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F9944-57CB-486E-AF5B-F52B8AAABC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6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7487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9000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52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311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1815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761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9763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41609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1468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63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BFFD-8692-4BC3-B74B-8407A1C1E7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8022-BF26-49DA-8E83-223F7A94B9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455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2557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4131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959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21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3715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41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892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8401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2266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4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28D4E-70A7-4E61-807C-EDC21140F9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E974-76B6-47D6-92B2-08B324E8C6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6963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84198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6413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3377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1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8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7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4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7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0D73-6751-4D52-8F01-29A9ADCDA9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AFF9-E1A6-48B8-8D41-7C1AAA56C6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229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2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9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3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4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6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0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3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0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6FD-5F4C-42E0-A49A-3047CEE352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6BDA-F05C-4CCA-9090-E875AB7C27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3197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2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5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3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3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8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33191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06550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13779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51001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392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AC19E9B-0AD3-4811-BCF8-0E7999397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61373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54238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3590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22832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25643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53542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02455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57874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72874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28963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568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87ABAC1-9454-47D1-9B08-D4BD1982B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1792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94615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77621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8646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36164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34702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99341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24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58753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21299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75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7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15CD144-4138-49CF-AEC2-A7CF7B1E0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5410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39131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84512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73370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43371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31275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27019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14414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05275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85071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7327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586B64F-DC91-4A8E-AB1A-B40FA9DBE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5798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4958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74642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35365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48095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9181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638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7290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70273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42998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7486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C72AA8-EDD6-47A7-A9C1-47054C85A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11605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38415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37081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87279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2951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29798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13436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88712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67320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23754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487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16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86C98E9-EB10-46C8-9D9B-287FCD3C6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832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91076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47342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07620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72088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2432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41081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10359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09003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33876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6139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4EED297-BD9C-4A21-A33C-696DBF6DA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9636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47762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9430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4980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2622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1494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4736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20133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63146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72298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5470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116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0531606-0B42-4149-A4BC-A2920C689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4265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2022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83716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31502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84787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67595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94030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90120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19529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709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919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7CD6EC7-7F10-4486-B1E4-77C2CA663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52764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36478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44455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95948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59748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93317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24877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44272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89225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56642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945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3405706E-7FF5-405F-BFC2-E99741B47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0061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06945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18961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2294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75010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13883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59995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76065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39836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75371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60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9" y="274702"/>
            <a:ext cx="603152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9E37EAF-FFB1-41CF-83AF-1C9549EDB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0769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61531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73139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98737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899805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139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7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7037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795385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7822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41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702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1D65160-2700-4467-95FD-99AD01C2E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2349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9388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131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1037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50169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80048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3279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31340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80197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63043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971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EB7F2F0-77F4-4041-A592-8B7414FB6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7228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3387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28727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28165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92623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42666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3695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84208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35474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34845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2988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1700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9132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60142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36151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73809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47877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15151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9111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8061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60548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70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25359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3798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7600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08158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25416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5830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4782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4078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6944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1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528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57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17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569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312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28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004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48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087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4A39-8D0A-4A84-BADE-615EBF5F3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9243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9DD4D-0B56-4197-BCB6-D9AD9C08A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582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78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6CE17-0E94-4B76-8D8D-EE3B7456C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25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3" y="1981200"/>
            <a:ext cx="40444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40444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BE9F-B74E-48EC-B515-B957989B2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18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8D664-E048-44CC-87A8-D742E8226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011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A085-F308-45AD-8498-7F5589034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67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00E2-DD64-4127-A730-D3348A7E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24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11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0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333B9-5BAA-494F-9E77-6B408B6C0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43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66E9-7E59-443A-ACDC-AB9368649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94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F307-E4B6-43FE-9AB0-DF51E5C54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50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9" y="381000"/>
            <a:ext cx="6031523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45564-32DE-4C79-B6FA-4FBCF765E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1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741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18F23-D72F-4AFA-9CFA-41BB50DE3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99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3" y="1981200"/>
            <a:ext cx="404446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2338" y="1981200"/>
            <a:ext cx="40444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99F67-B758-4ABC-9748-AC16C64AF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661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3" y="1981200"/>
            <a:ext cx="40444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2338" y="1981200"/>
            <a:ext cx="404446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AB88-764C-4E47-9F47-C2D579CBD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351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EACC0-B102-415E-BCFF-2FBD02263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385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04E0D-E0A3-4442-BD0D-9BECCD0BD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22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CD191B-DEB9-4435-85BB-25FEFE72FA55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266ADD3-4863-4777-8229-B96289E81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1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00E9FD-2CAD-43CD-8AB1-2145A64C5E17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99937A-7984-4AA6-8657-50675684E5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628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45FB44-8EB0-4BA4-962B-EA2F4C3F7A14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39ECA7-6A4F-4018-BD73-B87BF7C92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2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9D78EA4-2A1D-418D-A4EB-21D73C5772DD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91B38AB-3AF1-426E-AEC2-243B71A84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874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65EADD-BC1A-4727-9B6C-4833AB79F9EC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6F9CCC-6272-46CF-A457-193FAA2A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8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6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B4651C-1426-4A24-B99F-4731E7AFD1FC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Эффективное управление временем и ресурсами.                                                                                            </a:t>
            </a:r>
            <a:fld id="{03D34BE1-9B27-44F9-802F-9377BB948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281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818EEA-ABB8-4334-9B9F-933922AB218B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8BEBF2-1AF0-4075-A0B7-1804D136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993AA-6CF8-40B3-AEAC-CD80B8FC039E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3AA0B0-8845-47C0-95B4-4CB24DED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21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51331F-37EC-423A-A766-6401FB0BE067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7BE57E-79DA-4A1C-B29F-D9CB63A43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44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DEC430-76A8-441F-951D-F34FF805AA17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594913-2175-49DC-90CF-F2977536B6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55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0B4D6DE-C7F9-42CE-8517-135CA73A341D}" type="datetime1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DACC18-0DBC-4BD8-A191-922410A57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504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32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77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670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3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543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177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5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92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815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72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2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736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486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903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microsoft.com/office/2007/relationships/hdphoto" Target="../media/hdphoto1.wdp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83.xml"/><Relationship Id="rId10" Type="http://schemas.openxmlformats.org/officeDocument/2006/relationships/slideLayout" Target="../slideLayouts/slideLayout288.xml"/><Relationship Id="rId4" Type="http://schemas.openxmlformats.org/officeDocument/2006/relationships/slideLayout" Target="../slideLayouts/slideLayout282.xml"/><Relationship Id="rId9" Type="http://schemas.openxmlformats.org/officeDocument/2006/relationships/slideLayout" Target="../slideLayouts/slideLayout28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47.xml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2" Type="http://schemas.openxmlformats.org/officeDocument/2006/relationships/slideLayout" Target="../slideLayouts/slideLayout346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slideLayout" Target="../slideLayouts/slideLayout368.xml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2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07.xml"/><Relationship Id="rId7" Type="http://schemas.openxmlformats.org/officeDocument/2006/relationships/slideLayout" Target="../slideLayouts/slideLayout411.xml"/><Relationship Id="rId12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06.xml"/><Relationship Id="rId1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10.xml"/><Relationship Id="rId11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4.xml"/><Relationship Id="rId4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13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12" Type="http://schemas.openxmlformats.org/officeDocument/2006/relationships/slideLayout" Target="../slideLayouts/slideLayout440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slideLayout" Target="../slideLayouts/slideLayout439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slideLayout" Target="../slideLayouts/slideLayout452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0.xml"/><Relationship Id="rId3" Type="http://schemas.openxmlformats.org/officeDocument/2006/relationships/slideLayout" Target="../slideLayouts/slideLayout455.xml"/><Relationship Id="rId7" Type="http://schemas.openxmlformats.org/officeDocument/2006/relationships/slideLayout" Target="../slideLayouts/slideLayout459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54.xml"/><Relationship Id="rId1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8.xml"/><Relationship Id="rId11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57.xml"/><Relationship Id="rId10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56.xml"/><Relationship Id="rId9" Type="http://schemas.openxmlformats.org/officeDocument/2006/relationships/slideLayout" Target="../slideLayouts/slideLayout46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3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8.xml"/><Relationship Id="rId7" Type="http://schemas.openxmlformats.org/officeDocument/2006/relationships/slideLayout" Target="../slideLayouts/slideLayout482.xml"/><Relationship Id="rId12" Type="http://schemas.openxmlformats.org/officeDocument/2006/relationships/slideLayout" Target="../slideLayouts/slideLayout487.xml"/><Relationship Id="rId2" Type="http://schemas.openxmlformats.org/officeDocument/2006/relationships/slideLayout" Target="../slideLayouts/slideLayout477.xml"/><Relationship Id="rId1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81.xml"/><Relationship Id="rId11" Type="http://schemas.openxmlformats.org/officeDocument/2006/relationships/slideLayout" Target="../slideLayouts/slideLayout486.xml"/><Relationship Id="rId5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5.xml"/><Relationship Id="rId4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4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11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2.xml"/><Relationship Id="rId10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A673-1CEB-4011-A3DB-586F0C423BD5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CA27-71BF-4D42-9761-C27F2ADED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83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68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1D567A-F6E1-4EF0-8313-0C46DBD8FE8C}" type="datetime1"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10/24/2014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68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68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3C9AFD-2B28-41F0-A55D-FFF539360CC6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9E45DE9-6656-41F7-A316-DB91CF33B6AD}" type="datetimeFigureOut">
              <a:rPr lang="ru-RU"/>
              <a:pPr>
                <a:defRPr/>
              </a:pPr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408CD91-35B4-439E-A2C1-9F7A40454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0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B08B7D-1316-4287-A4C8-D16E293938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C6343-A07B-4AE3-908F-0DB86D96F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B08B7D-1316-4287-A4C8-D16E293938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C6343-A07B-4AE3-908F-0DB86D96F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B08B7D-1316-4287-A4C8-D16E293938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C6343-A07B-4AE3-908F-0DB86D96F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4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B08B7D-1316-4287-A4C8-D16E293938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C6343-A07B-4AE3-908F-0DB86D96F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8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B08B7D-1316-4287-A4C8-D16E293938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C6343-A07B-4AE3-908F-0DB86D96F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0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B08B7D-1316-4287-A4C8-D16E293938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9C6343-A07B-4AE3-908F-0DB86D96F7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5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2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7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4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52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C9629E-4A26-40B5-8C71-6AA918F17D8F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24.10.2014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521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71173F1-EC2E-41C2-8F4C-D786C502E7F7}" type="slidenum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51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1" y="1"/>
            <a:ext cx="9142413" cy="6856413"/>
            <a:chOff x="0" y="0"/>
            <a:chExt cx="5759" cy="4319"/>
          </a:xfrm>
        </p:grpSpPr>
        <p:sp>
          <p:nvSpPr>
            <p:cNvPr id="4915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EAEAEA"/>
                </a:solidFill>
              </a:endParaRPr>
            </a:p>
          </p:txBody>
        </p:sp>
        <p:grpSp>
          <p:nvGrpSpPr>
            <p:cNvPr id="4915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915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5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5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6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8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18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4918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918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8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8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8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8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8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8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19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4919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919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4920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920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0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21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mtClean="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4921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21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21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21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21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21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21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  <p:sp>
            <p:nvSpPr>
              <p:cNvPr id="4921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492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22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9" y="624253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4922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53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4922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40" y="624253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4C0BED-11AC-4733-853F-D024EC632325}" type="slidenum">
              <a:rPr lang="ru-RU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4922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880084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28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8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8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2288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8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8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9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0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1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12291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291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1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1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1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1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91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291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229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4E6465-9AD8-43F5-81A9-78C9457BEBCE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230108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5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DD9F1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CDD9F1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6728D0-2A1A-424C-9033-A0F738B2CD92}" type="datetimeFigureOut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24.10.2014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83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83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C8E3D0-56F6-4FED-8360-DF90419A8E22}" type="slidenum">
              <a:rPr lang="ru-RU">
                <a:solidFill>
                  <a:srgbClr val="ACC1E8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ACC1E8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DD9F1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CDD9F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32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139CB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139CB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5DC5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CC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22E9A-FAD4-4CE0-8798-6DF5AC3278AE}" type="datetime1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B6F98-6D2D-48D6-AD66-D1238D1FFA1E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1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7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2085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696" y="5715242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8B91D-3CE8-40E4-ACD6-9D5AA36686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2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153" y="1044179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457200"/>
            <a:fld id="{0E59FD0C-5451-4CA0-86AF-E70AE3279989}" type="datetimeFigureOut"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pPr defTabSz="457200"/>
              <a:t>10/24/2014</a:t>
            </a:fld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4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172443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6464A">
                    <a:lumMod val="60000"/>
                    <a:lumOff val="4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CC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DF779-D27F-4C33-920E-1020AFE5FB48}" type="datetime1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26077-42E5-4DE9-84C8-A0C8B0129803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6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19A3-A720-4448-936E-E2F61BEE64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4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4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E2089-4B26-4E86-842C-8914E07E61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7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59FD0C-5451-4CA0-86AF-E70AE32799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78205A-CADD-426E-8C56-9CAB1D91E73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EF8DB7-2409-4AF9-AC81-1A272C44869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772256-1F15-40C2-A709-D1371C5890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1ADDD-1EA8-478C-9526-7837BF820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BE7A1D-74BC-4BA1-83ED-6C342B069A69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F4FAFD-04C6-43E6-A9B3-B2A1A8AF8BF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6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5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  <p:sldLayoutId id="2147484364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0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7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  <p:sldLayoutId id="2147484403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  <p:sldLayoutId id="2147484429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  <p:sldLayoutId id="2147484442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7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  <p:sldLayoutId id="2147484455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D7A387-E4B1-4793-BA15-D47E88680E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55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24.10.2014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29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  <p:sldLayoutId id="214748448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srgbClr val="000000"/>
                </a:solidFill>
              </a:rPr>
              <a:pPr/>
              <a:t>24.10.2014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7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40B5-B246-446E-BFD2-B6C34891C4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682C-9B9E-47E8-8B4D-8DFA8594F8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/>
          </a:p>
        </p:txBody>
      </p:sp>
      <p:sp>
        <p:nvSpPr>
          <p:cNvPr id="566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/>
          </a:p>
        </p:txBody>
      </p:sp>
      <p:sp>
        <p:nvSpPr>
          <p:cNvPr id="566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3445D-6D99-4A44-BF5B-C3A32AC32034}" type="slidenum">
              <a:rPr lang="ru-RU" sz="14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782964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FFCC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243508-8193-4EE0-B0CE-9CA647F1994C}" type="datetime1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24.10.2014</a:t>
            </a:fld>
            <a:endParaRPr lang="ru-RU"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63CE0B-EF6D-4B5D-9266-642CDAD5211B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4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B60DA-B149-4552-9B84-C0FC4857B5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8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8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DC8F-A93B-4C25-A451-A8B9A95AC5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0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5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emf"/><Relationship Id="rId5" Type="http://schemas.openxmlformats.org/officeDocument/2006/relationships/oleObject" Target="../embeddings/_____Microsoft_Excel_97-20036.xls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7.xml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1.emf"/><Relationship Id="rId5" Type="http://schemas.openxmlformats.org/officeDocument/2006/relationships/oleObject" Target="../embeddings/_____Microsoft_Excel_97-20037.xls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9.xm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2.emf"/><Relationship Id="rId5" Type="http://schemas.openxmlformats.org/officeDocument/2006/relationships/oleObject" Target="../embeddings/_____Microsoft_Excel_97-20038.xls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41.xml"/><Relationship Id="rId1" Type="http://schemas.openxmlformats.org/officeDocument/2006/relationships/themeOverride" Target="../theme/themeOverride1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4.xml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3.emf"/><Relationship Id="rId5" Type="http://schemas.openxmlformats.org/officeDocument/2006/relationships/oleObject" Target="../embeddings/_____Microsoft_Excel_97-20039.xls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6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4.emf"/><Relationship Id="rId5" Type="http://schemas.openxmlformats.org/officeDocument/2006/relationships/oleObject" Target="../embeddings/_____Microsoft_Excel_97-200310.xls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55" Type="http://schemas.openxmlformats.org/officeDocument/2006/relationships/diagramColors" Target="../diagrams/colors1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54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3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3" Type="http://schemas.openxmlformats.org/officeDocument/2006/relationships/diagramLayout" Target="../diagrams/layout11.xml"/><Relationship Id="rId58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57" Type="http://schemas.openxmlformats.org/officeDocument/2006/relationships/image" Target="../media/image25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52" Type="http://schemas.openxmlformats.org/officeDocument/2006/relationships/diagramData" Target="../diagrams/data1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56" Type="http://schemas.microsoft.com/office/2007/relationships/diagramDrawing" Target="../diagrams/drawing11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Relationship Id="rId3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kupki.gov.ru/" TargetMode="External"/><Relationship Id="rId1" Type="http://schemas.openxmlformats.org/officeDocument/2006/relationships/slideLayout" Target="../slideLayouts/slideLayout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0.xml"/><Relationship Id="rId4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0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8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1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0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microsoft.com/office/2007/relationships/hdphoto" Target="../media/hdphoto2.wdp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4.xml"/><Relationship Id="rId6" Type="http://schemas.openxmlformats.org/officeDocument/2006/relationships/image" Target="../media/image68.png"/><Relationship Id="rId5" Type="http://schemas.microsoft.com/office/2007/relationships/hdphoto" Target="../media/hdphoto3.wdp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5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7.xml"/><Relationship Id="rId7" Type="http://schemas.openxmlformats.org/officeDocument/2006/relationships/image" Target="../media/image16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_____Microsoft_Excel_97-20032.xls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9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1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8.emf"/><Relationship Id="rId5" Type="http://schemas.openxmlformats.org/officeDocument/2006/relationships/oleObject" Target="../embeddings/_____Microsoft_Excel_97-20034.xls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3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emf"/><Relationship Id="rId5" Type="http://schemas.openxmlformats.org/officeDocument/2006/relationships/oleObject" Target="../embeddings/_____Microsoft_Excel_97-20035.xls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4000"/>
            <a:lum/>
          </a:blip>
          <a:srcRect/>
          <a:stretch>
            <a:fillRect l="-7000" t="-7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ctrTitle"/>
          </p:nvPr>
        </p:nvSpPr>
        <p:spPr>
          <a:xfrm>
            <a:off x="3424" y="1556792"/>
            <a:ext cx="9036497" cy="316863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Концепция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консолидированного бюджета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Белгородской области на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2015 год и на плановый период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2016 и 2017 годов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</a:br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51522" y="6165546"/>
            <a:ext cx="475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>
              <a:solidFill>
                <a:srgbClr val="59595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6627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801" y="116632"/>
            <a:ext cx="15843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63888" y="5013176"/>
            <a:ext cx="5400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Боровик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Владимир Филиппович</a:t>
            </a:r>
          </a:p>
          <a:p>
            <a:pPr algn="ctr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Заместитель Губернатора Белгородской области – начальник департамента финансов и бюджетной политики области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FFCC">
                <a:alpha val="33000"/>
              </a:srgbClr>
            </a:gs>
            <a:gs pos="100000">
              <a:srgbClr val="CCFFCC"/>
            </a:gs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217948"/>
              </p:ext>
            </p:extLst>
          </p:nvPr>
        </p:nvGraphicFramePr>
        <p:xfrm>
          <a:off x="467544" y="307777"/>
          <a:ext cx="8517632" cy="63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Worksheet" r:id="rId5" imgW="7276997" imgH="4333785" progId="Excel.Sheet.8">
                  <p:embed/>
                </p:oleObj>
              </mc:Choice>
              <mc:Fallback>
                <p:oleObj name="Worksheet" r:id="rId5" imgW="7276997" imgH="43337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7777"/>
                        <a:ext cx="8517632" cy="63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9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40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FFCC">
                <a:alpha val="33000"/>
              </a:srgbClr>
            </a:gs>
            <a:gs pos="100000">
              <a:srgbClr val="CCFFCC"/>
            </a:gs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10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0105"/>
              </p:ext>
            </p:extLst>
          </p:nvPr>
        </p:nvGraphicFramePr>
        <p:xfrm>
          <a:off x="179512" y="476672"/>
          <a:ext cx="8883650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Worksheet" r:id="rId5" imgW="9753664" imgH="5876951" progId="Excel.Sheet.8">
                  <p:embed/>
                </p:oleObj>
              </mc:Choice>
              <mc:Fallback>
                <p:oleObj name="Worksheet" r:id="rId5" imgW="9753664" imgH="587695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76672"/>
                        <a:ext cx="8883650" cy="619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45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FFCC">
                <a:alpha val="33000"/>
              </a:srgbClr>
            </a:gs>
            <a:gs pos="100000">
              <a:srgbClr val="CCFFCC"/>
            </a:gs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29586" y="0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11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50952"/>
              </p:ext>
            </p:extLst>
          </p:nvPr>
        </p:nvGraphicFramePr>
        <p:xfrm>
          <a:off x="107504" y="153888"/>
          <a:ext cx="8877484" cy="652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Worksheet" r:id="rId5" imgW="12125360" imgH="8762987" progId="Excel.Sheet.8">
                  <p:embed/>
                </p:oleObj>
              </mc:Choice>
              <mc:Fallback>
                <p:oleObj name="Worksheet" r:id="rId5" imgW="12125360" imgH="87629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3888"/>
                        <a:ext cx="8877484" cy="6527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38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FFCC">
                <a:alpha val="33000"/>
              </a:srgbClr>
            </a:gs>
            <a:gs pos="100000">
              <a:srgbClr val="CCFFCC"/>
            </a:gs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16198"/>
              </p:ext>
            </p:extLst>
          </p:nvPr>
        </p:nvGraphicFramePr>
        <p:xfrm>
          <a:off x="0" y="714356"/>
          <a:ext cx="4938639" cy="4971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43317"/>
              </p:ext>
            </p:extLst>
          </p:nvPr>
        </p:nvGraphicFramePr>
        <p:xfrm>
          <a:off x="3786182" y="714356"/>
          <a:ext cx="5795895" cy="490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1538" y="14285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налоговых и неналоговых доходов консолидированного бюджета области в 2011 и в 2015 годах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5500702"/>
            <a:ext cx="71438" cy="71438"/>
          </a:xfrm>
          <a:prstGeom prst="rect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5429264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Налог на прибыль организаций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5715016"/>
            <a:ext cx="71438" cy="71438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926" y="5643578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Налог на доходы физических лиц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28926" y="5857892"/>
            <a:ext cx="2786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Акцизы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14612" y="5929330"/>
            <a:ext cx="71438" cy="71438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6143644"/>
            <a:ext cx="71438" cy="71438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8926" y="6072206"/>
            <a:ext cx="600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Региональные налоги на имущество (транспортный налог, налог на имущество организаций)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6357958"/>
            <a:ext cx="71438" cy="71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8926" y="6286520"/>
            <a:ext cx="600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Местные налоги (земельный налог, налог на имущество физических лиц)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6572272"/>
            <a:ext cx="71438" cy="71438"/>
          </a:xfrm>
          <a:prstGeom prst="rect">
            <a:avLst/>
          </a:prstGeom>
          <a:solidFill>
            <a:srgbClr val="A5A5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8926" y="6500834"/>
            <a:ext cx="6000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Прочие налоговые и неналоговые доходы 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00232" y="307181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60 106,2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9586" y="0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12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66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8FF1C9">
                <a:lumMod val="97000"/>
                <a:lumOff val="3000"/>
                <a:alpha val="85000"/>
              </a:srgbClr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0" y="116633"/>
            <a:ext cx="7522606" cy="36004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cap="none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Резервы роста доходов консолидированного бюджета области</a:t>
            </a:r>
            <a:endParaRPr lang="ru-RU" sz="1800" cap="none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000100" y="3429000"/>
            <a:ext cx="7208405" cy="35184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Легализация «теневой» заработной </a:t>
            </a:r>
            <a:r>
              <a:rPr lang="ru-RU" sz="1400" b="1" dirty="0" smtClean="0">
                <a:solidFill>
                  <a:prstClr val="black"/>
                </a:solidFill>
              </a:rPr>
              <a:t>платы и повышение ее уровня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00100" y="571480"/>
            <a:ext cx="7210310" cy="330111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Вывод из тени доходов убыточных </a:t>
            </a:r>
            <a:r>
              <a:rPr lang="ru-RU" sz="1400" b="1" dirty="0" smtClean="0">
                <a:solidFill>
                  <a:prstClr val="black"/>
                </a:solidFill>
              </a:rPr>
              <a:t>организаций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00100" y="2214554"/>
            <a:ext cx="7210310" cy="46735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Получение дополнительных поступлений НДФЛ от сдачи в аренду недвижимости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00100" y="1571612"/>
            <a:ext cx="7236201" cy="470611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Пресечение финансовых схем по сокрытию налогооблагаемой базы (фирмы –однодневки, взаимозависимые дочерние компании и физические лица и др.)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000100" y="1000108"/>
            <a:ext cx="7204442" cy="51540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Недопущение минимизации налогов организациями и индивидуальными предпринимателями, применяющими льготные режимы налогообложения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00100" y="2786058"/>
            <a:ext cx="7210310" cy="50405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Обеспечение полной уплаты НДФЛ обособленными подразделениями организаций, зарегистрированных за пределами области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000100" y="3857628"/>
            <a:ext cx="7175170" cy="50405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Дополнительное привлечение </a:t>
            </a:r>
            <a:r>
              <a:rPr lang="ru-RU" sz="1400" b="1" dirty="0" smtClean="0">
                <a:solidFill>
                  <a:prstClr val="black"/>
                </a:solidFill>
              </a:rPr>
              <a:t>граждан к </a:t>
            </a:r>
            <a:r>
              <a:rPr lang="ru-RU" sz="1400" b="1" dirty="0">
                <a:solidFill>
                  <a:prstClr val="black"/>
                </a:solidFill>
              </a:rPr>
              <a:t>декларированию </a:t>
            </a:r>
            <a:r>
              <a:rPr lang="ru-RU" sz="1400" b="1" dirty="0" smtClean="0">
                <a:solidFill>
                  <a:prstClr val="black"/>
                </a:solidFill>
              </a:rPr>
              <a:t>доходов от </a:t>
            </a:r>
            <a:r>
              <a:rPr lang="ru-RU" sz="1400" b="1" dirty="0">
                <a:solidFill>
                  <a:prstClr val="black"/>
                </a:solidFill>
              </a:rPr>
              <a:t>продажи недвижимости, транспортных средств, акций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000100" y="4500570"/>
            <a:ext cx="7212215" cy="534519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Взыскание НДФЛ в судебном порядке с граждан, приобретающих дорогостоящее имущество при отсутствии доходов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000100" y="5143512"/>
            <a:ext cx="7202975" cy="53422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Выявление неучтенных объектов по имущественным налогам 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>
                <a:solidFill>
                  <a:prstClr val="black"/>
                </a:solidFill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</a:rPr>
              <a:t>постановка </a:t>
            </a:r>
            <a:r>
              <a:rPr lang="ru-RU" sz="1400" b="1" dirty="0">
                <a:solidFill>
                  <a:prstClr val="black"/>
                </a:solidFill>
              </a:rPr>
              <a:t>их на учет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428596" y="4000504"/>
            <a:ext cx="439099" cy="30399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00100" y="5786454"/>
            <a:ext cx="7210310" cy="42862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Взыскание недоимки и улучшение собираемости налогов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cs typeface="Times New Roman" pitchFamily="18" charset="0"/>
              </a:rPr>
              <a:t>Слайд № 13</a:t>
            </a:r>
            <a:endParaRPr lang="ru-RU" sz="1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428596" y="3500438"/>
            <a:ext cx="468050" cy="28575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1000100" y="6286520"/>
            <a:ext cx="7208405" cy="42328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Доведение  доли собственных доходов в общем объеме расходов  до 40 процентов к 2016 году 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28596" y="571480"/>
            <a:ext cx="468050" cy="28575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28596" y="1142984"/>
            <a:ext cx="468050" cy="28575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428596" y="2285992"/>
            <a:ext cx="468050" cy="28575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Нашивка 37"/>
          <p:cNvSpPr/>
          <p:nvPr/>
        </p:nvSpPr>
        <p:spPr>
          <a:xfrm>
            <a:off x="428596" y="5286388"/>
            <a:ext cx="468050" cy="28575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428596" y="6357958"/>
            <a:ext cx="468050" cy="28575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Нашивка 39"/>
          <p:cNvSpPr/>
          <p:nvPr/>
        </p:nvSpPr>
        <p:spPr>
          <a:xfrm>
            <a:off x="428596" y="1714488"/>
            <a:ext cx="439099" cy="30399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Нашивка 40"/>
          <p:cNvSpPr/>
          <p:nvPr/>
        </p:nvSpPr>
        <p:spPr>
          <a:xfrm>
            <a:off x="428596" y="2928934"/>
            <a:ext cx="439099" cy="303992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Нашивка 41"/>
          <p:cNvSpPr/>
          <p:nvPr/>
        </p:nvSpPr>
        <p:spPr>
          <a:xfrm>
            <a:off x="428596" y="4643446"/>
            <a:ext cx="439099" cy="30399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Нашивка 42"/>
          <p:cNvSpPr/>
          <p:nvPr/>
        </p:nvSpPr>
        <p:spPr>
          <a:xfrm>
            <a:off x="428596" y="5857892"/>
            <a:ext cx="439099" cy="303992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71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Worksheet" r:id="rId5" imgW="8839149" imgH="7019796" progId="Excel.Sheet.8">
                  <p:embed/>
                </p:oleObj>
              </mc:Choice>
              <mc:Fallback>
                <p:oleObj name="Worksheet" r:id="rId5" imgW="8839149" imgH="701979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14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0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Worksheet" r:id="rId5" imgW="8839149" imgH="7057909" progId="Excel.Sheet.8">
                  <p:embed/>
                </p:oleObj>
              </mc:Choice>
              <mc:Fallback>
                <p:oleObj name="Worksheet" r:id="rId5" imgW="8839149" imgH="705790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28384" y="-27432"/>
            <a:ext cx="121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15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12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4284664" y="0"/>
            <a:ext cx="50387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100" b="1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-36512" y="57944"/>
            <a:ext cx="9180513" cy="126841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Базовые приоритеты при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формировании  </a:t>
            </a:r>
            <a:b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расходов бюджета на 2015-2017 годы</a:t>
            </a:r>
            <a:endParaRPr lang="ru-RU" sz="3200" b="1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27584" y="2348880"/>
            <a:ext cx="7786742" cy="864096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принципа формирования бюджетов на основе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государственных и муниципальных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68750" y="1556792"/>
            <a:ext cx="7786742" cy="642942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от 7 мая 2012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97824" y="4363470"/>
            <a:ext cx="7786742" cy="864096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810719" y="3341406"/>
            <a:ext cx="7786742" cy="879682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Финансирование государственного задания на оказание государственной услуги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20999" y="5375605"/>
            <a:ext cx="7786742" cy="1006289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Внедрение централизованной автоматизированной  системы закупок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38"/>
          <p:cNvGrpSpPr/>
          <p:nvPr/>
        </p:nvGrpSpPr>
        <p:grpSpPr>
          <a:xfrm>
            <a:off x="81083" y="3341406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19" name="Нашивка 18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0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>
                <a:lnSpc>
                  <a:spcPct val="90000"/>
                </a:lnSpc>
                <a:defRPr/>
              </a:pPr>
              <a:r>
                <a:rPr lang="ru-RU" b="1" u="sng" dirty="0">
                  <a:solidFill>
                    <a:srgbClr val="336699"/>
                  </a:solidFill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1" name="Группа 38"/>
          <p:cNvGrpSpPr/>
          <p:nvPr/>
        </p:nvGrpSpPr>
        <p:grpSpPr>
          <a:xfrm>
            <a:off x="99204" y="5384658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22" name="Нашивка 21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3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>
                <a:lnSpc>
                  <a:spcPct val="90000"/>
                </a:lnSpc>
                <a:defRPr/>
              </a:pPr>
              <a:r>
                <a:rPr lang="ru-RU" b="1" u="sng" dirty="0">
                  <a:solidFill>
                    <a:srgbClr val="336699"/>
                  </a:solidFill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4" name="Группа 38"/>
          <p:cNvGrpSpPr/>
          <p:nvPr/>
        </p:nvGrpSpPr>
        <p:grpSpPr>
          <a:xfrm>
            <a:off x="81083" y="4301804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25" name="Нашивка 24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6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>
                <a:lnSpc>
                  <a:spcPct val="90000"/>
                </a:lnSpc>
                <a:defRPr/>
              </a:pPr>
              <a:r>
                <a:rPr lang="ru-RU" b="1" u="sng" dirty="0">
                  <a:solidFill>
                    <a:srgbClr val="336699"/>
                  </a:solidFill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7" name="Группа 38"/>
          <p:cNvGrpSpPr/>
          <p:nvPr/>
        </p:nvGrpSpPr>
        <p:grpSpPr>
          <a:xfrm>
            <a:off x="44508" y="2375200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28" name="Нашивка 27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29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>
                <a:lnSpc>
                  <a:spcPct val="90000"/>
                </a:lnSpc>
                <a:defRPr/>
              </a:pPr>
              <a:r>
                <a:rPr lang="ru-RU" b="1" u="sng" dirty="0">
                  <a:solidFill>
                    <a:srgbClr val="336699"/>
                  </a:solidFill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30" name="Группа 38"/>
          <p:cNvGrpSpPr/>
          <p:nvPr/>
        </p:nvGrpSpPr>
        <p:grpSpPr>
          <a:xfrm>
            <a:off x="44508" y="1462706"/>
            <a:ext cx="638746" cy="912494"/>
            <a:chOff x="0" y="4649"/>
            <a:chExt cx="638746" cy="912494"/>
          </a:xfrm>
          <a:scene3d>
            <a:camera prst="orthographicFront"/>
            <a:lightRig rig="threePt" dir="t"/>
          </a:scene3d>
        </p:grpSpPr>
        <p:sp>
          <p:nvSpPr>
            <p:cNvPr id="31" name="Нашивка 30"/>
            <p:cNvSpPr/>
            <p:nvPr/>
          </p:nvSpPr>
          <p:spPr>
            <a:xfrm rot="5400000">
              <a:off x="-136874" y="141523"/>
              <a:ext cx="912494" cy="638746"/>
            </a:xfrm>
            <a:prstGeom prst="chevron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sp>
        <p:sp>
          <p:nvSpPr>
            <p:cNvPr id="32" name="Нашивка 4"/>
            <p:cNvSpPr/>
            <p:nvPr/>
          </p:nvSpPr>
          <p:spPr>
            <a:xfrm>
              <a:off x="0" y="324022"/>
              <a:ext cx="638746" cy="273748"/>
            </a:xfrm>
            <a:prstGeom prst="rect">
              <a:avLst/>
            </a:prstGeom>
            <a:solidFill>
              <a:srgbClr val="C1972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defTabSz="755650">
                <a:lnSpc>
                  <a:spcPct val="90000"/>
                </a:lnSpc>
                <a:defRPr/>
              </a:pPr>
              <a:r>
                <a:rPr lang="ru-RU" b="1" u="sng" dirty="0">
                  <a:solidFill>
                    <a:srgbClr val="336699"/>
                  </a:solidFill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858116" y="38299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№16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43505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расходов областного и консолидированного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бюджетов за 2008-2014 годы, млн. рублей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8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14875"/>
              </p:ext>
            </p:extLst>
          </p:nvPr>
        </p:nvGraphicFramePr>
        <p:xfrm>
          <a:off x="35496" y="840430"/>
          <a:ext cx="9108504" cy="601757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4640"/>
                <a:gridCol w="1550204"/>
                <a:gridCol w="1177807"/>
                <a:gridCol w="1131620"/>
                <a:gridCol w="961299"/>
                <a:gridCol w="946866"/>
                <a:gridCol w="935318"/>
                <a:gridCol w="969960"/>
                <a:gridCol w="1050790"/>
              </a:tblGrid>
              <a:tr h="258382">
                <a:tc gridSpan="9"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1" marR="7761" marT="7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1" marR="7761" marT="7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1" marR="7761" marT="7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1" marR="7761" marT="7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1" marR="7761" marT="7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761" marR="7761" marT="7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761" marR="7761" marT="77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3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за 2014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542259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2009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2010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2011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233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3818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45 446 546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43 476 031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50 573 303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67 447 959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63 059 179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61 319 128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64 399 158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66FFCC"/>
                    </a:solidFill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337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</a:t>
                      </a:r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32 892 087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21 388 833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31 618 888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46 220 307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41 284 940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38 859 062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39 573 938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640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12 554 459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22 087 198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18 954 415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21 227 652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21 774 239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22 460 066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24 825 220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535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47 375 926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48 561 408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51 921 746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69 374 106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67 521 160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70 435 980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67 274 527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>
                    <a:solidFill>
                      <a:srgbClr val="92D050"/>
                    </a:solidFill>
                  </a:tcPr>
                </a:tc>
              </a:tr>
              <a:tr h="3159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397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35 484 727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26 821 201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32 854 537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48 475 993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47 743 226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46 724 497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42 449 307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7748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федеральные средства с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учётом 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дотаций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11 891 199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21 740 207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19 067 209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20 898 113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19 777 934  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23 711 483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24 825 220  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ctr"/>
                </a:tc>
              </a:tr>
              <a:tr h="353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-1 929 380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-5 085 377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-1 348 443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-1 926 147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-4 461 981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-9 116 852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-2 875 369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587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lang="ru-RU" sz="14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5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61" marR="7761" marT="7761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8031"/>
            <a:ext cx="910850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ctr"/>
            <a:r>
              <a:rPr lang="ru-RU" sz="2000" b="1" dirty="0">
                <a:solidFill>
                  <a:prstClr val="black"/>
                </a:solidFill>
                <a:latin typeface="Times New Roman"/>
              </a:rPr>
              <a:t>Баланс доходов и расходов областного бюджета </a:t>
            </a:r>
            <a:endParaRPr lang="ru-RU" sz="20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 fontAlgn="ctr"/>
            <a:r>
              <a:rPr lang="ru-RU" sz="2000" b="1" dirty="0" smtClean="0">
                <a:solidFill>
                  <a:prstClr val="black"/>
                </a:solidFill>
                <a:latin typeface="Times New Roman"/>
              </a:rPr>
              <a:t>на </a:t>
            </a:r>
            <a:r>
              <a:rPr lang="ru-RU" sz="2000" b="1" dirty="0">
                <a:solidFill>
                  <a:prstClr val="black"/>
                </a:solidFill>
                <a:latin typeface="Times New Roman"/>
              </a:rPr>
              <a:t>2008-2014 годы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3"/>
          <p:cNvGrpSpPr>
            <a:grpSpLocks/>
          </p:cNvGrpSpPr>
          <p:nvPr/>
        </p:nvGrpSpPr>
        <p:grpSpPr bwMode="auto">
          <a:xfrm>
            <a:off x="8" y="1466854"/>
            <a:ext cx="4545013" cy="1890713"/>
            <a:chOff x="221489" y="2423992"/>
            <a:chExt cx="4546690" cy="1431964"/>
          </a:xfrm>
        </p:grpSpPr>
        <p:grpSp>
          <p:nvGrpSpPr>
            <p:cNvPr id="184341" name="Блок-схема: несколько документов 32"/>
            <p:cNvGrpSpPr>
              <a:grpSpLocks/>
            </p:cNvGrpSpPr>
            <p:nvPr/>
          </p:nvGrpSpPr>
          <p:grpSpPr bwMode="auto">
            <a:xfrm>
              <a:off x="221489" y="2423992"/>
              <a:ext cx="4546690" cy="1431964"/>
              <a:chOff x="1059689" y="2347792"/>
              <a:chExt cx="4546690" cy="1431964"/>
            </a:xfrm>
          </p:grpSpPr>
          <p:pic>
            <p:nvPicPr>
              <p:cNvPr id="184343" name="Блок-схема: несколько документов 32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50203" y="2398023"/>
                <a:ext cx="4456176" cy="1381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344" name="Text Box 22"/>
              <p:cNvSpPr txBox="1">
                <a:spLocks noChangeArrowheads="1"/>
              </p:cNvSpPr>
              <p:nvPr/>
            </p:nvSpPr>
            <p:spPr bwMode="auto">
              <a:xfrm>
                <a:off x="1059689" y="2347792"/>
                <a:ext cx="3673546" cy="1065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4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65556" name="Прямоугольник 30"/>
            <p:cNvSpPr>
              <a:spLocks noChangeArrowheads="1"/>
            </p:cNvSpPr>
            <p:nvPr/>
          </p:nvSpPr>
          <p:spPr bwMode="auto">
            <a:xfrm>
              <a:off x="227841" y="2843602"/>
              <a:ext cx="3846344" cy="4893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dirty="0">
                  <a:solidFill>
                    <a:srgbClr val="4E67C8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Бюджетное послание Президента Российской Федерации</a:t>
              </a:r>
            </a:p>
          </p:txBody>
        </p:sp>
      </p:grp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4687913" y="1317625"/>
            <a:ext cx="5203825" cy="2262188"/>
            <a:chOff x="1120640" y="3762060"/>
            <a:chExt cx="5203960" cy="1692427"/>
          </a:xfrm>
        </p:grpSpPr>
        <p:grpSp>
          <p:nvGrpSpPr>
            <p:cNvPr id="184335" name="Группа 35"/>
            <p:cNvGrpSpPr>
              <a:grpSpLocks/>
            </p:cNvGrpSpPr>
            <p:nvPr/>
          </p:nvGrpSpPr>
          <p:grpSpPr bwMode="auto">
            <a:xfrm>
              <a:off x="1120640" y="3762060"/>
              <a:ext cx="5203960" cy="1692427"/>
              <a:chOff x="-403360" y="5362260"/>
              <a:chExt cx="5203960" cy="1692427"/>
            </a:xfrm>
          </p:grpSpPr>
          <p:grpSp>
            <p:nvGrpSpPr>
              <p:cNvPr id="184337" name="Блок-схема: несколько документов 38"/>
              <p:cNvGrpSpPr>
                <a:grpSpLocks/>
              </p:cNvGrpSpPr>
              <p:nvPr/>
            </p:nvGrpSpPr>
            <p:grpSpPr bwMode="auto">
              <a:xfrm>
                <a:off x="-403360" y="5362260"/>
                <a:ext cx="4586819" cy="1692427"/>
                <a:chOff x="1120640" y="3762060"/>
                <a:chExt cx="4586819" cy="1692427"/>
              </a:xfrm>
            </p:grpSpPr>
            <p:pic>
              <p:nvPicPr>
                <p:cNvPr id="184339" name="Блок-схема: несколько документов 38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251283" y="3762060"/>
                  <a:ext cx="4456176" cy="1692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34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120640" y="4033087"/>
                  <a:ext cx="3673546" cy="1086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 sz="1400" b="1">
                    <a:solidFill>
                      <a:prstClr val="black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84338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600" cy="230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4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65550" name="Прямоугольник 41"/>
            <p:cNvSpPr>
              <a:spLocks noChangeArrowheads="1"/>
            </p:cNvSpPr>
            <p:nvPr/>
          </p:nvSpPr>
          <p:spPr bwMode="auto">
            <a:xfrm>
              <a:off x="1280981" y="4091044"/>
              <a:ext cx="3629119" cy="11052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dirty="0">
                  <a:solidFill>
                    <a:srgbClr val="4E67C8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Основные направления бюджетной и налоговой политики правительства Белгородской области на 2015-2017 годы</a:t>
              </a:r>
            </a:p>
          </p:txBody>
        </p:sp>
      </p:grpSp>
      <p:sp>
        <p:nvSpPr>
          <p:cNvPr id="65540" name="Rectangle 28"/>
          <p:cNvSpPr>
            <a:spLocks noChangeArrowheads="1"/>
          </p:cNvSpPr>
          <p:nvPr/>
        </p:nvSpPr>
        <p:spPr bwMode="auto">
          <a:xfrm>
            <a:off x="1" y="93509"/>
            <a:ext cx="8913813" cy="124649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5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ПРОЕКТА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5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ОБЛАСТИ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500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2015-2017 годы</a:t>
            </a:r>
          </a:p>
        </p:txBody>
      </p:sp>
      <p:grpSp>
        <p:nvGrpSpPr>
          <p:cNvPr id="17" name="Группа 34"/>
          <p:cNvGrpSpPr>
            <a:grpSpLocks/>
          </p:cNvGrpSpPr>
          <p:nvPr/>
        </p:nvGrpSpPr>
        <p:grpSpPr bwMode="auto">
          <a:xfrm>
            <a:off x="0" y="3284538"/>
            <a:ext cx="4862513" cy="1949450"/>
            <a:chOff x="-2318335" y="2412134"/>
            <a:chExt cx="9729532" cy="8038604"/>
          </a:xfrm>
        </p:grpSpPr>
        <p:grpSp>
          <p:nvGrpSpPr>
            <p:cNvPr id="184331" name="Блок-схема: несколько документов 35"/>
            <p:cNvGrpSpPr>
              <a:grpSpLocks/>
            </p:cNvGrpSpPr>
            <p:nvPr/>
          </p:nvGrpSpPr>
          <p:grpSpPr bwMode="auto">
            <a:xfrm>
              <a:off x="-2272828" y="2412134"/>
              <a:ext cx="9684025" cy="8038604"/>
              <a:chOff x="1689572" y="3631334"/>
              <a:chExt cx="9684025" cy="8038604"/>
            </a:xfrm>
          </p:grpSpPr>
          <p:pic>
            <p:nvPicPr>
              <p:cNvPr id="184333" name="Блок-схема: несколько документов 35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89572" y="3631334"/>
                <a:ext cx="9684025" cy="8038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334" name="Text Box 18"/>
              <p:cNvSpPr txBox="1">
                <a:spLocks noChangeArrowheads="1"/>
              </p:cNvSpPr>
              <p:nvPr/>
            </p:nvSpPr>
            <p:spPr bwMode="auto">
              <a:xfrm>
                <a:off x="4114800" y="5567362"/>
                <a:ext cx="3673546" cy="1086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1400" b="1">
                  <a:solidFill>
                    <a:prstClr val="black"/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65546" name="Прямоугольник 29"/>
            <p:cNvSpPr>
              <a:spLocks noChangeArrowheads="1"/>
            </p:cNvSpPr>
            <p:nvPr/>
          </p:nvSpPr>
          <p:spPr bwMode="auto">
            <a:xfrm>
              <a:off x="-2318335" y="3819542"/>
              <a:ext cx="8350944" cy="46935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dirty="0">
                  <a:solidFill>
                    <a:srgbClr val="4E67C8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Прогноз социально-экономического развития области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b="1" dirty="0">
                  <a:solidFill>
                    <a:srgbClr val="4E67C8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на 2015 - 2017 годы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3" descr="C:\Users\ker\Desktop\МОЁ\прочее\- animashka\тематика\расчёт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5094288"/>
            <a:ext cx="25050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7" name="Блок-схема: несколько документов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1163" y="5233988"/>
            <a:ext cx="445611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Прямоугольник 1"/>
          <p:cNvSpPr>
            <a:spLocks noChangeArrowheads="1"/>
          </p:cNvSpPr>
          <p:nvPr/>
        </p:nvSpPr>
        <p:spPr bwMode="auto">
          <a:xfrm>
            <a:off x="2730509" y="5889625"/>
            <a:ext cx="43465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pic>
        <p:nvPicPr>
          <p:cNvPr id="184329" name="Блок-схема: несколько документов 3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3776" y="3500438"/>
            <a:ext cx="4456113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1"/>
          <p:cNvSpPr>
            <a:spLocks noChangeArrowheads="1"/>
          </p:cNvSpPr>
          <p:nvPr/>
        </p:nvSpPr>
        <p:spPr bwMode="auto">
          <a:xfrm>
            <a:off x="4527635" y="4187825"/>
            <a:ext cx="4346575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Государственные программы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77456"/>
              </p:ext>
            </p:extLst>
          </p:nvPr>
        </p:nvGraphicFramePr>
        <p:xfrm>
          <a:off x="107506" y="764704"/>
          <a:ext cx="8928992" cy="5994178"/>
        </p:xfrm>
        <a:graphic>
          <a:graphicData uri="http://schemas.openxmlformats.org/drawingml/2006/table">
            <a:tbl>
              <a:tblPr/>
              <a:tblGrid>
                <a:gridCol w="1980447"/>
                <a:gridCol w="803496"/>
                <a:gridCol w="803496"/>
                <a:gridCol w="927982"/>
                <a:gridCol w="814812"/>
                <a:gridCol w="927982"/>
                <a:gridCol w="882715"/>
                <a:gridCol w="894031"/>
                <a:gridCol w="894031"/>
              </a:tblGrid>
              <a:tr h="200824">
                <a:tc gridSpan="9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(млн. рублей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823" marR="7823" marT="78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2011 год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2012 год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2013 год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за 2014 год (оценка)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общем объеме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3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83 780,3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82 653,3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87 248,5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83 484,6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5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9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28 183,1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27 565,8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32 877,8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26 601,7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31,9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17 578,2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20 267,8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21 702,3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24,9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22 337,1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26,8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4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Здравоохранение 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10 661,6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12,7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11 275,1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9 979,1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10 198,3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6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7 104,2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7 429,2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7 843,7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9 681,6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1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3 972,3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4,7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4 438,2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4 513,1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4 505,0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5,4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1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Культура,кинетография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3 490,1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3 542,4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3 156,0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3 261,2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3,9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8 766,3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5 868,9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3 753,1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3 176,7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4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1 591,2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1 024,5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1 080,3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815,6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9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823" marR="7823" marT="78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1 756,3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404,2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456,1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501,4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7823" marR="7823" marT="78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6048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ctr"/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Исполнение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консолидированного бюджета Белгородской </a:t>
            </a:r>
            <a:endParaRPr lang="ru-RU" sz="1600" b="1" dirty="0" smtClean="0">
              <a:solidFill>
                <a:srgbClr val="000000"/>
              </a:solidFill>
              <a:latin typeface="Times New Roman"/>
            </a:endParaRPr>
          </a:p>
          <a:p>
            <a:pPr lvl="0" algn="ctr" fontAlgn="ctr"/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области за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2011-2014 годы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1600" b="1" dirty="0">
                <a:solidFill>
                  <a:srgbClr val="000000"/>
                </a:solidFill>
                <a:latin typeface="Times New Roman"/>
              </a:rPr>
              <a:t>отраслевом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разрезе</a:t>
            </a:r>
            <a:endParaRPr lang="ru-RU"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-1138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5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192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Объем межбюджетных трансфертов из федерального бюджета бюджету </a:t>
            </a:r>
            <a:endParaRPr lang="ru-RU" sz="16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 fontAlgn="ctr"/>
            <a:r>
              <a:rPr lang="ru-RU" sz="1600" b="1" dirty="0" smtClean="0">
                <a:solidFill>
                  <a:prstClr val="black"/>
                </a:solidFill>
                <a:latin typeface="Times New Roman"/>
              </a:rPr>
              <a:t>Белгородской  </a:t>
            </a: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области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</a:rPr>
              <a:t>в 2011-2014 </a:t>
            </a: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гг. (по основным видам)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14560"/>
              </p:ext>
            </p:extLst>
          </p:nvPr>
        </p:nvGraphicFramePr>
        <p:xfrm>
          <a:off x="71507" y="913521"/>
          <a:ext cx="9000997" cy="5899854"/>
        </p:xfrm>
        <a:graphic>
          <a:graphicData uri="http://schemas.openxmlformats.org/drawingml/2006/table">
            <a:tbl>
              <a:tblPr/>
              <a:tblGrid>
                <a:gridCol w="2230781"/>
                <a:gridCol w="865563"/>
                <a:gridCol w="772352"/>
                <a:gridCol w="914418"/>
                <a:gridCol w="776252"/>
                <a:gridCol w="926979"/>
                <a:gridCol w="783787"/>
                <a:gridCol w="984760"/>
                <a:gridCol w="746105"/>
              </a:tblGrid>
              <a:tr h="658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21 482 513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22 044 575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23 178 164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24 825 220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6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Дотации бюджетам субъектов 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2 298 025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1 116 661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2 375 234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5 365 594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Субсидии на поддержку АПК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10 962 923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11 832511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13 940 508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12 240 347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335 350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2 015 515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516 038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428 112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455 029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263 038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536 047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137 902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5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2 265 523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2 501 056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673 627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637 281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8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2 371 889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2 445 216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2 859 402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3 344 534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Капстроительство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797 165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646 468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1 044 124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1 754 475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75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Безвозмездные поступления от государственной  корпорации - Фонд содействия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реформированию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434 407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408 714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652 460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278 557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79575" y="632436"/>
            <a:ext cx="106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9575" y="-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Схема 42"/>
          <p:cNvGraphicFramePr/>
          <p:nvPr/>
        </p:nvGraphicFramePr>
        <p:xfrm>
          <a:off x="0" y="0"/>
          <a:ext cx="9166920" cy="123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6" name="Схема 35"/>
          <p:cNvGraphicFramePr/>
          <p:nvPr/>
        </p:nvGraphicFramePr>
        <p:xfrm>
          <a:off x="4188072" y="1617568"/>
          <a:ext cx="2184130" cy="58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395536" y="1521583"/>
          <a:ext cx="2352180" cy="67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1" name="Схема 40"/>
          <p:cNvGraphicFramePr/>
          <p:nvPr/>
        </p:nvGraphicFramePr>
        <p:xfrm>
          <a:off x="6609732" y="1652683"/>
          <a:ext cx="2504791" cy="56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324595625"/>
              </p:ext>
            </p:extLst>
          </p:nvPr>
        </p:nvGraphicFramePr>
        <p:xfrm>
          <a:off x="-1097" y="2943250"/>
          <a:ext cx="314325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037426790"/>
              </p:ext>
            </p:extLst>
          </p:nvPr>
        </p:nvGraphicFramePr>
        <p:xfrm>
          <a:off x="-15795" y="3951364"/>
          <a:ext cx="3143243" cy="207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151486374"/>
              </p:ext>
            </p:extLst>
          </p:nvPr>
        </p:nvGraphicFramePr>
        <p:xfrm>
          <a:off x="7358273" y="2486660"/>
          <a:ext cx="1643043" cy="2585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88425" name="Line 17"/>
          <p:cNvSpPr>
            <a:spLocks noChangeShapeType="1"/>
          </p:cNvSpPr>
          <p:nvPr/>
        </p:nvSpPr>
        <p:spPr bwMode="auto">
          <a:xfrm>
            <a:off x="3357563" y="1773241"/>
            <a:ext cx="0" cy="4656137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426" name="Line 19"/>
          <p:cNvSpPr>
            <a:spLocks noChangeShapeType="1"/>
          </p:cNvSpPr>
          <p:nvPr/>
        </p:nvSpPr>
        <p:spPr bwMode="auto">
          <a:xfrm flipH="1">
            <a:off x="3138489" y="2486025"/>
            <a:ext cx="21431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38" name="Схема 37"/>
          <p:cNvGraphicFramePr/>
          <p:nvPr/>
        </p:nvGraphicFramePr>
        <p:xfrm>
          <a:off x="4242020" y="2603501"/>
          <a:ext cx="2634237" cy="132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9" name="Схема 38"/>
          <p:cNvGraphicFramePr/>
          <p:nvPr>
            <p:extLst>
              <p:ext uri="{D42A27DB-BD31-4B8C-83A1-F6EECF244321}">
                <p14:modId xmlns:p14="http://schemas.microsoft.com/office/powerpoint/2010/main" val="1439789634"/>
              </p:ext>
            </p:extLst>
          </p:nvPr>
        </p:nvGraphicFramePr>
        <p:xfrm>
          <a:off x="4242020" y="4000504"/>
          <a:ext cx="2634237" cy="1588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0" name="Схема 39"/>
          <p:cNvGraphicFramePr/>
          <p:nvPr/>
        </p:nvGraphicFramePr>
        <p:xfrm>
          <a:off x="4214815" y="5500702"/>
          <a:ext cx="261713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188430" name="Line 31"/>
          <p:cNvSpPr>
            <a:spLocks noChangeShapeType="1"/>
          </p:cNvSpPr>
          <p:nvPr/>
        </p:nvSpPr>
        <p:spPr bwMode="auto">
          <a:xfrm>
            <a:off x="7996238" y="120173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431" name="Rectangle 37"/>
          <p:cNvSpPr>
            <a:spLocks noChangeArrowheads="1"/>
          </p:cNvSpPr>
          <p:nvPr/>
        </p:nvSpPr>
        <p:spPr bwMode="auto">
          <a:xfrm>
            <a:off x="7885353" y="0"/>
            <a:ext cx="1150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Слайд №21</a:t>
            </a:r>
            <a:endParaRPr lang="ru-RU" sz="14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1" y="2172303"/>
          <a:ext cx="3133113" cy="7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sp>
        <p:nvSpPr>
          <p:cNvPr id="188433" name="Line 39"/>
          <p:cNvSpPr>
            <a:spLocks noChangeShapeType="1"/>
          </p:cNvSpPr>
          <p:nvPr/>
        </p:nvSpPr>
        <p:spPr bwMode="auto">
          <a:xfrm flipH="1">
            <a:off x="3133782" y="3429000"/>
            <a:ext cx="21431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8434" name="Picture 2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3130653" y="4941888"/>
            <a:ext cx="214313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5" name="Picture 3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3973514" y="3383443"/>
            <a:ext cx="2682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6" name="Picture 5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3973515" y="5989638"/>
            <a:ext cx="214312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7" name="Picture 8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3973514" y="4653443"/>
            <a:ext cx="268287" cy="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38" name="Picture 9"/>
          <p:cNvPicPr>
            <a:picLocks noChangeAspect="1" noChangeArrowheads="1"/>
          </p:cNvPicPr>
          <p:nvPr/>
        </p:nvPicPr>
        <p:blipFill>
          <a:blip r:embed="rId58"/>
          <a:srcRect/>
          <a:stretch>
            <a:fillRect/>
          </a:stretch>
        </p:blipFill>
        <p:spPr bwMode="auto">
          <a:xfrm>
            <a:off x="5003811" y="1214918"/>
            <a:ext cx="428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39" name="Line 17"/>
          <p:cNvSpPr>
            <a:spLocks noChangeShapeType="1"/>
          </p:cNvSpPr>
          <p:nvPr/>
        </p:nvSpPr>
        <p:spPr bwMode="auto">
          <a:xfrm>
            <a:off x="3971925" y="1881188"/>
            <a:ext cx="0" cy="41402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331928" y="1412875"/>
            <a:ext cx="6218237" cy="635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01013" y="2205518"/>
            <a:ext cx="0" cy="28098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31913" y="1412875"/>
            <a:ext cx="0" cy="2047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554913" y="1419225"/>
            <a:ext cx="0" cy="20478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444" name="Line 19"/>
          <p:cNvSpPr>
            <a:spLocks noChangeShapeType="1"/>
          </p:cNvSpPr>
          <p:nvPr/>
        </p:nvSpPr>
        <p:spPr bwMode="auto">
          <a:xfrm flipH="1">
            <a:off x="2771776" y="1773238"/>
            <a:ext cx="5857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88445" name="Picture 5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3972165" y="1844678"/>
            <a:ext cx="214313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8446" name="Группа 34"/>
          <p:cNvGrpSpPr>
            <a:grpSpLocks/>
          </p:cNvGrpSpPr>
          <p:nvPr/>
        </p:nvGrpSpPr>
        <p:grpSpPr bwMode="auto">
          <a:xfrm>
            <a:off x="0" y="5923443"/>
            <a:ext cx="3130550" cy="808037"/>
            <a:chOff x="0" y="160548"/>
            <a:chExt cx="2617130" cy="821911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0" y="160548"/>
              <a:ext cx="2617130" cy="82191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25216" y="160548"/>
              <a:ext cx="2537501" cy="741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200" dirty="0">
                <a:solidFill>
                  <a:srgbClr val="5C5CE7">
                    <a:lumMod val="50000"/>
                  </a:srgbClr>
                </a:solidFill>
                <a:cs typeface="Times New Roman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5C5CE7">
                      <a:lumMod val="50000"/>
                    </a:srgbClr>
                  </a:solidFill>
                  <a:cs typeface="Times New Roman" pitchFamily="18" charset="0"/>
                </a:rPr>
                <a:t>Установление расходов на содержание органов власти области в соответствии с доведенным Правительством РФ нормативом</a:t>
              </a:r>
            </a:p>
          </p:txBody>
        </p:sp>
      </p:grpSp>
      <p:pic>
        <p:nvPicPr>
          <p:cNvPr id="188447" name="Picture 2"/>
          <p:cNvPicPr>
            <a:picLocks noChangeAspect="1" noChangeArrowheads="1"/>
          </p:cNvPicPr>
          <p:nvPr/>
        </p:nvPicPr>
        <p:blipFill>
          <a:blip r:embed="rId57"/>
          <a:srcRect/>
          <a:stretch>
            <a:fillRect/>
          </a:stretch>
        </p:blipFill>
        <p:spPr bwMode="auto">
          <a:xfrm>
            <a:off x="3127419" y="6392863"/>
            <a:ext cx="214313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59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14282" y="1571612"/>
            <a:ext cx="3286148" cy="3571900"/>
          </a:xfrm>
          <a:prstGeom prst="rect">
            <a:avLst/>
          </a:prstGeom>
          <a:solidFill>
            <a:srgbClr val="C1972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(действие  заканчивается 31.12.2013)</a:t>
            </a:r>
            <a:endParaRPr lang="ru-RU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500430" y="2928934"/>
            <a:ext cx="2214578" cy="1428760"/>
          </a:xfrm>
          <a:prstGeom prst="chevron">
            <a:avLst>
              <a:gd name="adj" fmla="val 16519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7561" y="1571612"/>
            <a:ext cx="3212157" cy="3225540"/>
          </a:xfrm>
          <a:prstGeom prst="rect">
            <a:avLst/>
          </a:prstGeom>
          <a:solidFill>
            <a:srgbClr val="C1972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2013 год20про</a:t>
            </a:r>
            <a:endParaRPr lang="ru-RU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8597" y="2357430"/>
            <a:ext cx="2928958" cy="2071702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44000" indent="-720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>58 областных целевых</a:t>
            </a:r>
            <a:r>
              <a:rPr lang="ru-RU" sz="2800" dirty="0">
                <a:solidFill>
                  <a:srgbClr val="F7964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>программ</a:t>
            </a:r>
            <a:endParaRPr lang="ru-RU" sz="2800" dirty="0">
              <a:solidFill>
                <a:srgbClr val="F79646">
                  <a:lumMod val="75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4313" y="1643055"/>
            <a:ext cx="3286125" cy="500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8213" name="TextBox 22"/>
          <p:cNvSpPr txBox="1">
            <a:spLocks noChangeArrowheads="1"/>
          </p:cNvSpPr>
          <p:nvPr/>
        </p:nvSpPr>
        <p:spPr bwMode="auto">
          <a:xfrm>
            <a:off x="0" y="142877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18" name="Овал 17"/>
          <p:cNvSpPr/>
          <p:nvPr/>
        </p:nvSpPr>
        <p:spPr bwMode="auto">
          <a:xfrm>
            <a:off x="3363670" y="1178704"/>
            <a:ext cx="928694" cy="928694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sz="2400" strike="sngStrike" dirty="0">
              <a:solidFill>
                <a:srgbClr val="F79646">
                  <a:lumMod val="75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363910" y="1276321"/>
            <a:ext cx="969511" cy="64294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base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SzPct val="100000"/>
              <a:defRPr/>
            </a:pPr>
            <a:r>
              <a:rPr lang="ru-RU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23 %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sz="13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общем объеме расходов</a:t>
            </a:r>
            <a:endParaRPr lang="ru-RU" sz="13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" name="Прямоугольник 19"/>
          <p:cNvSpPr>
            <a:spLocks noChangeArrowheads="1"/>
          </p:cNvSpPr>
          <p:nvPr/>
        </p:nvSpPr>
        <p:spPr bwMode="auto">
          <a:xfrm>
            <a:off x="3500670" y="3071819"/>
            <a:ext cx="2071703" cy="1000125"/>
          </a:xfrm>
          <a:prstGeom prst="rect">
            <a:avLst/>
          </a:prstGeom>
          <a:noFill/>
          <a:ln w="15875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white"/>
                </a:solidFill>
                <a:latin typeface="Arial" charset="0"/>
              </a:rPr>
              <a:t>Трансформация</a:t>
            </a:r>
            <a:r>
              <a:rPr lang="ru-RU" altLang="ru-RU" dirty="0">
                <a:solidFill>
                  <a:prstClr val="white"/>
                </a:solidFill>
                <a:latin typeface="Arial" charset="0"/>
              </a:rPr>
              <a:t> целей, задач, направлений работы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86446" y="2357430"/>
            <a:ext cx="3062144" cy="2000264"/>
          </a:xfrm>
          <a:prstGeom prst="roundRect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108000" indent="-18000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sz="2800" dirty="0" smtClean="0">
                <a:solidFill>
                  <a:srgbClr val="F7964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>15 </a:t>
            </a:r>
            <a:r>
              <a:rPr lang="ru-RU" sz="2400" dirty="0" smtClean="0">
                <a:solidFill>
                  <a:srgbClr val="F79646">
                    <a:lumMod val="75000"/>
                  </a:srgbClr>
                </a:solidFill>
                <a:latin typeface="Arial" charset="0"/>
                <a:cs typeface="Times New Roman" pitchFamily="18" charset="0"/>
              </a:rPr>
              <a:t>государственных программ</a:t>
            </a:r>
            <a:endParaRPr lang="ru-RU" sz="2400" dirty="0">
              <a:solidFill>
                <a:srgbClr val="F79646">
                  <a:lumMod val="75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5146163" y="1013387"/>
            <a:ext cx="1142799" cy="1143000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sz="2400" strike="sngStrike" dirty="0">
              <a:solidFill>
                <a:srgbClr val="F79646">
                  <a:lumMod val="75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076057" y="1214422"/>
            <a:ext cx="1281862" cy="7858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sz="3200" b="1" dirty="0" smtClean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sz="24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85%</a:t>
            </a: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в общем объеме расходов</a:t>
            </a:r>
          </a:p>
          <a:p>
            <a:pPr marL="274320" indent="-27432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sz="32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500564" y="4357694"/>
            <a:ext cx="3571900" cy="2286016"/>
          </a:xfrm>
          <a:prstGeom prst="ellipse">
            <a:avLst/>
          </a:prstGeom>
          <a:solidFill>
            <a:srgbClr val="C1972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dirty="0">
              <a:solidFill>
                <a:srgbClr val="F79646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643440" y="4500570"/>
            <a:ext cx="3286148" cy="2000264"/>
          </a:xfrm>
          <a:prstGeom prst="ellipse">
            <a:avLst/>
          </a:prstGeom>
          <a:solidFill>
            <a:schemeClr val="bg1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274320" indent="-27432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sz="2400" dirty="0">
              <a:solidFill>
                <a:srgbClr val="F79646">
                  <a:lumMod val="75000"/>
                </a:srgbClr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4500810"/>
            <a:ext cx="3071834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   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В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качестве </a:t>
            </a:r>
            <a:endParaRPr lang="ru-RU" sz="1400" b="1" dirty="0" smtClean="0">
              <a:solidFill>
                <a:srgbClr val="F79646">
                  <a:lumMod val="75000"/>
                </a:srgb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непрограммных</a:t>
            </a:r>
            <a:r>
              <a:rPr lang="ru-RU" sz="1400" b="1" dirty="0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 </a:t>
            </a:r>
            <a:r>
              <a:rPr lang="ru-RU" sz="1400" b="1" dirty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расходов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srgbClr val="F79646">
                    <a:lumMod val="75000"/>
                  </a:srgbClr>
                </a:solidFill>
                <a:latin typeface="Arial" charset="0"/>
              </a:rPr>
              <a:t>содержание ряда государственных органов и органов исполнительной власти области, расходы на обслуживание государственного долга, фонд финансовой поддержки муниципальных районов, субвенции поселениям, резервный фонд</a:t>
            </a:r>
            <a:endParaRPr lang="ru-RU" sz="1100" b="1" dirty="0">
              <a:solidFill>
                <a:srgbClr val="F79646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" y="-8697"/>
            <a:ext cx="9146017" cy="10220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областного бюджета</a:t>
            </a:r>
            <a:endParaRPr lang="ru-RU" sz="28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6446" y="157161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2014-2017 годы</a:t>
            </a:r>
            <a:endParaRPr lang="ru-RU" sz="2800" b="1" dirty="0">
              <a:solidFill>
                <a:srgbClr val="EEECE1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429613"/>
            <a:ext cx="3643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(действие  </a:t>
            </a:r>
            <a:r>
              <a:rPr lang="ru-RU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закончено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31.12.2013 года)</a:t>
            </a:r>
            <a:endParaRPr lang="ru-RU" sz="1600" b="1" dirty="0">
              <a:solidFill>
                <a:srgbClr val="EEECE1">
                  <a:lumMod val="25000"/>
                </a:srgbClr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72464" y="-3568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№22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государственной программы 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55" name="TextBox 54"/>
          <p:cNvSpPr txBox="1"/>
          <p:nvPr/>
        </p:nvSpPr>
        <p:spPr>
          <a:xfrm>
            <a:off x="0" y="321468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ЦЕЛЬ:  ДОСТИЖЕНИЕ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ЦЕЛЕВЫХ ПОКАЗАТЕЛЕЙ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реализации </a:t>
            </a:r>
            <a:r>
              <a:rPr lang="ru-RU" sz="1400" b="1" dirty="0" smtClean="0">
                <a:solidFill>
                  <a:prstClr val="black"/>
                </a:solidFill>
                <a:latin typeface="Arial" charset="0"/>
              </a:rPr>
              <a:t> государственной </a:t>
            </a:r>
            <a:r>
              <a:rPr lang="ru-RU" sz="1400" b="1" dirty="0">
                <a:solidFill>
                  <a:prstClr val="black"/>
                </a:solidFill>
                <a:latin typeface="Arial" charset="0"/>
              </a:rPr>
              <a:t>программы</a:t>
            </a:r>
          </a:p>
        </p:txBody>
      </p:sp>
      <p:grpSp>
        <p:nvGrpSpPr>
          <p:cNvPr id="2" name="Группа 57"/>
          <p:cNvGrpSpPr>
            <a:grpSpLocks/>
          </p:cNvGrpSpPr>
          <p:nvPr/>
        </p:nvGrpSpPr>
        <p:grpSpPr bwMode="auto">
          <a:xfrm>
            <a:off x="500035" y="3714756"/>
            <a:ext cx="8001056" cy="164307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11316" name="Рисунок 7" descr="ремонт дорог.jpeg"/>
            <p:cNvPicPr>
              <a:picLocks noChangeArrowheads="1"/>
            </p:cNvPicPr>
            <p:nvPr/>
          </p:nvPicPr>
          <p:blipFill>
            <a:blip r:embed="rId6" cstate="print"/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3" name="Группа 59"/>
          <p:cNvGrpSpPr>
            <a:grpSpLocks/>
          </p:cNvGrpSpPr>
          <p:nvPr/>
        </p:nvGrpSpPr>
        <p:grpSpPr bwMode="auto">
          <a:xfrm>
            <a:off x="0" y="873787"/>
            <a:ext cx="2428860" cy="141220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62" name="TextBox 61"/>
            <p:cNvSpPr txBox="1"/>
            <p:nvPr/>
          </p:nvSpPr>
          <p:spPr>
            <a:xfrm>
              <a:off x="6786563" y="823897"/>
              <a:ext cx="2344737" cy="555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latin typeface="Arial" charset="0"/>
                </a:rPr>
                <a:t>Соисполнители, участники </a:t>
              </a:r>
              <a:r>
                <a:rPr lang="ru-RU" sz="1400" b="1" dirty="0">
                  <a:solidFill>
                    <a:prstClr val="black"/>
                  </a:solidFill>
                  <a:latin typeface="Arial" charset="0"/>
                </a:rPr>
                <a:t>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0874" y="857235"/>
              <a:ext cx="1988319" cy="163434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11307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white"/>
                </a:solidFill>
                <a:latin typeface="Arial" charset="0"/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" y="-1"/>
            <a:ext cx="9144001" cy="8157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17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государственных </a:t>
            </a:r>
          </a:p>
          <a:p>
            <a:pPr algn="ctr">
              <a:defRPr/>
            </a:pPr>
            <a:r>
              <a:rPr lang="ru-RU" sz="17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 области с возможностью оптимизации затрат </a:t>
            </a:r>
            <a:endParaRPr lang="ru-RU" sz="17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5" name="Группа 59"/>
          <p:cNvGrpSpPr>
            <a:grpSpLocks/>
          </p:cNvGrpSpPr>
          <p:nvPr/>
        </p:nvGrpSpPr>
        <p:grpSpPr bwMode="auto">
          <a:xfrm>
            <a:off x="6357950" y="845109"/>
            <a:ext cx="2571768" cy="1369446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6786563" y="823898"/>
              <a:ext cx="2344737" cy="555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latin typeface="Arial" charset="0"/>
                </a:rPr>
                <a:t>Соисполнители, участники </a:t>
              </a:r>
              <a:r>
                <a:rPr lang="ru-RU" sz="1400" b="1" dirty="0">
                  <a:solidFill>
                    <a:prstClr val="black"/>
                  </a:solidFill>
                  <a:latin typeface="Arial" charset="0"/>
                </a:rPr>
                <a:t>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875" y="857236"/>
              <a:ext cx="1917296" cy="1558558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5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государственных программ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государственную программу в части корректировки показателей, сроков реализации мероприятий;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государственной программы (подпрограмм, мероприятий);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05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государственной программы в плановом объеме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41894" y="-32345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№22а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43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 информационной системы управления государственными и муниципальными закупками в Белгородской области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2286000"/>
            <a:ext cx="1428750" cy="12144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Муниципальные финансовые органы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38" y="2286480"/>
            <a:ext cx="1535112" cy="1184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Департамент финансов и бюджетной политики Белгородской области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0" y="3756025"/>
            <a:ext cx="6000750" cy="6429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cs typeface="Arial" charset="0"/>
              </a:rPr>
              <a:t>Единый программный комплекс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09738" y="1755776"/>
            <a:ext cx="1857375" cy="500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4BACC6">
                    <a:lumMod val="50000"/>
                  </a:srgbClr>
                </a:solidFill>
                <a:cs typeface="Arial" pitchFamily="34" charset="0"/>
              </a:rPr>
              <a:t>Муниципальные заказчики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3502" y="1755776"/>
            <a:ext cx="1857375" cy="500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Государственные  заказчики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3800" y="2756380"/>
            <a:ext cx="2139950" cy="500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000" b="1" dirty="0">
                <a:solidFill>
                  <a:prstClr val="black"/>
                </a:solidFill>
                <a:cs typeface="Arial" charset="0"/>
              </a:rPr>
              <a:t>Управление государственного заказа и лицензирования Белгородской области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09738" y="2756380"/>
            <a:ext cx="1857375" cy="500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4BACC6">
                    <a:lumMod val="50000"/>
                  </a:srgbClr>
                </a:solidFill>
                <a:cs typeface="Arial" pitchFamily="34" charset="0"/>
              </a:rPr>
              <a:t>Уполномоченные органы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2387601" y="2505315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95"/>
          <p:cNvCxnSpPr/>
          <p:nvPr/>
        </p:nvCxnSpPr>
        <p:spPr>
          <a:xfrm>
            <a:off x="3567113" y="2005013"/>
            <a:ext cx="285750" cy="175101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6"/>
          <p:cNvSpPr txBox="1">
            <a:spLocks noChangeArrowheads="1"/>
          </p:cNvSpPr>
          <p:nvPr/>
        </p:nvSpPr>
        <p:spPr bwMode="auto">
          <a:xfrm>
            <a:off x="2843253" y="2305530"/>
            <a:ext cx="960437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Запросы котировок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387601" y="3505203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822951" y="2505315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101"/>
          <p:cNvCxnSpPr/>
          <p:nvPr/>
        </p:nvCxnSpPr>
        <p:spPr>
          <a:xfrm>
            <a:off x="7000875" y="2005013"/>
            <a:ext cx="285750" cy="1749425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2"/>
          <p:cNvSpPr txBox="1">
            <a:spLocks noChangeArrowheads="1"/>
          </p:cNvSpPr>
          <p:nvPr/>
        </p:nvSpPr>
        <p:spPr bwMode="auto">
          <a:xfrm>
            <a:off x="6215064" y="2303463"/>
            <a:ext cx="10223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Запросы котировок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5822951" y="3505203"/>
            <a:ext cx="50006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785291" y="4614309"/>
            <a:ext cx="428625" cy="158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5787250" y="4614309"/>
            <a:ext cx="428625" cy="1588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10"/>
          <p:cNvSpPr txBox="1">
            <a:spLocks noChangeArrowheads="1"/>
          </p:cNvSpPr>
          <p:nvPr/>
        </p:nvSpPr>
        <p:spPr bwMode="auto">
          <a:xfrm>
            <a:off x="1519238" y="4426430"/>
            <a:ext cx="142875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Процедуры закупки, запросы котировок</a:t>
            </a:r>
          </a:p>
        </p:txBody>
      </p:sp>
      <p:cxnSp>
        <p:nvCxnSpPr>
          <p:cNvPr id="28" name="Shape 112"/>
          <p:cNvCxnSpPr>
            <a:stCxn id="5" idx="2"/>
            <a:endCxn id="8" idx="1"/>
          </p:cNvCxnSpPr>
          <p:nvPr/>
        </p:nvCxnSpPr>
        <p:spPr>
          <a:xfrm rot="16200000" flipH="1">
            <a:off x="854075" y="3503613"/>
            <a:ext cx="577850" cy="571500"/>
          </a:xfrm>
          <a:prstGeom prst="bentConnector2">
            <a:avLst/>
          </a:prstGeom>
          <a:ln w="19050"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1" name="Shape 114"/>
          <p:cNvCxnSpPr>
            <a:cxnSpLocks noChangeShapeType="1"/>
            <a:stCxn id="7" idx="2"/>
            <a:endCxn id="8" idx="3"/>
          </p:cNvCxnSpPr>
          <p:nvPr/>
        </p:nvCxnSpPr>
        <p:spPr bwMode="auto">
          <a:xfrm rot="5400000">
            <a:off x="7546421" y="3353598"/>
            <a:ext cx="606425" cy="839788"/>
          </a:xfrm>
          <a:prstGeom prst="bentConnector2">
            <a:avLst/>
          </a:prstGeom>
          <a:noFill/>
          <a:ln w="19050" algn="ctr">
            <a:solidFill>
              <a:schemeClr val="tx1"/>
            </a:solidFill>
            <a:prstDash val="lgDash"/>
            <a:miter lim="800000"/>
            <a:headEnd type="triangle" w="med" len="med"/>
            <a:tailEnd type="triangle" w="med" len="med"/>
          </a:ln>
        </p:spPr>
      </p:cxnSp>
      <p:sp>
        <p:nvSpPr>
          <p:cNvPr id="30" name="Блок-схема: магнитный диск 29"/>
          <p:cNvSpPr/>
          <p:nvPr/>
        </p:nvSpPr>
        <p:spPr>
          <a:xfrm>
            <a:off x="142844" y="4786322"/>
            <a:ext cx="1071570" cy="1071570"/>
          </a:xfrm>
          <a:prstGeom prst="flowChartMagneticDisk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Центральное хранилище</a:t>
            </a:r>
          </a:p>
        </p:txBody>
      </p:sp>
      <p:cxnSp>
        <p:nvCxnSpPr>
          <p:cNvPr id="31" name="Shape 34"/>
          <p:cNvCxnSpPr/>
          <p:nvPr/>
        </p:nvCxnSpPr>
        <p:spPr>
          <a:xfrm rot="5400000" flipH="1" flipV="1">
            <a:off x="692968" y="4163223"/>
            <a:ext cx="714375" cy="757237"/>
          </a:xfrm>
          <a:prstGeom prst="bentConnector2">
            <a:avLst/>
          </a:prstGeom>
          <a:ln w="19050"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7786690" y="4786322"/>
            <a:ext cx="1214468" cy="11129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Контрольные органы в сфере закупок </a:t>
            </a:r>
          </a:p>
        </p:txBody>
      </p:sp>
      <p:cxnSp>
        <p:nvCxnSpPr>
          <p:cNvPr id="33" name="Shape 38"/>
          <p:cNvCxnSpPr/>
          <p:nvPr/>
        </p:nvCxnSpPr>
        <p:spPr>
          <a:xfrm rot="16200000" flipV="1">
            <a:off x="7590632" y="4094960"/>
            <a:ext cx="571500" cy="893763"/>
          </a:xfrm>
          <a:prstGeom prst="bentConnector2">
            <a:avLst/>
          </a:prstGeom>
          <a:ln w="19050">
            <a:solidFill>
              <a:schemeClr val="tx1"/>
            </a:solidFill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6"/>
          <p:cNvSpPr txBox="1">
            <a:spLocks noChangeArrowheads="1"/>
          </p:cNvSpPr>
          <p:nvPr/>
        </p:nvSpPr>
        <p:spPr bwMode="auto">
          <a:xfrm>
            <a:off x="1519239" y="2297113"/>
            <a:ext cx="10985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Процедуры закупки</a:t>
            </a:r>
          </a:p>
        </p:txBody>
      </p:sp>
      <p:sp>
        <p:nvSpPr>
          <p:cNvPr id="35" name="TextBox 36"/>
          <p:cNvSpPr txBox="1">
            <a:spLocks noChangeArrowheads="1"/>
          </p:cNvSpPr>
          <p:nvPr/>
        </p:nvSpPr>
        <p:spPr bwMode="auto">
          <a:xfrm>
            <a:off x="1539876" y="3313113"/>
            <a:ext cx="1098550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Процедуры закупки</a:t>
            </a:r>
          </a:p>
        </p:txBody>
      </p:sp>
      <p:sp>
        <p:nvSpPr>
          <p:cNvPr id="36" name="TextBox 36"/>
          <p:cNvSpPr txBox="1">
            <a:spLocks noChangeArrowheads="1"/>
          </p:cNvSpPr>
          <p:nvPr/>
        </p:nvSpPr>
        <p:spPr bwMode="auto">
          <a:xfrm>
            <a:off x="4921251" y="2305530"/>
            <a:ext cx="109855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Процедуры закупки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921251" y="3305183"/>
            <a:ext cx="109855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Процедуры закупки</a:t>
            </a:r>
          </a:p>
        </p:txBody>
      </p:sp>
      <p:sp>
        <p:nvSpPr>
          <p:cNvPr id="38" name="TextBox 110"/>
          <p:cNvSpPr txBox="1">
            <a:spLocks noChangeArrowheads="1"/>
          </p:cNvSpPr>
          <p:nvPr/>
        </p:nvSpPr>
        <p:spPr bwMode="auto">
          <a:xfrm>
            <a:off x="6089650" y="4426430"/>
            <a:ext cx="142875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Calibri"/>
              </a:rPr>
              <a:t>Процедуры закупки, запросы котировок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5739" y="1214901"/>
            <a:ext cx="8958262" cy="353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Автоматизированный механизм проведения государственных и муниципальных закупок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282700" y="4899505"/>
            <a:ext cx="6408738" cy="12795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515045" y="5007809"/>
            <a:ext cx="5929313" cy="500062"/>
          </a:xfrm>
          <a:prstGeom prst="roundRect">
            <a:avLst/>
          </a:prstGeom>
          <a:solidFill>
            <a:srgbClr val="82E6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Официальный сайт Российской Федерации для размещения</a:t>
            </a:r>
            <a:br>
              <a:rPr lang="ru-RU" sz="1200" b="1" dirty="0">
                <a:solidFill>
                  <a:prstClr val="black"/>
                </a:solidFill>
                <a:cs typeface="Arial" charset="0"/>
              </a:rPr>
            </a:b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информации о размещении заказов </a:t>
            </a:r>
            <a:r>
              <a:rPr lang="en-US" sz="1200" b="1" dirty="0">
                <a:solidFill>
                  <a:prstClr val="black"/>
                </a:solidFill>
                <a:cs typeface="Arial" charset="0"/>
                <a:hlinkClick r:id="rId2"/>
              </a:rPr>
              <a:t>www.zakupki.gov.ru</a:t>
            </a:r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 (ООС)</a:t>
            </a:r>
            <a:endParaRPr lang="ru-RU" sz="1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15045" y="5579789"/>
            <a:ext cx="3214688" cy="4286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cs typeface="Arial" pitchFamily="34" charset="0"/>
              </a:rPr>
              <a:t>Электронная торговая площадка</a:t>
            </a:r>
          </a:p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cs typeface="Arial" pitchFamily="34" charset="0"/>
              </a:rPr>
              <a:t>«Сбербанк - АСТ»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801171" y="5579789"/>
            <a:ext cx="2643188" cy="4286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prstClr val="white"/>
                </a:solidFill>
                <a:cs typeface="Arial" pitchFamily="34" charset="0"/>
              </a:rPr>
              <a:t>Электронная торговая площадка «РТС-тендер»</a:t>
            </a: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16200000" flipH="1">
            <a:off x="2857519" y="2571990"/>
            <a:ext cx="1857375" cy="428625"/>
          </a:xfrm>
          <a:prstGeom prst="bentConnector3">
            <a:avLst>
              <a:gd name="adj1" fmla="val 1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5400000">
            <a:off x="4071943" y="2643188"/>
            <a:ext cx="1857375" cy="285750"/>
          </a:xfrm>
          <a:prstGeom prst="bentConnector3">
            <a:avLst>
              <a:gd name="adj1" fmla="val 7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57625" y="1571627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rgbClr val="EEECE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Единственный                              поставщик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28384" y="-9144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1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5000">
              <a:schemeClr val="accent1">
                <a:tint val="66000"/>
                <a:satMod val="160000"/>
              </a:schemeClr>
            </a:gs>
            <a:gs pos="6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313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проведенных закупках для государственных нужд региона за 2012 г., 2013 г.,                         1 полугодие 2014 г.</a:t>
            </a:r>
            <a: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23550"/>
              </p:ext>
            </p:extLst>
          </p:nvPr>
        </p:nvGraphicFramePr>
        <p:xfrm>
          <a:off x="107504" y="1268760"/>
          <a:ext cx="892899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6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59406"/>
              </p:ext>
            </p:extLst>
          </p:nvPr>
        </p:nvGraphicFramePr>
        <p:xfrm>
          <a:off x="107504" y="307776"/>
          <a:ext cx="8858311" cy="6489816"/>
        </p:xfrm>
        <a:graphic>
          <a:graphicData uri="http://schemas.openxmlformats.org/drawingml/2006/table">
            <a:tbl>
              <a:tblPr/>
              <a:tblGrid>
                <a:gridCol w="3923465"/>
                <a:gridCol w="1035794"/>
                <a:gridCol w="993945"/>
                <a:gridCol w="948606"/>
                <a:gridCol w="993945"/>
                <a:gridCol w="962556"/>
              </a:tblGrid>
              <a:tr h="58781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900" b="1" i="1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План темпов роста средней заработной платы по категориям работников согласно реализации положений Указов Президента РФ, % к предыдущему году</a:t>
                      </a:r>
                    </a:p>
                  </a:txBody>
                  <a:tcPr marL="5829" marR="5829" marT="58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89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Категории работников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2013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3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Педагогические работники дошкольных образовательных учреждений 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148,2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105,0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Times New Roman"/>
                        </a:rPr>
                        <a:t>108,9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105,1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106,3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Педагогические работники образовательных учреждений общего образования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113,8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102,8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106,0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106,1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106,5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Педагогические работники дополнительного образования детей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112,0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119,8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111,6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112,3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118,3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Преподаватели и мастера начального и среднего профессионального образования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114,2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101,2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107,9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108,0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111,7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Педагогические работники детских домов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134,6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117,0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106,1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106,5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Врачи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118,1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109,0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111,1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123,6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133,4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Средний медицинский персонал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117,7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110,5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110,3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115,5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123,4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Младший медицинский персонал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117,4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114,6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108,9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142,8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151,0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Социальные работники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121,4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104,3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123,1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122,4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134,8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Работники культуры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112,0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109,6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120,4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118,7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latin typeface="Times New Roman"/>
                        </a:rPr>
                        <a:t>129,2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67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Times New Roman"/>
                      </a:endParaRPr>
                    </a:p>
                  </a:txBody>
                  <a:tcPr marL="5829" marR="5829" marT="582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 dirty="0">
                        <a:latin typeface="Times New Roman"/>
                      </a:endParaRPr>
                    </a:p>
                  </a:txBody>
                  <a:tcPr marL="5829" marR="5829" marT="5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0" b="0" i="0" u="none" strike="noStrike">
                        <a:latin typeface="Times New Roman"/>
                      </a:endParaRPr>
                    </a:p>
                  </a:txBody>
                  <a:tcPr marL="5829" marR="5829" marT="58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Темп </a:t>
                      </a:r>
                      <a:r>
                        <a:rPr lang="ru-RU" sz="2000" b="1" i="1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роста</a:t>
                      </a:r>
                      <a:r>
                        <a:rPr lang="en-US" sz="2000" b="1" i="1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1" i="1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средней </a:t>
                      </a:r>
                      <a:r>
                        <a:rPr lang="ru-RU" sz="2000" b="1" i="1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заработной платы </a:t>
                      </a:r>
                      <a:r>
                        <a:rPr lang="ru-RU" sz="2000" b="1" i="1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000" b="1" i="1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региону</a:t>
                      </a:r>
                    </a:p>
                  </a:txBody>
                  <a:tcPr marL="5829" marR="5829" marT="58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111,0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104,3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>
                          <a:solidFill>
                            <a:srgbClr val="0070C0"/>
                          </a:solidFill>
                          <a:latin typeface="Times New Roman"/>
                        </a:rPr>
                        <a:t>106,1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106,5</a:t>
                      </a:r>
                    </a:p>
                  </a:txBody>
                  <a:tcPr marL="5829" marR="5829" marT="58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80924" y="-1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№25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5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30563"/>
              </p:ext>
            </p:extLst>
          </p:nvPr>
        </p:nvGraphicFramePr>
        <p:xfrm>
          <a:off x="107504" y="1628801"/>
          <a:ext cx="8928993" cy="4449533"/>
        </p:xfrm>
        <a:graphic>
          <a:graphicData uri="http://schemas.openxmlformats.org/drawingml/2006/table">
            <a:tbl>
              <a:tblPr/>
              <a:tblGrid>
                <a:gridCol w="1209239"/>
                <a:gridCol w="780453"/>
                <a:gridCol w="832349"/>
                <a:gridCol w="829301"/>
                <a:gridCol w="823203"/>
                <a:gridCol w="756128"/>
                <a:gridCol w="750031"/>
                <a:gridCol w="731737"/>
                <a:gridCol w="731737"/>
                <a:gridCol w="743931"/>
                <a:gridCol w="740884"/>
              </a:tblGrid>
              <a:tr h="618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Наименова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ние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показателей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2014 год (прогноз)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2015 год (прогноз)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2016 год (прогноз)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2017 год (прогноз)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2018 год (прогноз)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7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темп роста, в % к 2013 году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темп роста, в % к 2014 году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темп роста, в % к 2015 году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темп роста, в % к 2016 году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темп роста, в % к 2017 году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заработная плата по региону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23 168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104,3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24 555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106,0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26 059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106,1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27 749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106,5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29 673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106,9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Прогнозные показатели номинальной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заработной платы по региону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период 2014-2018 годы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0040" y="1253521"/>
            <a:ext cx="855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(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8328" y="-27432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Слайд №26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94236"/>
              </p:ext>
            </p:extLst>
          </p:nvPr>
        </p:nvGraphicFramePr>
        <p:xfrm>
          <a:off x="143508" y="1196752"/>
          <a:ext cx="8964996" cy="4891438"/>
        </p:xfrm>
        <a:graphic>
          <a:graphicData uri="http://schemas.openxmlformats.org/drawingml/2006/table">
            <a:tbl>
              <a:tblPr/>
              <a:tblGrid>
                <a:gridCol w="1603495"/>
                <a:gridCol w="647590"/>
                <a:gridCol w="154157"/>
                <a:gridCol w="692520"/>
                <a:gridCol w="255000"/>
                <a:gridCol w="874634"/>
                <a:gridCol w="406930"/>
                <a:gridCol w="467704"/>
                <a:gridCol w="874634"/>
                <a:gridCol w="728861"/>
                <a:gridCol w="164208"/>
                <a:gridCol w="418881"/>
                <a:gridCol w="874634"/>
                <a:gridCol w="801748"/>
              </a:tblGrid>
              <a:tr h="299599">
                <a:tc gridSpan="14">
                  <a:txBody>
                    <a:bodyPr/>
                    <a:lstStyle/>
                    <a:p>
                      <a:pPr algn="ctr" fontAlgn="b"/>
                      <a:endParaRPr lang="ru-RU" sz="2800" b="1" i="1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22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effectLst/>
                        <a:latin typeface="Arial Cyr"/>
                      </a:endParaRP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(тыс. рублей)</a:t>
                      </a:r>
                    </a:p>
                  </a:txBody>
                  <a:tcPr marL="6566" marR="6566" marT="65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7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Наименование источника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Ожидаемая оценка</a:t>
                      </a:r>
                      <a:br>
                        <a:rPr lang="ru-RU" sz="13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 2014 год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2015 год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effectLst/>
                          <a:latin typeface="Times New Roman"/>
                        </a:rPr>
                        <a:t>Темпы роста, %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6566" marR="6566" marT="65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Попадающие под Указы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Остальные категории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Попадающие под Указы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Остальные категории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1050" b="1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effectLst/>
                          <a:latin typeface="Times New Roman"/>
                        </a:rPr>
                        <a:t>Попадающие под Указы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>
                          <a:effectLst/>
                          <a:latin typeface="Times New Roman"/>
                        </a:rPr>
                        <a:t>Остальные категории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Консолидированный бюджет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30 307 968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16 879 026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13 428 942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32 618 255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18 685 047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13 933 208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107,6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110,7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103,8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57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1" u="none" strike="noStrike" dirty="0">
                          <a:effectLst/>
                          <a:latin typeface="Times New Roman"/>
                        </a:rPr>
                        <a:t>Доля в общем объеме расходов консолидированного бюджета, %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36,3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20,2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16,1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38,5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22,1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106,2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109,2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102,4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8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1" u="none" strike="noStrike">
                          <a:effectLst/>
                          <a:latin typeface="Times New Roman"/>
                        </a:rPr>
                        <a:t>из них: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Областной бюджет, всего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21 115 032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14 366 008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6 749 024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22 843 210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15 802 739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7 040 471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108,2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110,0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Times New Roman"/>
                        </a:rPr>
                        <a:t>104,3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848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1" u="none" strike="noStrike" dirty="0">
                          <a:effectLst/>
                          <a:latin typeface="Times New Roman"/>
                        </a:rPr>
                        <a:t>Доля в общем объеме расходов областного бюджета, %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300" b="0" i="0" u="none" strike="noStrike" dirty="0">
                          <a:effectLst/>
                          <a:latin typeface="Times New Roman"/>
                        </a:rPr>
                        <a:t>31,4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21,4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32,9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22,8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10,1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104,9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05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101,1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0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Местные бюджеты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9 192 936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2 513 018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6 679 918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9 775 045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2 882 308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6 892 737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106,3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300" b="0" i="0" u="none" strike="noStrike">
                        <a:effectLst/>
                        <a:latin typeface="Times New Roman"/>
                      </a:endParaRP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114,7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/>
                        </a:rPr>
                        <a:t>103,2</a:t>
                      </a:r>
                    </a:p>
                  </a:txBody>
                  <a:tcPr marL="6566" marR="6566" marT="65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"/>
            <a:r>
              <a:rPr lang="ru-RU" sz="2800" b="1" i="1" dirty="0">
                <a:solidFill>
                  <a:srgbClr val="F14124">
                    <a:lumMod val="75000"/>
                  </a:srgbClr>
                </a:solidFill>
                <a:latin typeface="Times New Roman"/>
              </a:rPr>
              <a:t>Структура фонда оплаты труда </a:t>
            </a:r>
            <a:endParaRPr lang="ru-RU" sz="2800" b="1" i="1" dirty="0" smtClean="0">
              <a:solidFill>
                <a:srgbClr val="F14124">
                  <a:lumMod val="75000"/>
                </a:srgbClr>
              </a:solidFill>
              <a:latin typeface="Times New Roman"/>
            </a:endParaRPr>
          </a:p>
          <a:p>
            <a:pPr algn="ctr" fontAlgn="b"/>
            <a:r>
              <a:rPr lang="ru-RU" sz="2800" b="1" i="1" dirty="0" smtClean="0">
                <a:solidFill>
                  <a:srgbClr val="F14124">
                    <a:lumMod val="75000"/>
                  </a:srgbClr>
                </a:solidFill>
                <a:latin typeface="Times New Roman"/>
              </a:rPr>
              <a:t>консолидированного </a:t>
            </a:r>
            <a:r>
              <a:rPr lang="ru-RU" sz="2800" b="1" i="1" dirty="0">
                <a:solidFill>
                  <a:srgbClr val="F14124">
                    <a:lumMod val="75000"/>
                  </a:srgbClr>
                </a:solidFill>
                <a:latin typeface="Times New Roman"/>
              </a:rPr>
              <a:t>бюджета области </a:t>
            </a:r>
            <a:endParaRPr lang="ru-RU" sz="2800" b="1" i="1" dirty="0" smtClean="0">
              <a:solidFill>
                <a:srgbClr val="F14124">
                  <a:lumMod val="75000"/>
                </a:srgbClr>
              </a:solidFill>
              <a:latin typeface="Times New Roman"/>
            </a:endParaRPr>
          </a:p>
          <a:p>
            <a:pPr algn="ctr" fontAlgn="b"/>
            <a:r>
              <a:rPr lang="ru-RU" sz="2800" b="1" i="1" dirty="0" smtClean="0">
                <a:solidFill>
                  <a:srgbClr val="F14124">
                    <a:lumMod val="75000"/>
                  </a:srgbClr>
                </a:solidFill>
                <a:latin typeface="Times New Roman"/>
              </a:rPr>
              <a:t>на </a:t>
            </a:r>
            <a:r>
              <a:rPr lang="ru-RU" sz="2800" b="1" i="1" dirty="0">
                <a:solidFill>
                  <a:srgbClr val="F14124">
                    <a:lumMod val="75000"/>
                  </a:srgbClr>
                </a:solidFill>
                <a:latin typeface="Times New Roman"/>
              </a:rPr>
              <a:t>2014-2015 годы</a:t>
            </a:r>
          </a:p>
        </p:txBody>
      </p:sp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7695767" y="0"/>
            <a:ext cx="11509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№31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" y="2428868"/>
            <a:ext cx="2843809" cy="24146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КОНСОЛИДИРОВАН-НЫЙ БЮДЖЕТ БЕЛГОРОДСКОЙ ОБЛАСТИ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30954" y="2950101"/>
            <a:ext cx="2304254" cy="12961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 -</a:t>
            </a: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ВАННЫЙ МУНИЦИПАЛЬ-</a:t>
            </a:r>
          </a:p>
          <a:p>
            <a:pPr algn="ctr">
              <a:defRPr/>
            </a:pPr>
            <a:r>
              <a:rPr lang="ru-RU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НЫЙ БЮДЖЕТ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7" y="1571612"/>
            <a:ext cx="2520280" cy="1224136"/>
          </a:xfrm>
          <a:prstGeom prst="roundRect">
            <a:avLst/>
          </a:prstGeom>
          <a:solidFill>
            <a:srgbClr val="C19721"/>
          </a:solidFill>
          <a:ln w="1270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ОБЛАСТНОЙ БЮДЖЕТ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843252" y="3444875"/>
            <a:ext cx="433387" cy="41275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1760" name="AutoShape 19"/>
          <p:cNvSpPr>
            <a:spLocks noChangeArrowheads="1"/>
          </p:cNvSpPr>
          <p:nvPr/>
        </p:nvSpPr>
        <p:spPr bwMode="auto">
          <a:xfrm>
            <a:off x="6227765" y="3141663"/>
            <a:ext cx="2592387" cy="1439862"/>
          </a:xfrm>
          <a:prstGeom prst="roundRect">
            <a:avLst>
              <a:gd name="adj" fmla="val 16667"/>
            </a:avLst>
          </a:prstGeom>
          <a:solidFill>
            <a:srgbClr val="C1972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Бюджеты </a:t>
            </a:r>
          </a:p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муниципальных</a:t>
            </a:r>
          </a:p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районов (19)</a:t>
            </a:r>
          </a:p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и городских округов (3)</a:t>
            </a:r>
            <a:endParaRPr lang="ru-RU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6143625" y="5001105"/>
            <a:ext cx="2592388" cy="1439863"/>
          </a:xfrm>
          <a:prstGeom prst="roundRect">
            <a:avLst>
              <a:gd name="adj" fmla="val 16667"/>
            </a:avLst>
          </a:prstGeom>
          <a:solidFill>
            <a:srgbClr val="C1972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Бюджеты сельских</a:t>
            </a:r>
          </a:p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(264) и городских</a:t>
            </a:r>
          </a:p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(25) поселений</a:t>
            </a:r>
            <a:endParaRPr lang="ru-RU" dirty="0"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357563" y="2143125"/>
            <a:ext cx="278606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922718" y="5078413"/>
            <a:ext cx="15843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14985" y="5857875"/>
            <a:ext cx="14398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715066" y="3643313"/>
            <a:ext cx="50006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1809769" y="3690938"/>
            <a:ext cx="30956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357564" y="5214938"/>
            <a:ext cx="135731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084" y="0"/>
            <a:ext cx="9143994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Бюджетная система Белгородской области</a:t>
            </a:r>
            <a:endParaRPr lang="ru-RU" sz="34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28385" y="-1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№2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35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4584" y="-15391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prstClr val="black"/>
                </a:solidFill>
                <a:latin typeface="Times New Roman"/>
              </a:rPr>
              <a:t>Динамика расходов консолидированного бюджета области </a:t>
            </a:r>
          </a:p>
          <a:p>
            <a:pPr lvl="0" algn="ctr" fontAlgn="b"/>
            <a:r>
              <a:rPr lang="ru-RU" sz="1600" b="1" dirty="0" smtClean="0">
                <a:solidFill>
                  <a:prstClr val="black"/>
                </a:solidFill>
                <a:latin typeface="Times New Roman"/>
              </a:rPr>
              <a:t>на </a:t>
            </a: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2015-2017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</a:rPr>
              <a:t>годы (в отраслевом разрезе)</a:t>
            </a:r>
            <a:endParaRPr lang="ru-RU" sz="1600" b="1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8" y="-15391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№32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37183"/>
              </p:ext>
            </p:extLst>
          </p:nvPr>
        </p:nvGraphicFramePr>
        <p:xfrm>
          <a:off x="107504" y="836716"/>
          <a:ext cx="8928992" cy="590465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635042"/>
                <a:gridCol w="1170967"/>
                <a:gridCol w="1024597"/>
                <a:gridCol w="1097782"/>
                <a:gridCol w="1024597"/>
                <a:gridCol w="1024597"/>
                <a:gridCol w="951410"/>
              </a:tblGrid>
              <a:tr h="973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 ожидаемому исполнению за 2014 год,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прогнозу на 2015 год,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2017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прогнозу на 2016 год,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9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3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6 623 486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6 465 253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6 481 934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29 482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29 834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28 556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8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571 128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500 249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504 979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19 904 745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19 721 376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19 740 841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7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i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200" b="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поддержка АПК</a:t>
                      </a: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16 545 499</a:t>
                      </a: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2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16 427 674</a:t>
                      </a: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16 389 065</a:t>
                      </a: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b="0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7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2 041 049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1 876 337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1 621 886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6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6 846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6 215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7 259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3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21 957 922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23 183 857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24 111 371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3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3 174 777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3 529 340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4 186 502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118,6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9 396 180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9 679 683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10 557 784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62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9 307 269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9 876 467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10 411 908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4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549 986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565 663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582 211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8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194 847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200 208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204 989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2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2 610 363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2 847 426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3 060 115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Капвложения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2 836 264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1 707 977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1 710 137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5 564 716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6 157 850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6 999 299</a:t>
                      </a:r>
                      <a:endParaRPr lang="ru-RU" sz="12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113,7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4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по бюджету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84 769 060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86 347 735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90 209 771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06" marR="5406" marT="5406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6378" y="569384"/>
            <a:ext cx="108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273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800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924300" y="2060575"/>
            <a:ext cx="1227138" cy="10429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21 166,6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219702" y="1989138"/>
            <a:ext cx="1296988" cy="1116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 rot="-442083">
            <a:off x="3327400" y="928688"/>
            <a:ext cx="412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0143" y="836613"/>
            <a:ext cx="282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6516689" y="1989138"/>
            <a:ext cx="1296987" cy="1187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7847015" y="1916115"/>
            <a:ext cx="1296987" cy="12588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EAEAEA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87824" y="727347"/>
            <a:ext cx="61197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Расходы консолидированного бюджета</a:t>
            </a:r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на образование (млн. рублей)</a:t>
            </a:r>
          </a:p>
        </p:txBody>
      </p:sp>
      <p:pic>
        <p:nvPicPr>
          <p:cNvPr id="2067" name="Picture 19" descr="63(1353) газета &quot;Наш Белгород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" y="836612"/>
            <a:ext cx="3056965" cy="3024436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Архив новостей РФ - Навигатор по странам Таможенного Сою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2" y="4077072"/>
            <a:ext cx="2411760" cy="259228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103440" y="4292600"/>
            <a:ext cx="19637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i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том числе заработная плата персонала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3851385" y="3176588"/>
            <a:ext cx="2016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297002" y="3198432"/>
            <a:ext cx="1873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804025" y="3213100"/>
            <a:ext cx="1781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8101160" y="3213100"/>
            <a:ext cx="1223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3995738" y="4221163"/>
            <a:ext cx="1223962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15 277,2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i="1" dirty="0" smtClean="0">
              <a:solidFill>
                <a:srgbClr val="EAEAEA"/>
              </a:solidFill>
            </a:endParaRPr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5292725" y="4221163"/>
            <a:ext cx="12954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16 362,1</a:t>
            </a:r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6659563" y="4221163"/>
            <a:ext cx="122555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smtClean="0">
              <a:solidFill>
                <a:srgbClr val="EAEAEA"/>
              </a:solidFill>
            </a:endParaRPr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7956550" y="4221163"/>
            <a:ext cx="118745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smtClean="0">
              <a:solidFill>
                <a:srgbClr val="EAEAEA"/>
              </a:solidFill>
            </a:endParaRPr>
          </a:p>
        </p:txBody>
      </p:sp>
      <p:cxnSp>
        <p:nvCxnSpPr>
          <p:cNvPr id="2104" name="AutoShape 56"/>
          <p:cNvCxnSpPr>
            <a:cxnSpLocks noChangeShapeType="1"/>
          </p:cNvCxnSpPr>
          <p:nvPr/>
        </p:nvCxnSpPr>
        <p:spPr bwMode="auto">
          <a:xfrm>
            <a:off x="2484438" y="9810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5364207" y="2309997"/>
            <a:ext cx="12953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21 957,9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7885261" y="2349500"/>
            <a:ext cx="13674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</a:rPr>
              <a:t>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24 111,4</a:t>
            </a: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6588125" y="2316407"/>
            <a:ext cx="1420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</a:rPr>
              <a:t> 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23 183,9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6856511" y="4529322"/>
            <a:ext cx="9829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</a:rPr>
              <a:t>17 657,7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8152053" y="4529322"/>
            <a:ext cx="9028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18 691,7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9075" y="-15912"/>
            <a:ext cx="1367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Слайд №33</a:t>
            </a:r>
            <a:endParaRPr lang="ru-RU" sz="1400" dirty="0">
              <a:solidFill>
                <a:schemeClr val="tx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8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7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>
                <a:latin typeface="Times New Roman" pitchFamily="18" charset="0"/>
              </a:rPr>
              <a:t>Расходы на содержание одного ребенка в год </a:t>
            </a: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</a:rPr>
              <a:t>образовательных организациях за счет </a:t>
            </a: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консолидированного </a:t>
            </a:r>
            <a:r>
              <a:rPr lang="ru-RU" sz="2400" b="1" dirty="0">
                <a:latin typeface="Times New Roman" pitchFamily="18" charset="0"/>
              </a:rPr>
              <a:t>бюджета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166640"/>
              </p:ext>
            </p:extLst>
          </p:nvPr>
        </p:nvGraphicFramePr>
        <p:xfrm>
          <a:off x="6788" y="1162688"/>
          <a:ext cx="7710488" cy="5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9" name="Picture 11" descr="В этом году школы Донецка закончат 4683 учеников одиннадцатых класс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29111"/>
            <a:ext cx="1907704" cy="21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Дух конкуренции у детей появляется в 4 года - Новости - Дети Mai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69" y="4725144"/>
            <a:ext cx="2952254" cy="20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232039" y="1586393"/>
            <a:ext cx="10577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16077" y="2311998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75,4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899381" y="2257795"/>
            <a:ext cx="5238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77,5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059832" y="2246394"/>
            <a:ext cx="5968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80,5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209861" y="2178529"/>
            <a:ext cx="57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84,0</a:t>
            </a: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214932" y="2952389"/>
            <a:ext cx="5969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55,6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2414080" y="2927553"/>
            <a:ext cx="4988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60,8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563888" y="2619776"/>
            <a:ext cx="596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64,6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713125" y="2619775"/>
            <a:ext cx="5254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70,2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Слайд №34</a:t>
            </a:r>
            <a:endParaRPr lang="ru-RU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4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6"/>
          <p:cNvSpPr txBox="1"/>
          <p:nvPr/>
        </p:nvSpPr>
        <p:spPr>
          <a:xfrm>
            <a:off x="7452320" y="6465"/>
            <a:ext cx="1501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№35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3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63315539"/>
              </p:ext>
            </p:extLst>
          </p:nvPr>
        </p:nvGraphicFramePr>
        <p:xfrm>
          <a:off x="0" y="0"/>
          <a:ext cx="9144000" cy="704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38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lum brigh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r="770" b="67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9000"/>
              <a:lum bright="37000"/>
            </a:blip>
            <a:srcRect/>
            <a:tile tx="0" ty="0" sx="100000" sy="100000" flip="none" algn="tl"/>
          </a:blipFill>
          <a:ln>
            <a:noFill/>
          </a:ln>
          <a:effectLst>
            <a:outerShdw blurRad="292100" dist="139700" dir="2700000" sx="23000" sy="23000" algn="tl" rotWithShape="0">
              <a:srgbClr val="333333">
                <a:alpha val="0"/>
              </a:srgbClr>
            </a:outerShdw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0222"/>
              </p:ext>
            </p:extLst>
          </p:nvPr>
        </p:nvGraphicFramePr>
        <p:xfrm>
          <a:off x="151411" y="393580"/>
          <a:ext cx="8193974" cy="1106365"/>
        </p:xfrm>
        <a:graphic>
          <a:graphicData uri="http://schemas.openxmlformats.org/drawingml/2006/table">
            <a:tbl>
              <a:tblPr/>
              <a:tblGrid>
                <a:gridCol w="8193974"/>
              </a:tblGrid>
              <a:tr h="675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Динамика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расходов консолидированного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бюджета </a:t>
                      </a:r>
                    </a:p>
                    <a:p>
                      <a:pPr algn="ctr" fontAlgn="b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отрасли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«Социальная политика»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2014-2017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 </a:t>
                      </a:r>
                    </a:p>
                  </a:txBody>
                  <a:tcPr marL="6814" marR="6814" marT="9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24" y="207586"/>
            <a:ext cx="1076276" cy="12696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24723" y="134428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 fontAlgn="b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09853"/>
              </p:ext>
            </p:extLst>
          </p:nvPr>
        </p:nvGraphicFramePr>
        <p:xfrm>
          <a:off x="107504" y="1713614"/>
          <a:ext cx="8928990" cy="4696349"/>
        </p:xfrm>
        <a:graphic>
          <a:graphicData uri="http://schemas.openxmlformats.org/drawingml/2006/table">
            <a:tbl>
              <a:tblPr/>
              <a:tblGrid>
                <a:gridCol w="504056"/>
                <a:gridCol w="1594582"/>
                <a:gridCol w="1107978"/>
                <a:gridCol w="1055837"/>
                <a:gridCol w="795136"/>
                <a:gridCol w="990662"/>
                <a:gridCol w="821206"/>
                <a:gridCol w="1147082"/>
                <a:gridCol w="912451"/>
              </a:tblGrid>
              <a:tr h="288522"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8"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77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роста, %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 год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роста, %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роста, %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Всего, в т.ч.: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8 835 729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9 307 269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9 876 467  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10 411 908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3 481 759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3 585 722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3 709 617  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3 824 872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областной и местные бюджеты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5 353 970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5 721 547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6 166 850  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6 587 036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626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Публичные нормативные обязательства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6 710 338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7 190 667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7 639 511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7 960 830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3 388 728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3 495 909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3 619 804  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3 735 059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областной и местные бюджеты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3 321 610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3 694 758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4 019 707  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4 225 771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2 125 391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2 116 602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2 236 956  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2 451 078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93 031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89 813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89 813   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89 813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85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областной и местные бюджеты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2 032 360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2 026 789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2 147 143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2 361 265   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4000">
                          <a:schemeClr val="accent1">
                            <a:lumMod val="5000"/>
                            <a:lumOff val="95000"/>
                            <a:alpha val="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№37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3999" cy="76517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9900"/>
                </a:solidFill>
                <a:latin typeface="Times New Roman" pitchFamily="18" charset="0"/>
              </a:rPr>
              <a:t>Культура, кинематография</a:t>
            </a:r>
            <a:endParaRPr lang="ru-RU" sz="4800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40143" y="836613"/>
            <a:ext cx="2827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268545" y="765179"/>
            <a:ext cx="6480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консолидированного бюджета </a:t>
            </a:r>
          </a:p>
          <a:p>
            <a:pPr algn="ctr"/>
            <a:r>
              <a:rPr lang="ru-RU" sz="2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2400" b="1" dirty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801339" y="1510396"/>
            <a:ext cx="13047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2014 году</a:t>
            </a:r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46" y="981075"/>
            <a:ext cx="2420816" cy="18156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glow rad="127000">
              <a:schemeClr val="accent3">
                <a:lumMod val="60000"/>
                <a:lumOff val="40000"/>
              </a:schemeClr>
            </a:glow>
            <a:softEdge rad="127000"/>
          </a:effectLst>
          <a:scene3d>
            <a:camera prst="orthographicFront"/>
            <a:lightRig rig="glow" dir="t"/>
          </a:scene3d>
          <a:sp3d extrusionH="76200" prstMaterial="matte">
            <a:extrusionClr>
              <a:srgbClr val="FFB469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83103"/>
            <a:ext cx="2431118" cy="182333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>
            <a:glow rad="63500">
              <a:schemeClr val="bg2">
                <a:alpha val="34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2339045" y="3708404"/>
            <a:ext cx="19637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  заработная </a:t>
            </a:r>
            <a:r>
              <a:rPr lang="ru-RU" b="1" dirty="0">
                <a:solidFill>
                  <a:prstClr val="white"/>
                </a:solidFill>
                <a:latin typeface="Times New Roman" pitchFamily="18" charset="0"/>
              </a:rPr>
              <a:t>плата персонала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605811" y="3176588"/>
            <a:ext cx="10080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799780" y="3201086"/>
            <a:ext cx="11161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6783764" y="3201086"/>
            <a:ext cx="13493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8118476" y="3213100"/>
            <a:ext cx="915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2017год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168641" y="1510396"/>
            <a:ext cx="11995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2015 году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6425425" y="1509550"/>
            <a:ext cx="13105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2016 году</a:t>
            </a: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7810128" y="1543844"/>
            <a:ext cx="11995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2017 году</a:t>
            </a:r>
          </a:p>
        </p:txBody>
      </p:sp>
      <p:cxnSp>
        <p:nvCxnSpPr>
          <p:cNvPr id="2104" name="AutoShape 56"/>
          <p:cNvCxnSpPr>
            <a:cxnSpLocks noChangeShapeType="1"/>
          </p:cNvCxnSpPr>
          <p:nvPr/>
        </p:nvCxnSpPr>
        <p:spPr bwMode="auto">
          <a:xfrm>
            <a:off x="2484438" y="9810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Блок-схема: память с прямым доступом 1"/>
          <p:cNvSpPr/>
          <p:nvPr/>
        </p:nvSpPr>
        <p:spPr>
          <a:xfrm>
            <a:off x="3885705" y="2060848"/>
            <a:ext cx="1224136" cy="936104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2 949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амять с прямым доступом 37"/>
          <p:cNvSpPr/>
          <p:nvPr/>
        </p:nvSpPr>
        <p:spPr>
          <a:xfrm>
            <a:off x="5255334" y="2077207"/>
            <a:ext cx="1224136" cy="936104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3 174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9" name="Блок-схема: память с прямым доступом 38"/>
          <p:cNvSpPr/>
          <p:nvPr/>
        </p:nvSpPr>
        <p:spPr>
          <a:xfrm>
            <a:off x="6537537" y="2077207"/>
            <a:ext cx="1224136" cy="936104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3 529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0" name="Блок-схема: память с прямым доступом 39"/>
          <p:cNvSpPr/>
          <p:nvPr/>
        </p:nvSpPr>
        <p:spPr>
          <a:xfrm>
            <a:off x="7809888" y="2077207"/>
            <a:ext cx="1224136" cy="936104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4 186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5" name="Блок-схема: память с прямым доступом 44"/>
          <p:cNvSpPr/>
          <p:nvPr/>
        </p:nvSpPr>
        <p:spPr>
          <a:xfrm>
            <a:off x="4266885" y="3708399"/>
            <a:ext cx="1241801" cy="800721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2 142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Блок-схема: память с прямым доступом 45"/>
          <p:cNvSpPr/>
          <p:nvPr/>
        </p:nvSpPr>
        <p:spPr>
          <a:xfrm>
            <a:off x="5364089" y="3708400"/>
            <a:ext cx="1289886" cy="800720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2 409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память с прямым доступом 46"/>
          <p:cNvSpPr/>
          <p:nvPr/>
        </p:nvSpPr>
        <p:spPr>
          <a:xfrm>
            <a:off x="6537538" y="3708400"/>
            <a:ext cx="1372358" cy="800720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2 777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Блок-схема: память с прямым доступом 47"/>
          <p:cNvSpPr/>
          <p:nvPr/>
        </p:nvSpPr>
        <p:spPr>
          <a:xfrm>
            <a:off x="7761913" y="3708398"/>
            <a:ext cx="1311425" cy="800722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3 439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957" y="5318922"/>
            <a:ext cx="3327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Затраты на 1 жителя области (рублей) </a:t>
            </a:r>
          </a:p>
        </p:txBody>
      </p:sp>
      <p:sp>
        <p:nvSpPr>
          <p:cNvPr id="54" name="Блок-схема: память с прямым доступом 53"/>
          <p:cNvSpPr/>
          <p:nvPr/>
        </p:nvSpPr>
        <p:spPr>
          <a:xfrm>
            <a:off x="3857183" y="5229680"/>
            <a:ext cx="1193575" cy="646331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1910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5" name="Блок-схема: память с прямым доступом 54"/>
          <p:cNvSpPr/>
          <p:nvPr/>
        </p:nvSpPr>
        <p:spPr>
          <a:xfrm>
            <a:off x="5109848" y="5229679"/>
            <a:ext cx="1193575" cy="646331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2056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6" name="Блок-схема: память с прямым доступом 55"/>
          <p:cNvSpPr/>
          <p:nvPr/>
        </p:nvSpPr>
        <p:spPr>
          <a:xfrm>
            <a:off x="6367960" y="5229678"/>
            <a:ext cx="1341984" cy="646331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2 286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7" name="Блок-схема: память с прямым доступом 56"/>
          <p:cNvSpPr/>
          <p:nvPr/>
        </p:nvSpPr>
        <p:spPr>
          <a:xfrm>
            <a:off x="7761675" y="5229677"/>
            <a:ext cx="1311424" cy="646331"/>
          </a:xfrm>
          <a:prstGeom prst="flowChartMagneticDru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2 711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33527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№39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71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404B\Desktop\grau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3857627"/>
            <a:ext cx="21050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C:\Users\404B\Desktop\20130313-sviny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4" y="3857625"/>
            <a:ext cx="192881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47434"/>
              </p:ext>
            </p:extLst>
          </p:nvPr>
        </p:nvGraphicFramePr>
        <p:xfrm>
          <a:off x="428603" y="857232"/>
          <a:ext cx="8429683" cy="2278612"/>
        </p:xfrm>
        <a:graphic>
          <a:graphicData uri="http://schemas.openxmlformats.org/drawingml/2006/table">
            <a:tbl>
              <a:tblPr/>
              <a:tblGrid>
                <a:gridCol w="2626639"/>
                <a:gridCol w="1527117"/>
                <a:gridCol w="1527117"/>
                <a:gridCol w="1379886"/>
                <a:gridCol w="1368924"/>
              </a:tblGrid>
              <a:tr h="8412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1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Ожидаемое исполнение 2014г.     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Прогноз на 2015г.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Прогноз на </a:t>
                      </a:r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2016г</a:t>
                      </a:r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Прогноз на </a:t>
                      </a:r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2017г</a:t>
                      </a:r>
                      <a:r>
                        <a:rPr lang="ru-RU" sz="2000" b="1" i="0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562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Всего по отрасли </a:t>
                      </a:r>
                    </a:p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сельское хозяйство*</a:t>
                      </a:r>
                      <a:endParaRPr lang="ru-RU" sz="20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15,9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16,5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16,4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16,4</a:t>
                      </a:r>
                      <a:endParaRPr lang="ru-RU" sz="2400" b="1" i="0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9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Федеральный бюджет</a:t>
                      </a:r>
                      <a:endParaRPr lang="ru-RU" sz="20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12,3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13,3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13,3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13,3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39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tx2"/>
                          </a:solidFill>
                          <a:latin typeface="Times New Roman"/>
                        </a:rPr>
                        <a:t>Областной бюджет</a:t>
                      </a: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3,6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3,2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3,1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1" u="none" strike="noStrike" dirty="0" smtClean="0">
                          <a:solidFill>
                            <a:schemeClr val="tx2"/>
                          </a:solidFill>
                          <a:latin typeface="Times New Roman"/>
                        </a:rPr>
                        <a:t>3,1</a:t>
                      </a:r>
                      <a:endParaRPr lang="ru-RU" sz="2400" b="1" i="1" u="none" strike="noStrike" dirty="0">
                        <a:solidFill>
                          <a:schemeClr val="tx2"/>
                        </a:solidFill>
                        <a:latin typeface="Times New Roman"/>
                      </a:endParaRPr>
                    </a:p>
                  </a:txBody>
                  <a:tcPr marL="5773" marR="5773" marT="5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9487" name="Прямоугольник 7"/>
          <p:cNvSpPr>
            <a:spLocks noChangeArrowheads="1"/>
          </p:cNvSpPr>
          <p:nvPr/>
        </p:nvSpPr>
        <p:spPr bwMode="auto">
          <a:xfrm>
            <a:off x="1500188" y="3214688"/>
            <a:ext cx="6715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каждый вложенный рубль областного бюджета в развитие агропромышленного комплекса области из федерального бюджета получено 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"/>
            <a:ext cx="9144000" cy="830997"/>
          </a:xfrm>
          <a:prstGeom prst="rect">
            <a:avLst/>
          </a:prstGeom>
          <a:solidFill>
            <a:srgbClr val="EBF2F9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Финансирование агропромышленного </a:t>
            </a:r>
            <a:endParaRPr lang="ru-RU" sz="24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комплекса области  </a:t>
            </a:r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2014 </a:t>
            </a:r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2017 </a:t>
            </a:r>
            <a:r>
              <a:rPr lang="ru-RU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годах</a:t>
            </a:r>
          </a:p>
        </p:txBody>
      </p:sp>
      <p:pic>
        <p:nvPicPr>
          <p:cNvPr id="19489" name="Picture 2" descr="C:\Users\404B\Desktop\00000002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380" y="5143992"/>
            <a:ext cx="21939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4" descr="&amp;Pcy;&amp;acy;&amp;rcy;&amp;lcy;&amp;acy;&amp;mcy;&amp;iecy;&amp;ncy;&amp;tcy;&amp;scy;&amp;k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5215431"/>
            <a:ext cx="2305050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6" descr="&amp;IEcy;&amp;vcy;&amp;gcy;&amp;iecy;&amp;ncy;&amp;icy;&amp;jcy; &amp;Scy;&amp;acy;&amp;vcy;&amp;chcy;&amp;iecy;&amp;ncy;&amp;kcy;&amp;ocy;: &amp;vcy; &amp;pcy;&amp;iecy;&amp;rcy;&amp;scy;&amp;pcy;&amp;iecy;&amp;kcy;&amp;tcy;&amp;icy;&amp;vcy;&amp;iecy; - &amp;tcy;&amp;iecy;&amp;pcy;&amp;lcy;&amp;icy;&amp;tscy;&amp;ycy; &amp;icy; &amp;acy;&amp;kcy;&amp;vcy;&amp;acy;&amp;kcy;&amp;ucy;&amp;lcy;&amp;softcy;&amp;tcy;&amp;ucy;&amp;r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5119688"/>
            <a:ext cx="2394880" cy="159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2" name="Прямоугольник 9"/>
          <p:cNvSpPr>
            <a:spLocks noChangeArrowheads="1"/>
          </p:cNvSpPr>
          <p:nvPr/>
        </p:nvSpPr>
        <p:spPr bwMode="auto">
          <a:xfrm>
            <a:off x="7500939" y="571980"/>
            <a:ext cx="1357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u="sng">
                <a:solidFill>
                  <a:srgbClr val="1F497D"/>
                </a:solidFill>
              </a:rPr>
              <a:t>Млрд. руб</a:t>
            </a:r>
            <a:r>
              <a:rPr lang="ru-RU" sz="1400" i="1">
                <a:solidFill>
                  <a:srgbClr val="1F497D"/>
                </a:solidFill>
              </a:rPr>
              <a:t>.</a:t>
            </a:r>
          </a:p>
        </p:txBody>
      </p:sp>
      <p:sp>
        <p:nvSpPr>
          <p:cNvPr id="19493" name="Прямоугольник 10"/>
          <p:cNvSpPr>
            <a:spLocks noChangeArrowheads="1"/>
          </p:cNvSpPr>
          <p:nvPr/>
        </p:nvSpPr>
        <p:spPr bwMode="auto">
          <a:xfrm>
            <a:off x="2143164" y="4215298"/>
            <a:ext cx="14287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4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3 рубля </a:t>
            </a:r>
            <a:endParaRPr lang="ru-RU" sz="2000" b="1" i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4" name="Прямоугольник 11"/>
          <p:cNvSpPr>
            <a:spLocks noChangeArrowheads="1"/>
          </p:cNvSpPr>
          <p:nvPr/>
        </p:nvSpPr>
        <p:spPr bwMode="auto">
          <a:xfrm>
            <a:off x="3500430" y="4143386"/>
            <a:ext cx="164306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4 рубля </a:t>
            </a:r>
            <a:r>
              <a:rPr lang="ru-RU" sz="20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ru-RU" sz="2000" b="1" i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4D3B63"/>
                </a:solidFill>
              </a:rPr>
              <a:t> </a:t>
            </a:r>
            <a:endParaRPr lang="ru-RU" sz="1400" b="1" i="1" dirty="0">
              <a:solidFill>
                <a:srgbClr val="4D3B63"/>
              </a:solidFill>
            </a:endParaRPr>
          </a:p>
        </p:txBody>
      </p:sp>
      <p:sp>
        <p:nvSpPr>
          <p:cNvPr id="19495" name="Прямоугольник 12"/>
          <p:cNvSpPr>
            <a:spLocks noChangeArrowheads="1"/>
          </p:cNvSpPr>
          <p:nvPr/>
        </p:nvSpPr>
        <p:spPr bwMode="auto">
          <a:xfrm>
            <a:off x="5072097" y="4143386"/>
            <a:ext cx="19288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и 2017  годах  </a:t>
            </a:r>
            <a:r>
              <a:rPr lang="ru-RU" sz="2400" b="1" i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рубля </a:t>
            </a:r>
            <a:r>
              <a:rPr lang="ru-RU" sz="2000" b="1" i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(прогноз)</a:t>
            </a:r>
            <a:endParaRPr lang="ru-RU" sz="1600" b="1" i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4666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№40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Vcy; &amp;ncy;&amp;iecy;&amp;scy;&amp;chcy;&amp;acy;&amp;scy;&amp;tcy;&amp;ncy;&amp;ocy;&amp;mcy; &amp;scy;&amp;lcy;&amp;ucy;&amp;chcy;&amp;acy;&amp;iecy; &amp;ncy;&amp;acy; &amp;scy;&amp;tcy;&amp;rcy;&amp;ocy;&amp;jcy;&amp;kcy;&amp;iecy; &amp;vcy; &amp;Icy;&amp;vcy;&amp;acy;&amp;ncy;&amp;ocy;&amp;vcy;&amp;ocy; &amp;bcy;&amp;ycy;&amp;lcy; &amp;vcy;&amp;icy;&amp;ncy;&amp;ocy;&amp;vcy;&amp;acy;&amp;tcy; &amp;icy; &amp;scy;&amp;acy;&amp;mcy; &amp;pcy;&amp;ocy;&amp;scy;&amp;tcy;&amp;rcy;&amp;acy;&amp;dcy;&amp;acy;&amp;vcy;&amp;shcy;&amp;icy;&amp;jcy; / &amp;Ncy;&amp;ocy;&amp;vcy;&amp;ocy;&amp;scy;&amp;tcy;&amp;icy; &amp;rcy;&amp;ycy;&amp;ncy;&amp;kcy;&amp;acy; / &amp;Ncy;&amp;ocy;&amp;vcy;&amp;ocy;&amp;scy;&amp;tcy;&amp;icy; / &amp;Acy;&amp;kcy;&amp;tcy;&amp;ucy;&amp;acy;&amp;lcy;&amp;softcy;&amp;ncy;&amp;ocy; / &amp;Gcy;&amp;lcy;&amp;acy;&amp;vcy;&amp;ncy;&amp;a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8" r="17934" b="10843"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7321" y="692154"/>
            <a:ext cx="6072187" cy="1000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ru-RU" sz="20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ru-RU" sz="18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ДИНАМИКА РАСХОДОВ КОНСОЛИДИРОВАННОГО БЮДЖЕТА НА КАПИТАЛЬНЫЕ ВЛОЖЕНИЯ                   </a:t>
            </a:r>
            <a:r>
              <a:rPr lang="ru-RU" sz="18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r>
              <a:rPr lang="ru-RU" sz="1800" b="1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   ЗА 2014-2017 ГОДЫ </a:t>
            </a:r>
            <a:r>
              <a:rPr lang="ru-RU" sz="2700" b="1" cap="none" dirty="0" smtClean="0">
                <a:latin typeface="Georgia" pitchFamily="18" charset="0"/>
              </a:rPr>
              <a:t/>
            </a:r>
            <a:br>
              <a:rPr lang="ru-RU" sz="2700" b="1" cap="none" dirty="0" smtClean="0">
                <a:latin typeface="Georgia" pitchFamily="18" charset="0"/>
              </a:rPr>
            </a:br>
            <a:endParaRPr lang="ru-RU" sz="2700" cap="none" dirty="0" smtClean="0">
              <a:latin typeface="Georgia" pitchFamily="18" charset="0"/>
            </a:endParaRPr>
          </a:p>
        </p:txBody>
      </p:sp>
      <p:graphicFrame>
        <p:nvGraphicFramePr>
          <p:cNvPr id="828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42537"/>
              </p:ext>
            </p:extLst>
          </p:nvPr>
        </p:nvGraphicFramePr>
        <p:xfrm>
          <a:off x="2571750" y="1500188"/>
          <a:ext cx="6215063" cy="4090986"/>
        </p:xfrm>
        <a:graphic>
          <a:graphicData uri="http://schemas.openxmlformats.org/drawingml/2006/table">
            <a:tbl>
              <a:tblPr/>
              <a:tblGrid>
                <a:gridCol w="428625"/>
                <a:gridCol w="1873250"/>
                <a:gridCol w="1150938"/>
                <a:gridCol w="976312"/>
                <a:gridCol w="857250"/>
                <a:gridCol w="928688"/>
              </a:tblGrid>
              <a:tr h="92875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Ожидаемое исполнение за 2014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Прогноз на 2015 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Прогноз на 2016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Прогноз на 2017 год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Всего капитальные вложения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4 183,6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2 836,3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1 708,0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1 710,1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в т.ч.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33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софинансируемые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2 798,0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2 264,9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841,5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741,1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областной бюджет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772,4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865,0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485,8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385,8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местный бюджет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81,8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25,0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25,0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25,0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1.3.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федеральный бюджет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1 943,8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1 374,9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330,7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330,3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несофинансируемые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1 385,6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Arial" charset="0"/>
                        </a:rPr>
                        <a:t>571,4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866,5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969,0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2.1.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областной бюджет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310, 2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311,6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606,6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709,2 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2.2.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местный бюджет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1 075,4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259,8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259,9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259,8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5" name="Text Box 401"/>
          <p:cNvSpPr txBox="1">
            <a:spLocks noChangeArrowheads="1"/>
          </p:cNvSpPr>
          <p:nvPr/>
        </p:nvSpPr>
        <p:spPr bwMode="auto">
          <a:xfrm>
            <a:off x="7858246" y="1214680"/>
            <a:ext cx="9412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smtClean="0">
                <a:solidFill>
                  <a:prstClr val="black"/>
                </a:solidFill>
                <a:latin typeface="Monotype Corsiva" pitchFamily="66" charset="0"/>
              </a:rPr>
              <a:t>млн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6723" y="-9145"/>
            <a:ext cx="1204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№41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12972"/>
          <a:stretch>
            <a:fillRect/>
          </a:stretch>
        </p:blipFill>
        <p:spPr>
          <a:xfrm>
            <a:off x="0" y="0"/>
            <a:ext cx="9144000" cy="6858001"/>
          </a:xfr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86" y="0"/>
            <a:ext cx="1178435" cy="139192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30488"/>
              </p:ext>
            </p:extLst>
          </p:nvPr>
        </p:nvGraphicFramePr>
        <p:xfrm>
          <a:off x="35498" y="-9146"/>
          <a:ext cx="7930069" cy="6972024"/>
        </p:xfrm>
        <a:graphic>
          <a:graphicData uri="http://schemas.openxmlformats.org/drawingml/2006/table">
            <a:tbl>
              <a:tblPr/>
              <a:tblGrid>
                <a:gridCol w="458201"/>
                <a:gridCol w="2985295"/>
                <a:gridCol w="1328716"/>
                <a:gridCol w="1138899"/>
                <a:gridCol w="1018107"/>
                <a:gridCol w="1000851"/>
              </a:tblGrid>
              <a:tr h="84585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капитальному ремонту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многоквартирных домов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переселению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 из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аварийного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жилищного фонда за 2014-2017 годы</a:t>
                      </a: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569">
                <a:tc gridSpan="6"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(млн рублей)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за 2014 год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2015 год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2016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2017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5715" marR="5715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8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многоквартирных домов*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населения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558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областной бюджет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</a:p>
                  </a:txBody>
                  <a:tcPr marL="5715" marR="5715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83729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0860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 по капитальному ремонту многоквартирных домов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Федерального Фонда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содействия реформированию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 и бюджета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 в 2016-2017 годах</a:t>
                      </a:r>
                    </a:p>
                    <a:p>
                      <a:pPr algn="ctr" fontAlgn="ctr"/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предусматривается</a:t>
                      </a:r>
                    </a:p>
                  </a:txBody>
                  <a:tcPr marL="5715" marR="5715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  <a:alpha val="30000"/>
                          </a:schemeClr>
                        </a:gs>
                        <a:gs pos="70000">
                          <a:schemeClr val="accent1">
                            <a:lumMod val="9000"/>
                            <a:lumOff val="91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21002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№42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016" y="15278"/>
            <a:ext cx="9172584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концепции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консолидированного бюджета Белгородской области на 2015 год и плановый 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2016 и 2017 гг.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35"/>
          <p:cNvSpPr>
            <a:spLocks noChangeArrowheads="1"/>
          </p:cNvSpPr>
          <p:nvPr/>
        </p:nvSpPr>
        <p:spPr bwMode="auto">
          <a:xfrm>
            <a:off x="215167" y="2204926"/>
            <a:ext cx="8769738" cy="1099553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/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прогноз и резервы доходной </a:t>
            </a:r>
            <a:r>
              <a:rPr lang="ru-RU" sz="3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39" name="AutoShape 35"/>
          <p:cNvSpPr>
            <a:spLocks noChangeArrowheads="1"/>
          </p:cNvSpPr>
          <p:nvPr/>
        </p:nvSpPr>
        <p:spPr bwMode="auto">
          <a:xfrm>
            <a:off x="179748" y="3429006"/>
            <a:ext cx="8777640" cy="1214435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/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прогноз и пути </a:t>
            </a:r>
            <a:r>
              <a:rPr lang="ru-RU" sz="3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оптимизации </a:t>
            </a: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</a:p>
        </p:txBody>
      </p:sp>
      <p:sp>
        <p:nvSpPr>
          <p:cNvPr id="46" name="AutoShape 35"/>
          <p:cNvSpPr>
            <a:spLocks noChangeArrowheads="1"/>
          </p:cNvSpPr>
          <p:nvPr/>
        </p:nvSpPr>
        <p:spPr bwMode="auto">
          <a:xfrm>
            <a:off x="207267" y="4797152"/>
            <a:ext cx="8747344" cy="936104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/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3200" b="1" i="1" dirty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</a:p>
        </p:txBody>
      </p:sp>
      <p:sp>
        <p:nvSpPr>
          <p:cNvPr id="53" name="AutoShape 35"/>
          <p:cNvSpPr>
            <a:spLocks noChangeArrowheads="1"/>
          </p:cNvSpPr>
          <p:nvPr/>
        </p:nvSpPr>
        <p:spPr bwMode="auto">
          <a:xfrm>
            <a:off x="207265" y="5860223"/>
            <a:ext cx="8777640" cy="891480"/>
          </a:xfrm>
          <a:prstGeom prst="roundRect">
            <a:avLst/>
          </a:prstGeom>
          <a:solidFill>
            <a:srgbClr val="FFFFFF"/>
          </a:solidFill>
          <a:ln w="63500" cap="flat" cmpd="dbl" algn="ctr">
            <a:solidFill>
              <a:srgbClr val="08517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lvl="0"/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8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smtClean="0">
                <a:solidFill>
                  <a:srgbClr val="B4DCFA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Долговая политика</a:t>
            </a:r>
            <a:endParaRPr lang="ru-RU" sz="3200" b="1" i="1" dirty="0">
              <a:solidFill>
                <a:srgbClr val="B4DCFA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0"/>
            <a:ext cx="1112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Слайд №3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3873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9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дорожного фонда, млн. руб.</a:t>
            </a:r>
            <a:endParaRPr lang="ru-RU" sz="3900" b="1" dirty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</p:nvPr>
        </p:nvGraphicFramePr>
        <p:xfrm>
          <a:off x="400299" y="1129135"/>
          <a:ext cx="8147248" cy="584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14104" y="-36576"/>
            <a:ext cx="1224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№43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193354"/>
            <a:ext cx="1080120" cy="477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500" b="1" dirty="0">
                <a:ln/>
                <a:solidFill>
                  <a:srgbClr val="C9D6F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10 429</a:t>
            </a:r>
          </a:p>
        </p:txBody>
      </p:sp>
    </p:spTree>
    <p:extLst>
      <p:ext uri="{BB962C8B-B14F-4D97-AF65-F5344CB8AC3E}">
        <p14:creationId xmlns:p14="http://schemas.microsoft.com/office/powerpoint/2010/main" val="30084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192"/>
            <a:ext cx="9144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ctr"/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Объем межбюджетных трансфертов из федерального бюджета бюджету </a:t>
            </a:r>
            <a:endParaRPr lang="ru-RU" sz="1600" b="1" dirty="0" smtClean="0">
              <a:solidFill>
                <a:prstClr val="black"/>
              </a:solidFill>
              <a:latin typeface="Times New Roman"/>
            </a:endParaRPr>
          </a:p>
          <a:p>
            <a:pPr lvl="0" algn="ctr" fontAlgn="ctr"/>
            <a:r>
              <a:rPr lang="ru-RU" sz="1600" b="1" dirty="0" smtClean="0">
                <a:solidFill>
                  <a:prstClr val="black"/>
                </a:solidFill>
                <a:latin typeface="Times New Roman"/>
              </a:rPr>
              <a:t>Белгородской области в 2014-2017 </a:t>
            </a: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гг. (по основным видам)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02505"/>
              </p:ext>
            </p:extLst>
          </p:nvPr>
        </p:nvGraphicFramePr>
        <p:xfrm>
          <a:off x="35496" y="908721"/>
          <a:ext cx="9108504" cy="5896003"/>
        </p:xfrm>
        <a:graphic>
          <a:graphicData uri="http://schemas.openxmlformats.org/drawingml/2006/table">
            <a:tbl>
              <a:tblPr/>
              <a:tblGrid>
                <a:gridCol w="2132442"/>
                <a:gridCol w="941347"/>
                <a:gridCol w="713215"/>
                <a:gridCol w="1037532"/>
                <a:gridCol w="864096"/>
                <a:gridCol w="963243"/>
                <a:gridCol w="799664"/>
                <a:gridCol w="973397"/>
                <a:gridCol w="683568"/>
              </a:tblGrid>
              <a:tr h="53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Доля в общем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24 825 220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21 828 836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19 626 664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20 650 468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36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Дотации бюджетам субъектов 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5 365 594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21,6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1 338 481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346 824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433 490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4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Субсидии на поддержку АПК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12 240 347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49,3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13 562 625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62,1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13 418 652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68,4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13 380 067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64,8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0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428 112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94 200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86 638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88 130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2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137 902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3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637 281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569 439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558 524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558 524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8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3 344 534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3 387 819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15,5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3 362 115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3 480 310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19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Капстроительство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1 754 475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1 163 418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250 000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250 000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094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Безвозмездные поступления от государственной  корпорации - Фонд содействия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реформированию 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278 557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255 495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195 207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62 208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9575" y="632436"/>
            <a:ext cx="1064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9531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№44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Прямоугольник 2"/>
          <p:cNvSpPr>
            <a:spLocks noChangeArrowheads="1"/>
          </p:cNvSpPr>
          <p:nvPr/>
        </p:nvSpPr>
        <p:spPr bwMode="auto">
          <a:xfrm>
            <a:off x="395288" y="188916"/>
            <a:ext cx="82105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51" name="Прямоугольник 3"/>
          <p:cNvSpPr>
            <a:spLocks noChangeArrowheads="1"/>
          </p:cNvSpPr>
          <p:nvPr/>
        </p:nvSpPr>
        <p:spPr bwMode="auto">
          <a:xfrm>
            <a:off x="142844" y="857234"/>
            <a:ext cx="3236912" cy="639763"/>
          </a:xfrm>
          <a:prstGeom prst="rect">
            <a:avLst/>
          </a:prstGeom>
          <a:solidFill>
            <a:srgbClr val="B9D3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Вопросы местного значения сельских поселений                                                        </a:t>
            </a:r>
            <a:r>
              <a:rPr lang="ru-RU" sz="1400" b="1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(13 вопросов)</a:t>
            </a:r>
          </a:p>
        </p:txBody>
      </p:sp>
      <p:sp>
        <p:nvSpPr>
          <p:cNvPr id="155652" name="Прямоугольник 4"/>
          <p:cNvSpPr>
            <a:spLocks noChangeArrowheads="1"/>
          </p:cNvSpPr>
          <p:nvPr/>
        </p:nvSpPr>
        <p:spPr bwMode="auto">
          <a:xfrm>
            <a:off x="214283" y="1571612"/>
            <a:ext cx="2851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 fontAlgn="base">
              <a:spcBef>
                <a:spcPct val="0"/>
              </a:spcBef>
              <a:spcAft>
                <a:spcPts val="838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 Бюджет, местные налоги,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имущество;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53" name="Прямоугольник 5"/>
          <p:cNvSpPr>
            <a:spLocks noChangeArrowheads="1"/>
          </p:cNvSpPr>
          <p:nvPr/>
        </p:nvSpPr>
        <p:spPr bwMode="auto">
          <a:xfrm>
            <a:off x="142844" y="1785926"/>
            <a:ext cx="3268662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 fontAlgn="base">
              <a:lnSpc>
                <a:spcPts val="1438"/>
              </a:lnSpc>
              <a:spcBef>
                <a:spcPts val="838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2.Обеспечение жителей услугами связи, общественного питания, торговли и бытового обслуживания;</a:t>
            </a:r>
          </a:p>
          <a:p>
            <a:pPr marL="12700" algn="just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Создание условий для организации досуга и обеспечение услугами организаций культуры;</a:t>
            </a:r>
          </a:p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Физическая культура и массовый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спорт; Формирование архивных фондов;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12700" algn="just" fontAlgn="base">
              <a:lnSpc>
                <a:spcPts val="1438"/>
              </a:lnSpc>
              <a:spcBef>
                <a:spcPct val="0"/>
              </a:spcBef>
              <a:spcAft>
                <a:spcPts val="425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Организация мероприятий по работе с детьми и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молодежью;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54" name="Прямоугольник 6"/>
          <p:cNvSpPr>
            <a:spLocks noChangeArrowheads="1"/>
          </p:cNvSpPr>
          <p:nvPr/>
        </p:nvSpPr>
        <p:spPr bwMode="auto">
          <a:xfrm>
            <a:off x="142844" y="3429000"/>
            <a:ext cx="32686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 fontAlgn="base">
              <a:lnSpc>
                <a:spcPts val="1438"/>
              </a:lnSpc>
              <a:spcBef>
                <a:spcPts val="425"/>
              </a:spcBef>
              <a:spcAft>
                <a:spcPts val="425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3. Содействие в развитии с/х производства, малого и среднего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предпринимательства;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55" name="Прямоугольник 7"/>
          <p:cNvSpPr>
            <a:spLocks noChangeArrowheads="1"/>
          </p:cNvSpPr>
          <p:nvPr/>
        </p:nvSpPr>
        <p:spPr bwMode="auto">
          <a:xfrm>
            <a:off x="142845" y="3786195"/>
            <a:ext cx="342265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4. Утверждение правил благоустройства территории, организация  благоустройства территории</a:t>
            </a:r>
            <a:r>
              <a:rPr lang="ru-RU" sz="1100" b="1" dirty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t>;</a:t>
            </a:r>
            <a:r>
              <a:rPr lang="ru-RU" sz="11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рисвоение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адресов объектам адресации и т.д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56" name="Прямоугольник 10"/>
          <p:cNvSpPr>
            <a:spLocks noChangeArrowheads="1"/>
          </p:cNvSpPr>
          <p:nvPr/>
        </p:nvSpPr>
        <p:spPr bwMode="auto">
          <a:xfrm>
            <a:off x="142844" y="4286552"/>
            <a:ext cx="32686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400" algn="just" fontAlgn="base">
              <a:lnSpc>
                <a:spcPts val="1438"/>
              </a:lnSpc>
              <a:spcBef>
                <a:spcPct val="0"/>
              </a:spcBef>
              <a:spcAft>
                <a:spcPts val="105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5. Первичные меры пожарной безопасности; Создание условий для деятельности добровольных формирований населения по охране общественного порядка</a:t>
            </a:r>
          </a:p>
        </p:txBody>
      </p:sp>
      <p:sp>
        <p:nvSpPr>
          <p:cNvPr id="155658" name="Прямоугольник 12"/>
          <p:cNvSpPr>
            <a:spLocks noChangeArrowheads="1"/>
          </p:cNvSpPr>
          <p:nvPr/>
        </p:nvSpPr>
        <p:spPr bwMode="auto">
          <a:xfrm>
            <a:off x="4056064" y="857234"/>
            <a:ext cx="5087937" cy="639763"/>
          </a:xfrm>
          <a:prstGeom prst="rect">
            <a:avLst/>
          </a:prstGeom>
          <a:solidFill>
            <a:srgbClr val="B9D3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lnSpc>
                <a:spcPts val="1675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Вопросы местного значения муниципальных районов на территории сельских поселений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(26 вопросов)</a:t>
            </a:r>
          </a:p>
        </p:txBody>
      </p:sp>
      <p:sp>
        <p:nvSpPr>
          <p:cNvPr id="155659" name="Прямоугольник 13"/>
          <p:cNvSpPr>
            <a:spLocks noChangeArrowheads="1"/>
          </p:cNvSpPr>
          <p:nvPr/>
        </p:nvSpPr>
        <p:spPr bwMode="auto">
          <a:xfrm>
            <a:off x="3992568" y="1773242"/>
            <a:ext cx="5151437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1. Организация электро-, тепло-, газо- и водоснабжения населения, водоотведения, снабжения населения топливом;</a:t>
            </a:r>
          </a:p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Дорожная деятельность и обеспечение безопасности дорожного движения;</a:t>
            </a:r>
          </a:p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Организация сбора и вывоза бытовых отходов и мусора;</a:t>
            </a:r>
          </a:p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Использование, охрана, воспроизводства лесов особо охраняемых природных территорий;</a:t>
            </a:r>
          </a:p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ts val="425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Организация ритуальных услуг и содержание мест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захоронения;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60" name="Прямоугольник 14"/>
          <p:cNvSpPr>
            <a:spLocks noChangeArrowheads="1"/>
          </p:cNvSpPr>
          <p:nvPr/>
        </p:nvSpPr>
        <p:spPr bwMode="auto">
          <a:xfrm>
            <a:off x="3992568" y="3357563"/>
            <a:ext cx="515143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fontAlgn="base">
              <a:lnSpc>
                <a:spcPts val="1438"/>
              </a:lnSpc>
              <a:spcBef>
                <a:spcPts val="425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2. Обеспечение малоимущих граждан жилыми помещениями, строительство и содержание муниципального жилищного фонда; </a:t>
            </a:r>
          </a:p>
          <a:p>
            <a:pPr marL="12700" fontAlgn="base">
              <a:lnSpc>
                <a:spcPts val="1438"/>
              </a:lnSpc>
              <a:spcBef>
                <a:spcPts val="425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Предоставление транспортных услуг населению;</a:t>
            </a:r>
          </a:p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ts val="425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Укрепление межнационального согласия, социальная адаптация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мигрантов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61" name="Прямоугольник 15"/>
          <p:cNvSpPr>
            <a:spLocks noChangeArrowheads="1"/>
          </p:cNvSpPr>
          <p:nvPr/>
        </p:nvSpPr>
        <p:spPr bwMode="auto">
          <a:xfrm>
            <a:off x="3995748" y="4292896"/>
            <a:ext cx="41036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fontAlgn="base">
              <a:lnSpc>
                <a:spcPts val="1438"/>
              </a:lnSpc>
              <a:spcBef>
                <a:spcPts val="425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3. Организация библиотечного обслуживания населения; </a:t>
            </a:r>
            <a:endParaRPr lang="ru-RU" sz="1100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marL="12700" fontAlgn="base">
              <a:lnSpc>
                <a:spcPts val="1438"/>
              </a:lnSpc>
              <a:spcBef>
                <a:spcPts val="425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Охрана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объектов  культурного наследия;</a:t>
            </a:r>
          </a:p>
          <a:p>
            <a:pPr marL="12700" fontAlgn="base">
              <a:lnSpc>
                <a:spcPts val="1438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Массовый отдых жителей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поселения;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62" name="Прямоугольник 16"/>
          <p:cNvSpPr>
            <a:spLocks noChangeArrowheads="1"/>
          </p:cNvSpPr>
          <p:nvPr/>
        </p:nvSpPr>
        <p:spPr bwMode="auto">
          <a:xfrm>
            <a:off x="4002088" y="4941888"/>
            <a:ext cx="503440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just" fontAlgn="base">
              <a:lnSpc>
                <a:spcPts val="1438"/>
              </a:lnSpc>
              <a:spcBef>
                <a:spcPct val="0"/>
              </a:spcBef>
              <a:spcAft>
                <a:spcPts val="425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4. Утверждение генеральных планов поселения, правил землепользования и застройки, выдача разрешений на строительство, на ввод объектов в эксплуатацию, резервирование земель и изъятие, осмотр зданий, сооружений и выдача рекомендаций об устранении выявленных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нарушений;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5663" name="Прямоугольник 17"/>
          <p:cNvSpPr>
            <a:spLocks noChangeArrowheads="1"/>
          </p:cNvSpPr>
          <p:nvPr/>
        </p:nvSpPr>
        <p:spPr bwMode="auto">
          <a:xfrm>
            <a:off x="3995738" y="5876925"/>
            <a:ext cx="51482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Участие в профилактике терроризма и экстремизма; </a:t>
            </a: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Участие в предупреждении и ликвидации последствий ЧС;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Содержание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аварийно-спасательных служб и формирований; </a:t>
            </a: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Предоставление жилого помещения участковым уполномоченным полиции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" y="0"/>
            <a:ext cx="9144002" cy="7143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Georgia" pitchFamily="18" charset="0"/>
                <a:cs typeface="Arial" charset="0"/>
              </a:rPr>
              <a:t>Распределение вопросов местного значения и полномочий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  <a:latin typeface="Georgia" pitchFamily="18" charset="0"/>
                <a:cs typeface="Arial" charset="0"/>
              </a:rPr>
              <a:t>(согласно  ФЗ РФ от 2</a:t>
            </a:r>
            <a:r>
              <a:rPr lang="ru-RU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7 мая </a:t>
            </a:r>
            <a:r>
              <a:rPr lang="ru-RU" sz="1400" b="1" dirty="0">
                <a:solidFill>
                  <a:prstClr val="white"/>
                </a:solidFill>
                <a:latin typeface="Georgia" pitchFamily="18" charset="0"/>
                <a:cs typeface="Arial" charset="0"/>
              </a:rPr>
              <a:t>2014 года № 136-Ф3</a:t>
            </a:r>
            <a:r>
              <a:rPr lang="ru-RU" sz="1400" b="1" dirty="0" smtClean="0">
                <a:solidFill>
                  <a:prstClr val="white"/>
                </a:solidFill>
                <a:latin typeface="Georgia" pitchFamily="18" charset="0"/>
                <a:cs typeface="Arial" charset="0"/>
              </a:rPr>
              <a:t>) Сельские </a:t>
            </a:r>
            <a:r>
              <a:rPr lang="ru-RU" sz="1400" b="1" dirty="0">
                <a:solidFill>
                  <a:prstClr val="white"/>
                </a:solidFill>
                <a:latin typeface="Georgia" pitchFamily="18" charset="0"/>
                <a:cs typeface="Arial" charset="0"/>
              </a:rPr>
              <a:t>поселения - ранее 39 вопросов местного значения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5668" name="Rectangle 20"/>
          <p:cNvSpPr>
            <a:spLocks noChangeArrowheads="1"/>
          </p:cNvSpPr>
          <p:nvPr/>
        </p:nvSpPr>
        <p:spPr bwMode="auto">
          <a:xfrm>
            <a:off x="204726" y="5253720"/>
            <a:ext cx="3206780" cy="15843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5657" name="Прямоугольник 11"/>
          <p:cNvSpPr>
            <a:spLocks noChangeArrowheads="1"/>
          </p:cNvSpPr>
          <p:nvPr/>
        </p:nvSpPr>
        <p:spPr bwMode="auto">
          <a:xfrm>
            <a:off x="214283" y="5383261"/>
            <a:ext cx="3095625" cy="1584621"/>
          </a:xfrm>
          <a:prstGeom prst="rect">
            <a:avLst/>
          </a:prstGeom>
          <a:solidFill>
            <a:srgbClr val="E0E9F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Законом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Белгородской области </a:t>
            </a: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от  6 октября 2014 года № 304 </a:t>
            </a: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«О внесении изменений в Закон Белгородской области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endParaRPr lang="ru-RU" sz="1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«Об особенностях организации местного самоуправления в Белгородской области» дополнительно закреплено за  сельскими поселениями 11 вопросов из числа изъятых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99435" y="-27434"/>
            <a:ext cx="1348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№45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окумент 20"/>
          <p:cNvSpPr/>
          <p:nvPr/>
        </p:nvSpPr>
        <p:spPr bwMode="auto">
          <a:xfrm>
            <a:off x="285720" y="5072074"/>
            <a:ext cx="2143140" cy="1785926"/>
          </a:xfrm>
          <a:prstGeom prst="flowChartDocumen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19461" name="Прямоугольник 16"/>
          <p:cNvSpPr>
            <a:spLocks noChangeArrowheads="1"/>
          </p:cNvSpPr>
          <p:nvPr/>
        </p:nvSpPr>
        <p:spPr bwMode="auto">
          <a:xfrm>
            <a:off x="214313" y="5501168"/>
            <a:ext cx="5641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ts val="625"/>
              </a:spcAft>
            </a:pPr>
            <a:endParaRPr lang="ru-RU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" y="0"/>
            <a:ext cx="9144002" cy="7143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</a:rPr>
              <a:t>Расчет дотации на выравнивание бюджетной обеспеченности муниципальных образований в Белгородской области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714378"/>
            <a:ext cx="84963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2700" algn="ctr">
              <a:spcAft>
                <a:spcPts val="1263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Методика расчета дотации на выравнивание бюджетной обеспеченности  (ДВБО) муниципальных образований на территории Белгородской области согласно закона Белгородской области от 16 ноября 2007 года №162 «О бюджетном устройстве и бюджетном процессе в Белгородской области»</a:t>
            </a:r>
          </a:p>
        </p:txBody>
      </p:sp>
      <p:sp>
        <p:nvSpPr>
          <p:cNvPr id="31" name="Блок-схема: документ 30"/>
          <p:cNvSpPr/>
          <p:nvPr/>
        </p:nvSpPr>
        <p:spPr bwMode="auto">
          <a:xfrm>
            <a:off x="285720" y="2071678"/>
            <a:ext cx="2071702" cy="1285884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Показатели методики</a:t>
            </a:r>
          </a:p>
        </p:txBody>
      </p:sp>
      <p:sp>
        <p:nvSpPr>
          <p:cNvPr id="35" name="Скругленный прямоугольник 17"/>
          <p:cNvSpPr>
            <a:spLocks noChangeArrowheads="1"/>
          </p:cNvSpPr>
          <p:nvPr/>
        </p:nvSpPr>
        <p:spPr bwMode="auto">
          <a:xfrm>
            <a:off x="2571738" y="2000240"/>
            <a:ext cx="6215062" cy="1428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Объем нормативных расходов по видам бюджетных услуг, исходя </a:t>
            </a:r>
            <a:r>
              <a: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из коэффициентов заработной платы, стоимости коммунальных услуг, транспортной доступности и т.д.;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Индекс бюджетных расходов (ИБР);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Условный налоговый потенциал (УНП);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Расчетная бюджетная обеспеченность;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Критерий выравнивания.</a:t>
            </a:r>
          </a:p>
        </p:txBody>
      </p:sp>
      <p:sp>
        <p:nvSpPr>
          <p:cNvPr id="37" name="Блок-схема: документ 36"/>
          <p:cNvSpPr/>
          <p:nvPr/>
        </p:nvSpPr>
        <p:spPr bwMode="auto">
          <a:xfrm>
            <a:off x="285720" y="3643314"/>
            <a:ext cx="2143140" cy="1143008"/>
          </a:xfrm>
          <a:prstGeom prst="flowChartDocument">
            <a:avLst/>
          </a:prstGeom>
          <a:ln>
            <a:headEnd type="none" w="med" len="med"/>
            <a:tailEnd type="non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</a:rPr>
              <a:t>Уровень расчетной бюджетной обеспеченности</a:t>
            </a:r>
          </a:p>
        </p:txBody>
      </p: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2571736" y="3643314"/>
            <a:ext cx="6215106" cy="1143000"/>
            <a:chOff x="1714500" y="1643063"/>
            <a:chExt cx="7072313" cy="1214437"/>
          </a:xfrm>
        </p:grpSpPr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1857375" y="1643063"/>
              <a:ext cx="5500688" cy="49051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41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19473" name="Прямоугольник 41"/>
          <p:cNvSpPr>
            <a:spLocks noChangeArrowheads="1"/>
          </p:cNvSpPr>
          <p:nvPr/>
        </p:nvSpPr>
        <p:spPr bwMode="auto">
          <a:xfrm>
            <a:off x="2571737" y="3643314"/>
            <a:ext cx="6215106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prstClr val="black"/>
                </a:solidFill>
                <a:latin typeface="Arial" charset="0"/>
                <a:cs typeface="Arial" charset="0"/>
              </a:rPr>
              <a:t>Расчет по единой методике, обеспечивающей сопоставимость показателей, характеризующих факторы и условия, влияющие на стоимость предоставления муниципальных услуг в расчете на одного жителя по муниципальным районам (городским округам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  <a:endParaRPr lang="ru-RU" sz="15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9474" name="Picture 2" descr="http://im3-tub-ru.yandex.net/i?id=c31fed248e078c562c820b07a0e3b3c8-46-144&amp;n=21"/>
          <p:cNvPicPr>
            <a:picLocks noChangeAspect="1" noChangeArrowheads="1"/>
          </p:cNvPicPr>
          <p:nvPr/>
        </p:nvPicPr>
        <p:blipFill>
          <a:blip r:embed="rId4" cstate="print">
            <a:lum bright="2000" contrast="6000"/>
          </a:blip>
          <a:srcRect/>
          <a:stretch>
            <a:fillRect/>
          </a:stretch>
        </p:blipFill>
        <p:spPr bwMode="auto">
          <a:xfrm>
            <a:off x="285720" y="5501182"/>
            <a:ext cx="1517178" cy="109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85720" y="5000636"/>
            <a:ext cx="2214562" cy="64611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финансовой поддержки муниципальных районов                      (городских округов)</a:t>
            </a:r>
          </a:p>
        </p:txBody>
      </p:sp>
      <p:grpSp>
        <p:nvGrpSpPr>
          <p:cNvPr id="22" name="Группа 24"/>
          <p:cNvGrpSpPr>
            <a:grpSpLocks/>
          </p:cNvGrpSpPr>
          <p:nvPr/>
        </p:nvGrpSpPr>
        <p:grpSpPr bwMode="auto">
          <a:xfrm>
            <a:off x="2571738" y="5072554"/>
            <a:ext cx="6215062" cy="1214437"/>
            <a:chOff x="1714500" y="1643063"/>
            <a:chExt cx="7072313" cy="1214437"/>
          </a:xfrm>
        </p:grpSpPr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1857375" y="1643063"/>
              <a:ext cx="5500688" cy="461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 sz="2400" b="1" dirty="0">
                <a:solidFill>
                  <a:srgbClr val="F79646">
                    <a:lumMod val="75000"/>
                  </a:srgbClr>
                </a:solidFill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17"/>
            <p:cNvSpPr>
              <a:spLocks noChangeArrowheads="1"/>
            </p:cNvSpPr>
            <p:nvPr/>
          </p:nvSpPr>
          <p:spPr bwMode="auto">
            <a:xfrm>
              <a:off x="1714500" y="1643063"/>
              <a:ext cx="7072313" cy="12144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solidFill>
                  <a:srgbClr val="F79646">
                    <a:lumMod val="75000"/>
                  </a:srgbClr>
                </a:solidFill>
              </a:endParaRPr>
            </a:p>
          </p:txBody>
        </p:sp>
      </p:grpSp>
      <p:sp>
        <p:nvSpPr>
          <p:cNvPr id="19477" name="Прямоугольник 25"/>
          <p:cNvSpPr>
            <a:spLocks noChangeArrowheads="1"/>
          </p:cNvSpPr>
          <p:nvPr/>
        </p:nvSpPr>
        <p:spPr bwMode="auto">
          <a:xfrm rot="10800000" flipV="1">
            <a:off x="2786051" y="5286086"/>
            <a:ext cx="614362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Установление требования определения общего размера дотаций  на выравнивание бюджетной обеспеченности, исходя из достижения критерия выравнивания</a:t>
            </a:r>
            <a:endParaRPr lang="ru-RU" sz="15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19269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№47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7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"/>
            <a:ext cx="9144000" cy="138624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>
              <a:solidFill>
                <a:srgbClr val="FFFFEF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11968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Times New Roman Cyr" pitchFamily="18" charset="-52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-1"/>
            <a:ext cx="9144000" cy="17728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Доля фонда финансовой поддержки (ФФП) муниципальных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районов и субвенций поселениям в объеме собственных доходов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местных бюджетов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</a:rPr>
              <a:t>в 2014 году</a:t>
            </a:r>
            <a:endParaRPr lang="en-US" b="1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graphicFrame>
        <p:nvGraphicFramePr>
          <p:cNvPr id="6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787577"/>
              </p:ext>
            </p:extLst>
          </p:nvPr>
        </p:nvGraphicFramePr>
        <p:xfrm>
          <a:off x="395536" y="2276872"/>
          <a:ext cx="8229600" cy="461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25186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№48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67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" y="0"/>
            <a:ext cx="9144001" cy="11247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фонда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финансовой поддержки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(ФФП) муниципальных районов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субвенций поселениям за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2012-2017 годы </a:t>
            </a:r>
          </a:p>
          <a:p>
            <a:pPr algn="ctr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285518"/>
              </p:ext>
            </p:extLst>
          </p:nvPr>
        </p:nvGraphicFramePr>
        <p:xfrm>
          <a:off x="142844" y="1949438"/>
          <a:ext cx="8143932" cy="490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A0GF94RCAU9P068CA02TSDDCAZH1NU7CA1C14JTCAOX7YCLCAWPLJYICAOCSH18CAZZUQGNCA1Q05K7CAHZAC8CCA9WS6L5CAJ5S81FCALRE8KACAWBU5L4CA01TKNVCA619LZECA4SHIO9CA4Y1SHNCAAQ185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2108" y="1857364"/>
            <a:ext cx="1253737" cy="92869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9999">
                <a:srgbClr val="1C6F94"/>
              </a:gs>
              <a:gs pos="70000">
                <a:schemeClr val="accent3"/>
              </a:gs>
              <a:gs pos="100000">
                <a:srgbClr val="1C6F94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Рисунок 11" descr="15774a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8" y="1357298"/>
            <a:ext cx="1238259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  <a:bevelB prst="angle"/>
          </a:sp3d>
        </p:spPr>
      </p:pic>
      <p:sp>
        <p:nvSpPr>
          <p:cNvPr id="17" name="Стрелка вниз 16"/>
          <p:cNvSpPr/>
          <p:nvPr/>
        </p:nvSpPr>
        <p:spPr>
          <a:xfrm>
            <a:off x="2714614" y="2928934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857620" y="3571876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750728" y="3976694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220072" y="3000378"/>
            <a:ext cx="2376264" cy="785812"/>
          </a:xfrm>
          <a:prstGeom prst="rect">
            <a:avLst/>
          </a:prstGeom>
          <a:ln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Выполнение  местными органами мер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 получению дополнительных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резервов собственных доходов</a:t>
            </a:r>
            <a:endParaRPr lang="ru-RU" sz="14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27" descr="i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5015" y="1861099"/>
            <a:ext cx="1451559" cy="11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004666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Слайд №49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8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4000"/>
            <a:lum/>
          </a:blip>
          <a:srcRect/>
          <a:stretch>
            <a:fillRect l="-7000" t="-7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Box 9"/>
          <p:cNvSpPr txBox="1">
            <a:spLocks noChangeArrowheads="1"/>
          </p:cNvSpPr>
          <p:nvPr/>
        </p:nvSpPr>
        <p:spPr bwMode="auto">
          <a:xfrm>
            <a:off x="160337" y="6294886"/>
            <a:ext cx="4752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___</a:t>
            </a:r>
            <a:endParaRPr lang="ru-RU" sz="1000">
              <a:solidFill>
                <a:srgbClr val="59595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9525" y="7939"/>
            <a:ext cx="9144000" cy="612751"/>
          </a:xfrm>
          <a:prstGeom prst="roundRect">
            <a:avLst/>
          </a:prstGeom>
          <a:solidFill>
            <a:srgbClr val="CCEC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5DCEA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000" b="1" kern="0" dirty="0">
                <a:solidFill>
                  <a:srgbClr val="5DCEA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 областного бюджета на 2015 год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19377" y="692696"/>
            <a:ext cx="6524625" cy="635000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7 мая 2012 года в части повышения  оплаты труда  отдельных категорий работников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932 653 (1,08 раза)</a:t>
            </a:r>
            <a:endParaRPr lang="ru-RU" sz="1400" b="1" kern="0" dirty="0">
              <a:solidFill>
                <a:srgbClr val="2DA2B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63834" y="5152544"/>
            <a:ext cx="6480175" cy="760438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Увеличение расходов </a:t>
            </a: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ТФОМС (в части платежа на неработающее 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население) 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522 </a:t>
            </a: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301 (1,12 раза)</a:t>
            </a:r>
            <a:endParaRPr lang="ru-RU" sz="1400" b="1" kern="0" dirty="0">
              <a:solidFill>
                <a:srgbClr val="2DA2B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54301" y="5989638"/>
            <a:ext cx="6489700" cy="658812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отдыха и оздоровления детей и подростков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+68 165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448300"/>
            <a:ext cx="1665288" cy="1220788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</a:p>
          <a:p>
            <a:pPr algn="ctr">
              <a:defRPr/>
            </a:pPr>
            <a:r>
              <a:rPr lang="ru-RU" sz="16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51993" y="3774933"/>
            <a:ext cx="6480175" cy="568426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Выборы в Белгородскую областную Думу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+55 690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9" y="2992542"/>
            <a:ext cx="2195735" cy="1417406"/>
            <a:chOff x="27113" y="1383449"/>
            <a:chExt cx="2225379" cy="3649585"/>
          </a:xfrm>
          <a:solidFill>
            <a:srgbClr val="99FFCC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Овал 19"/>
            <p:cNvSpPr/>
            <p:nvPr/>
          </p:nvSpPr>
          <p:spPr>
            <a:xfrm>
              <a:off x="27113" y="1383449"/>
              <a:ext cx="2225379" cy="3649585"/>
            </a:xfrm>
            <a:prstGeom prst="ellipse">
              <a:avLst/>
            </a:prstGeom>
            <a:grpFill/>
            <a:ln/>
          </p:spPr>
          <p:style>
            <a:lnRef idx="1">
              <a:schemeClr val="accent1"/>
            </a:lnRef>
            <a:fillRef idx="1001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Овал 4"/>
            <p:cNvSpPr/>
            <p:nvPr/>
          </p:nvSpPr>
          <p:spPr>
            <a:xfrm>
              <a:off x="359000" y="1917918"/>
              <a:ext cx="1602489" cy="2580647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rgbClr val="EB641B">
                      <a:lumMod val="75000"/>
                    </a:srgbClr>
                  </a:solidFill>
                  <a:latin typeface="Times New Roman" pitchFamily="18" charset="0"/>
                </a:rPr>
                <a:t>2 385 857 </a:t>
              </a: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 smtClean="0">
                  <a:solidFill>
                    <a:srgbClr val="EB641B">
                      <a:lumMod val="75000"/>
                    </a:srgbClr>
                  </a:solidFill>
                  <a:latin typeface="Times New Roman" pitchFamily="18" charset="0"/>
                </a:rPr>
                <a:t>тыс</a:t>
              </a:r>
              <a:r>
                <a:rPr lang="ru-RU" sz="2000" b="1" dirty="0">
                  <a:solidFill>
                    <a:srgbClr val="EB641B">
                      <a:lumMod val="75000"/>
                    </a:srgbClr>
                  </a:solidFill>
                  <a:latin typeface="Times New Roman" pitchFamily="18" charset="0"/>
                </a:rPr>
                <a:t>. рублей</a:t>
              </a:r>
            </a:p>
          </p:txBody>
        </p:sp>
      </p:grpSp>
      <p:sp>
        <p:nvSpPr>
          <p:cNvPr id="4" name="Левая фигурная скобка 3"/>
          <p:cNvSpPr/>
          <p:nvPr/>
        </p:nvSpPr>
        <p:spPr>
          <a:xfrm>
            <a:off x="2179912" y="692696"/>
            <a:ext cx="439466" cy="6015634"/>
          </a:xfrm>
          <a:prstGeom prst="leftBrace">
            <a:avLst>
              <a:gd name="adj1" fmla="val 34028"/>
              <a:gd name="adj2" fmla="val 50000"/>
            </a:avLst>
          </a:prstGeom>
          <a:ln w="50800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43188" y="1412778"/>
            <a:ext cx="6500812" cy="867045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Индексация фондов оплаты труда работников областных государственных и муниципальных бюджетных учреждений, не попавших в Указы Президента РФ от  07.05.2012 г.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+316 629 (1,04 раза)</a:t>
            </a:r>
            <a:endParaRPr lang="ru-RU" sz="1400" b="1" kern="0" dirty="0">
              <a:solidFill>
                <a:srgbClr val="2DA2B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08176" y="3200117"/>
            <a:ext cx="6508750" cy="504431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Расходы на оплату ПНО льготной категории граждан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+299 352 (1,1 раза)</a:t>
            </a:r>
            <a:endParaRPr lang="ru-RU" sz="1400" b="1" kern="0" dirty="0">
              <a:solidFill>
                <a:srgbClr val="2DA2B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42468" y="2420950"/>
            <a:ext cx="6499225" cy="720725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Оплата ежемесячной денежной выплаты при рождении третьего и последующих детей до достижения ребенком возраста трех лет</a:t>
            </a:r>
          </a:p>
          <a:p>
            <a:pPr algn="ctr">
              <a:defRPr/>
            </a:pPr>
            <a:r>
              <a:rPr lang="ru-RU" sz="1400" b="1" kern="0" dirty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+113 </a:t>
            </a: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780 (1,74 раза)</a:t>
            </a:r>
            <a:endParaRPr lang="ru-RU" sz="1400" b="1" kern="0" dirty="0">
              <a:solidFill>
                <a:srgbClr val="2DA2B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654303" y="4391216"/>
            <a:ext cx="6480175" cy="678699"/>
          </a:xfrm>
          <a:prstGeom prst="roundRect">
            <a:avLst/>
          </a:prstGeom>
          <a:gradFill rotWithShape="1">
            <a:gsLst>
              <a:gs pos="28000">
                <a:srgbClr val="5DCEAF">
                  <a:tint val="18000"/>
                  <a:satMod val="120000"/>
                  <a:lumMod val="88000"/>
                </a:srgbClr>
              </a:gs>
              <a:gs pos="100000">
                <a:srgbClr val="5DCEAF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жильем детей-сирот</a:t>
            </a:r>
          </a:p>
          <a:p>
            <a:pPr algn="ctr">
              <a:defRPr/>
            </a:pPr>
            <a:r>
              <a:rPr lang="ru-RU" sz="1400" b="1" kern="0" dirty="0" smtClean="0">
                <a:solidFill>
                  <a:srgbClr val="2DA2B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+ 77 287 (1,21 раза)</a:t>
            </a:r>
            <a:endParaRPr lang="ru-RU" sz="1400" b="1" kern="0" dirty="0">
              <a:solidFill>
                <a:srgbClr val="2DA2BF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665287" y="5890662"/>
            <a:ext cx="954087" cy="571722"/>
          </a:xfrm>
          <a:prstGeom prst="rightArrow">
            <a:avLst/>
          </a:prstGeom>
          <a:solidFill>
            <a:srgbClr val="66FFCC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2152" y="5533243"/>
            <a:ext cx="1188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Передача полномочий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6376" y="-9145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№50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952" y="0"/>
            <a:ext cx="8859544" cy="2680225"/>
          </a:xfrm>
          <a:prstGeom prst="rect">
            <a:avLst/>
          </a:prstGeom>
          <a:gradFill flip="none" rotWithShape="1">
            <a:gsLst>
              <a:gs pos="14000">
                <a:srgbClr val="8488C4"/>
              </a:gs>
              <a:gs pos="2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scene3d>
            <a:camera prst="orthographicFront"/>
            <a:lightRig rig="glow" dir="tl">
              <a:rot lat="0" lon="0" rev="5400000"/>
            </a:lightRig>
          </a:scene3d>
          <a:sp3d contourW="12700" prstMaterial="softEdge">
            <a:bevelT/>
            <a:contourClr>
              <a:schemeClr val="accent3">
                <a:lumMod val="60000"/>
                <a:lumOff val="40000"/>
              </a:schemeClr>
            </a:contourClr>
          </a:sp3d>
        </p:spPr>
        <p:txBody>
          <a:bodyPr wrap="square" rtlCol="0"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3200" b="1" dirty="0" smtClean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D884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Резервы расходов консолидированного бюджета области</a:t>
            </a:r>
            <a:endParaRPr lang="ru-RU" sz="4000" b="1" dirty="0">
              <a:ln w="11430"/>
              <a:solidFill>
                <a:srgbClr val="D8848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043" y="2680226"/>
            <a:ext cx="85342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методов планирования и исполнения бюджета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64" y="3111113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адресного подхода к оказанию социальной поддержки граждан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903098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Эффективность расходов в сфере государственных закупок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3557" y="4409236"/>
            <a:ext cx="77655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инвестиций в рамках реализации соответствующих государственных программ на территории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5517232"/>
            <a:ext cx="7540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бюджетных платежей, включающей минимизацию наличного обращения средств государственных бюджетных и автономных учреждений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65800"/>
            <a:ext cx="371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3" y="3975666"/>
            <a:ext cx="371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371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97" y="5604219"/>
            <a:ext cx="371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5" y="2752794"/>
            <a:ext cx="3714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38340" y="0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№51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4151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областного бюджета                          в 2014-2017 гг.</a:t>
            </a:r>
          </a:p>
        </p:txBody>
      </p:sp>
      <p:sp>
        <p:nvSpPr>
          <p:cNvPr id="222283" name="Text Box 75"/>
          <p:cNvSpPr txBox="1">
            <a:spLocks noChangeArrowheads="1"/>
          </p:cNvSpPr>
          <p:nvPr/>
        </p:nvSpPr>
        <p:spPr bwMode="auto">
          <a:xfrm>
            <a:off x="7429502" y="1141512"/>
            <a:ext cx="201636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3915" y="60326"/>
            <a:ext cx="106240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DADADA">
                  <a:lumMod val="25000"/>
                </a:srgbClr>
              </a:solidFill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58779"/>
              </p:ext>
            </p:extLst>
          </p:nvPr>
        </p:nvGraphicFramePr>
        <p:xfrm>
          <a:off x="35496" y="1412776"/>
          <a:ext cx="9020582" cy="53070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3878"/>
                <a:gridCol w="1607752"/>
                <a:gridCol w="1020091"/>
                <a:gridCol w="1108794"/>
                <a:gridCol w="919922"/>
                <a:gridCol w="1069734"/>
                <a:gridCol w="1065073"/>
                <a:gridCol w="1075531"/>
                <a:gridCol w="889807"/>
              </a:tblGrid>
              <a:tr h="1044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9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Ожидаемое исполнение за 2014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2015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2016 год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проекту на 2015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2017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проекту на 2016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</a:tr>
              <a:tr h="34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</a:tr>
              <a:tr h="869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1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64 399 158  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65 843 774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102,2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65 695 521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68 169 261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  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</a:tr>
              <a:tr h="358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</a:tr>
              <a:tr h="537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0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</a:t>
                      </a:r>
                      <a:endParaRPr lang="ru-RU" sz="1600" b="1" i="1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39 573 938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44 014 938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111,2  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46 068 857  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47 518 793  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</a:tr>
              <a:tr h="8145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67 274 527  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69 401 087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70 101 977  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73 118 821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ctr"/>
                </a:tc>
              </a:tr>
              <a:tr h="60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-2 875 369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-3 557 313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-4 406 456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-4 949 560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</a:tr>
              <a:tr h="7330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1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</a:t>
                      </a: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дефицита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600" b="1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4" marR="7564" marT="7564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04666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№52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98" name="Rectangle 238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Доля областного и местных бюджетов в составе консолидированного бюджета области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на 2015 год</a:t>
            </a:r>
          </a:p>
        </p:txBody>
      </p:sp>
      <p:graphicFrame>
        <p:nvGraphicFramePr>
          <p:cNvPr id="36920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555050"/>
              </p:ext>
            </p:extLst>
          </p:nvPr>
        </p:nvGraphicFramePr>
        <p:xfrm>
          <a:off x="457206" y="1773238"/>
          <a:ext cx="8229599" cy="4308476"/>
        </p:xfrm>
        <a:graphic>
          <a:graphicData uri="http://schemas.openxmlformats.org/drawingml/2006/table">
            <a:tbl>
              <a:tblPr/>
              <a:tblGrid>
                <a:gridCol w="534866"/>
                <a:gridCol w="2203938"/>
                <a:gridCol w="1242646"/>
                <a:gridCol w="1386254"/>
                <a:gridCol w="1405303"/>
                <a:gridCol w="1456592"/>
              </a:tblGrid>
              <a:tr h="1939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Наименование показателей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прогнозу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2015 год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объеме консолидированного бюджета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передачи бюджетных трансфертов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муниципаль-ным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образованиям области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в объеме консолидированного бюджета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Белгородской области , всего: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84 769,1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84 769,1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69 401,1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81,9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46 544,2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54,9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15 368,0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18,1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38 224,9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4D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45,1</a:t>
                      </a:r>
                    </a:p>
                  </a:txBody>
                  <a:tcPr marL="84406" marR="8440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238" name="Text Box 261"/>
          <p:cNvSpPr txBox="1">
            <a:spLocks noChangeArrowheads="1"/>
          </p:cNvSpPr>
          <p:nvPr/>
        </p:nvSpPr>
        <p:spPr bwMode="auto">
          <a:xfrm>
            <a:off x="6899034" y="1484795"/>
            <a:ext cx="163340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7373"/>
                </a:solidFill>
                <a:latin typeface="Times New Roman" pitchFamily="18" charset="0"/>
              </a:rPr>
              <a:t>          </a:t>
            </a:r>
            <a:r>
              <a:rPr lang="ru-RU" b="1" dirty="0" smtClean="0">
                <a:solidFill>
                  <a:srgbClr val="DADADA">
                    <a:lumMod val="10000"/>
                  </a:srgbClr>
                </a:solidFill>
                <a:latin typeface="Times New Roman" pitchFamily="18" charset="0"/>
              </a:rPr>
              <a:t>млн. рублей</a:t>
            </a:r>
          </a:p>
        </p:txBody>
      </p:sp>
      <p:sp>
        <p:nvSpPr>
          <p:cNvPr id="218167" name="Text Box 265"/>
          <p:cNvSpPr txBox="1">
            <a:spLocks noChangeArrowheads="1"/>
          </p:cNvSpPr>
          <p:nvPr/>
        </p:nvSpPr>
        <p:spPr bwMode="auto">
          <a:xfrm>
            <a:off x="6566630" y="0"/>
            <a:ext cx="2577611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  <a:latin typeface="Times New Roman" pitchFamily="18" charset="0"/>
              </a:rPr>
              <a:t>                          </a:t>
            </a:r>
            <a:endParaRPr 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5628" y="0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Слайд №53</a:t>
            </a:r>
            <a:endParaRPr lang="ru-RU" sz="14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FFCC">
                <a:alpha val="33000"/>
              </a:srgbClr>
            </a:gs>
            <a:gs pos="100000">
              <a:srgbClr val="CCFFCC"/>
            </a:gs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4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831008"/>
              </p:ext>
            </p:extLst>
          </p:nvPr>
        </p:nvGraphicFramePr>
        <p:xfrm>
          <a:off x="229939" y="642918"/>
          <a:ext cx="8740879" cy="5234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Лист" r:id="rId5" imgW="7734467" imgH="2781348" progId="Excel.Sheet.8">
                  <p:embed/>
                </p:oleObj>
              </mc:Choice>
              <mc:Fallback>
                <p:oleObj name="Лист" r:id="rId5" imgW="7734467" imgH="27813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39" y="642918"/>
                        <a:ext cx="8740879" cy="52343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383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672"/>
            <a:ext cx="9144000" cy="134076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Государственный долг Белгородской области </a:t>
            </a:r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2008 - 2014 годах (млн рублей)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50021" y="2114613"/>
            <a:ext cx="2443163" cy="1221581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7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Факт долга 2008г. </a:t>
            </a:r>
          </a:p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10 123</a:t>
            </a:r>
            <a:endParaRPr lang="ru-RU" sz="22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171452" y="3779044"/>
            <a:ext cx="2400301" cy="1522164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Факт долга </a:t>
            </a:r>
          </a:p>
          <a:p>
            <a:pPr algn="ctr"/>
            <a:r>
              <a:rPr lang="ru-RU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2009 – 2013г.г. </a:t>
            </a:r>
          </a:p>
          <a:p>
            <a:pPr algn="ctr"/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42 876</a:t>
            </a:r>
            <a:endParaRPr lang="ru-RU" sz="2000" i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178597" y="5301270"/>
            <a:ext cx="2393156" cy="1450999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7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Оценка долга 2014г. </a:t>
            </a:r>
          </a:p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42 216</a:t>
            </a:r>
            <a:endParaRPr lang="ru-RU" sz="22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1784" y="2114551"/>
            <a:ext cx="1693069" cy="12287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ИНВЕСТИЦИИ И ПОДДЕРЖКА ЭКОНОМИКИ НА ВОЗВРАТНОЙ ОСНОВЕ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64618" y="4536057"/>
            <a:ext cx="1664494" cy="22632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ТЕКУЩИЕ НУЖДЫ НА ФИНАНСИРОВАНИЕ ДЕФИЦИТА, ПОГАШЕНИЕ ДОЛГА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4618" y="1556792"/>
            <a:ext cx="6065044" cy="4780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ЦЕЛЬ                        ЗАИМСТВОВАНИЯ                      ГАРАНТИИ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4844" y="2034829"/>
            <a:ext cx="2114550" cy="129416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4 669</a:t>
            </a:r>
          </a:p>
          <a:p>
            <a:pPr algn="ctr"/>
            <a:r>
              <a:rPr lang="ru-RU" sz="13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(облигации и кредиты Минфина)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65119" y="2034830"/>
            <a:ext cx="2114550" cy="127272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5 454</a:t>
            </a:r>
          </a:p>
          <a:p>
            <a:pPr algn="ctr"/>
            <a:endParaRPr lang="ru-RU" sz="1350" b="1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350" b="1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07694" y="3979069"/>
            <a:ext cx="2114550" cy="1394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23 210</a:t>
            </a:r>
          </a:p>
          <a:p>
            <a:pPr algn="ctr"/>
            <a:r>
              <a:rPr lang="ru-RU" sz="13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(облигации, кредиты банков и Минфина)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600825" y="3979069"/>
            <a:ext cx="2114550" cy="1394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19 666</a:t>
            </a:r>
          </a:p>
          <a:p>
            <a:pPr algn="ctr"/>
            <a:endParaRPr lang="ru-RU" sz="1350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350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389967" y="5373217"/>
            <a:ext cx="2114550" cy="14475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24 950</a:t>
            </a:r>
          </a:p>
          <a:p>
            <a:pPr algn="ctr"/>
            <a:r>
              <a:rPr lang="ru-RU" sz="13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(облигации, кредиты банков и Минфина)</a:t>
            </a:r>
            <a:r>
              <a:rPr lang="ru-RU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40639" y="5373217"/>
            <a:ext cx="2114550" cy="14260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17 266</a:t>
            </a:r>
          </a:p>
          <a:p>
            <a:pPr algn="ctr"/>
            <a:endParaRPr lang="ru-RU" sz="1350" b="1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350" b="1" u="sng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657757" y="3307557"/>
            <a:ext cx="1735931" cy="621506"/>
          </a:xfrm>
          <a:prstGeom prst="downArrow">
            <a:avLst>
              <a:gd name="adj1" fmla="val 50000"/>
              <a:gd name="adj2" fmla="val 51399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Рост в </a:t>
            </a:r>
          </a:p>
          <a:p>
            <a:pPr algn="ctr"/>
            <a:r>
              <a:rPr lang="ru-RU" sz="15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 раз</a:t>
            </a:r>
            <a:endParaRPr lang="ru-RU" sz="15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64346" y="3250407"/>
            <a:ext cx="1814512" cy="621506"/>
          </a:xfrm>
          <a:prstGeom prst="downArrow">
            <a:avLst>
              <a:gd name="adj1" fmla="val 50000"/>
              <a:gd name="adj2" fmla="val 51399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Рост в 4,2 раза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301039" y="188640"/>
            <a:ext cx="735806" cy="1714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4666" y="-9144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№54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1442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Долговая политика Белгородской области  </a:t>
            </a:r>
            <a:r>
              <a:rPr lang="ru-RU" sz="3675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75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325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2015 год и на плановый период 2016 – 2017 годов </a:t>
            </a:r>
            <a:r>
              <a:rPr lang="ru-RU" sz="16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 рублей)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42878" y="3243262"/>
            <a:ext cx="3164681" cy="3498106"/>
          </a:xfrm>
          <a:prstGeom prst="snip1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Прогноз долга 2015г. </a:t>
            </a:r>
          </a:p>
          <a:p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45 800</a:t>
            </a:r>
            <a:endParaRPr lang="ru-RU" sz="135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6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6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Прогноз долга 2016г. </a:t>
            </a:r>
          </a:p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45 891 </a:t>
            </a:r>
            <a:r>
              <a:rPr lang="ru-RU" sz="13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135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99,6%;  99,6%)</a:t>
            </a:r>
            <a:endParaRPr lang="ru-RU" sz="135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6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ru-RU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Прогноз долга 2017г. </a:t>
            </a:r>
          </a:p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46 465 </a:t>
            </a:r>
            <a:r>
              <a:rPr lang="ru-RU" sz="13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ru-RU" sz="135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97,8%;  97,8%)</a:t>
            </a:r>
            <a:endParaRPr lang="ru-RU" sz="135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135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94534" y="5589302"/>
            <a:ext cx="2114550" cy="11412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28 950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(облигации, кредиты банков и Минфина)</a:t>
            </a:r>
            <a:r>
              <a:rPr lang="ru-RU" sz="10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593681" y="5589302"/>
            <a:ext cx="2114550" cy="1134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16 850</a:t>
            </a:r>
          </a:p>
        </p:txBody>
      </p:sp>
      <p:sp>
        <p:nvSpPr>
          <p:cNvPr id="17" name="Прямоугольник с одним вырезанным углом 16"/>
          <p:cNvSpPr/>
          <p:nvPr/>
        </p:nvSpPr>
        <p:spPr>
          <a:xfrm>
            <a:off x="142878" y="2257426"/>
            <a:ext cx="3164681" cy="892968"/>
          </a:xfrm>
          <a:prstGeom prst="snip1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Оценка долга 2014г. </a:t>
            </a:r>
          </a:p>
          <a:p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42 216</a:t>
            </a:r>
            <a:r>
              <a:rPr lang="ru-RU" sz="13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 sz="225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64706" y="2500315"/>
            <a:ext cx="1028700" cy="42230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75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ПОГАШЕНИЕ ДОЛГА, ТЕКУЩИЕ НУЖДЫ НА ФИНАНСИ-РОВАНИЕ ДЕФИЦИТА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79131" y="2493232"/>
            <a:ext cx="2114550" cy="6500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24 950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</a:rPr>
              <a:t>(облигации, кредиты банков и Минфина)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93681" y="2500315"/>
            <a:ext cx="2114550" cy="6357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17 266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64738" y="2235995"/>
            <a:ext cx="5350669" cy="2214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ЦЕЛЬ                           ЗАИМСТВОВАНИЯ                      ГАРАНТИИ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8588" y="1196814"/>
            <a:ext cx="8779669" cy="9820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>
                <a:solidFill>
                  <a:prstClr val="black"/>
                </a:solidFill>
              </a:rPr>
              <a:t>      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Долговая политика в части заимствований направлена на обеспечение финансирования дефицита областного бюджета и погашение долговых обязательств.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Предоставление госгарантий только на цели микрокредитования малого и среднего предпринимательства.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23155"/>
              </p:ext>
            </p:extLst>
          </p:nvPr>
        </p:nvGraphicFramePr>
        <p:xfrm>
          <a:off x="4400552" y="3243263"/>
          <a:ext cx="4314825" cy="23117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8275"/>
                <a:gridCol w="1438275"/>
                <a:gridCol w="1438275"/>
              </a:tblGrid>
              <a:tr h="27342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3429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Привлечение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Погашение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47228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Заимствования, </a:t>
                      </a:r>
                    </a:p>
                    <a:p>
                      <a:r>
                        <a:rPr lang="ru-RU" sz="1200" b="1" dirty="0" smtClean="0"/>
                        <a:t>в том числе: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/>
                        <a:t>11 965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7 965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</a:tr>
              <a:tr h="323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Облигации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5 250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1 500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323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Кредиты банков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6 715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3 000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3231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Кредиты Минфина</a:t>
                      </a:r>
                      <a:endParaRPr lang="ru-RU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3 465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</a:tr>
              <a:tr h="32314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Гарантии</a:t>
                      </a:r>
                      <a:endParaRPr lang="ru-RU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155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571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132386" y="2670334"/>
          <a:ext cx="2175172" cy="65151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087586"/>
                <a:gridCol w="1087586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Уд. вес в собств. доход.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Без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бюдж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кред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106,7%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93%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21107"/>
              </p:ext>
            </p:extLst>
          </p:nvPr>
        </p:nvGraphicFramePr>
        <p:xfrm>
          <a:off x="1189536" y="4077072"/>
          <a:ext cx="2175172" cy="672078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087586"/>
                <a:gridCol w="108758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Уд. вес в собств. доход.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Без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бюдж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</a:rPr>
                        <a:t>кред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24003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104,1%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99,6%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11489" y="-1"/>
            <a:ext cx="162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Слайд №55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0">
              <a:srgbClr val="CCFFCC">
                <a:alpha val="33000"/>
              </a:srgbClr>
            </a:gs>
            <a:gs pos="100000">
              <a:srgbClr val="CCFFCC"/>
            </a:gs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5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155400"/>
              </p:ext>
            </p:extLst>
          </p:nvPr>
        </p:nvGraphicFramePr>
        <p:xfrm>
          <a:off x="285720" y="500041"/>
          <a:ext cx="8643998" cy="6241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Лист" r:id="rId6" imgW="7962995" imgH="4962620" progId="Excel.Sheet.8">
                  <p:embed/>
                </p:oleObj>
              </mc:Choice>
              <mc:Fallback>
                <p:oleObj name="Лист" r:id="rId6" imgW="7962995" imgH="496262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500041"/>
                        <a:ext cx="8643998" cy="6241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Worksheet" r:id="rId5" imgW="9391528" imgH="6172123" progId="Excel.Sheet.8">
                  <p:embed/>
                </p:oleObj>
              </mc:Choice>
              <mc:Fallback>
                <p:oleObj name="Worksheet" r:id="rId5" imgW="9391528" imgH="617212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7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6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714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</a:rPr>
              <a:t>млн.руб.</a:t>
            </a:r>
            <a:endParaRPr lang="ru-RU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4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54523"/>
              </p:ext>
            </p:extLst>
          </p:nvPr>
        </p:nvGraphicFramePr>
        <p:xfrm>
          <a:off x="0" y="44624"/>
          <a:ext cx="9144000" cy="68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5" imgW="9692586" imgH="6926688" progId="Excel.Sheet.8">
                  <p:embed/>
                </p:oleObj>
              </mc:Choice>
              <mc:Fallback>
                <p:oleObj name="Worksheet" r:id="rId5" imgW="9692586" imgH="69266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624"/>
                        <a:ext cx="9144000" cy="68133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7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4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FFCC">
                <a:alpha val="33000"/>
              </a:srgbClr>
            </a:gs>
            <a:gs pos="100000">
              <a:srgbClr val="CCFFCC"/>
            </a:gs>
            <a:gs pos="0">
              <a:srgbClr val="CCFFCC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16" y="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Слайд № 8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71406" y="250826"/>
          <a:ext cx="8993266" cy="6250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Worksheet" r:id="rId5" imgW="13211230" imgH="9182229" progId="Excel.Sheet.8">
                  <p:embed/>
                </p:oleObj>
              </mc:Choice>
              <mc:Fallback>
                <p:oleObj name="Worksheet" r:id="rId5" imgW="13211230" imgH="918222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6" y="250826"/>
                        <a:ext cx="8993266" cy="62500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99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4000">
              <a:schemeClr val="accent3">
                <a:tint val="50000"/>
                <a:satMod val="300000"/>
                <a:alpha val="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</a:gradFill>
        <a:ln>
          <a:headEnd type="none" w="med" len="med"/>
          <a:tailEnd type="none" w="med" len="med"/>
        </a:ln>
        <a:effectLst>
          <a:glow rad="228600">
            <a:schemeClr val="accent2">
              <a:satMod val="175000"/>
              <a:alpha val="40000"/>
            </a:schemeClr>
          </a:glow>
        </a:effectLst>
      </a:spPr>
      <a:bodyPr anchor="ctr"/>
      <a:lstStyle>
        <a:defPPr algn="ctr">
          <a:defRPr b="1" dirty="0">
            <a:solidFill>
              <a:schemeClr val="accent2">
                <a:lumMod val="75000"/>
              </a:schemeClr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4000">
              <a:schemeClr val="accent3">
                <a:tint val="50000"/>
                <a:satMod val="300000"/>
                <a:alpha val="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</a:gradFill>
        <a:ln>
          <a:headEnd type="none" w="med" len="med"/>
          <a:tailEnd type="none" w="med" len="med"/>
        </a:ln>
        <a:effectLst>
          <a:glow rad="228600">
            <a:schemeClr val="accent2">
              <a:satMod val="175000"/>
              <a:alpha val="40000"/>
            </a:schemeClr>
          </a:glow>
        </a:effectLst>
      </a:spPr>
      <a:bodyPr anchor="ctr"/>
      <a:lstStyle>
        <a:defPPr algn="ctr">
          <a:defRPr b="1" dirty="0">
            <a:solidFill>
              <a:schemeClr val="accent2">
                <a:lumMod val="75000"/>
              </a:schemeClr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14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4000">
              <a:schemeClr val="accent3">
                <a:tint val="50000"/>
                <a:satMod val="300000"/>
                <a:alpha val="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</a:gradFill>
        <a:ln>
          <a:headEnd type="none" w="med" len="med"/>
          <a:tailEnd type="none" w="med" len="med"/>
        </a:ln>
        <a:effectLst>
          <a:glow rad="228600">
            <a:schemeClr val="accent2">
              <a:satMod val="175000"/>
              <a:alpha val="40000"/>
            </a:schemeClr>
          </a:glow>
        </a:effectLst>
      </a:spPr>
      <a:bodyPr anchor="ctr"/>
      <a:lstStyle>
        <a:defPPr algn="ctr">
          <a:defRPr b="1" dirty="0">
            <a:solidFill>
              <a:schemeClr val="accent2">
                <a:lumMod val="75000"/>
              </a:schemeClr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15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4000">
              <a:schemeClr val="accent3">
                <a:tint val="50000"/>
                <a:satMod val="300000"/>
                <a:alpha val="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</a:gradFill>
        <a:ln>
          <a:headEnd type="none" w="med" len="med"/>
          <a:tailEnd type="none" w="med" len="med"/>
        </a:ln>
        <a:effectLst>
          <a:glow rad="228600">
            <a:schemeClr val="accent2">
              <a:satMod val="175000"/>
              <a:alpha val="40000"/>
            </a:schemeClr>
          </a:glow>
        </a:effectLst>
      </a:spPr>
      <a:bodyPr anchor="ctr"/>
      <a:lstStyle>
        <a:defPPr algn="ctr">
          <a:defRPr b="1" dirty="0">
            <a:solidFill>
              <a:schemeClr val="accent2">
                <a:lumMod val="75000"/>
              </a:schemeClr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16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4000">
              <a:schemeClr val="accent3">
                <a:tint val="50000"/>
                <a:satMod val="300000"/>
                <a:alpha val="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</a:gradFill>
        <a:ln>
          <a:headEnd type="none" w="med" len="med"/>
          <a:tailEnd type="none" w="med" len="med"/>
        </a:ln>
        <a:effectLst>
          <a:glow rad="228600">
            <a:schemeClr val="accent2">
              <a:satMod val="175000"/>
              <a:alpha val="40000"/>
            </a:schemeClr>
          </a:glow>
        </a:effectLst>
      </a:spPr>
      <a:bodyPr anchor="ctr"/>
      <a:lstStyle>
        <a:defPPr algn="ctr">
          <a:defRPr b="1" dirty="0">
            <a:solidFill>
              <a:schemeClr val="accent2">
                <a:lumMod val="75000"/>
              </a:schemeClr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17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34000">
              <a:schemeClr val="accent3">
                <a:tint val="50000"/>
                <a:satMod val="300000"/>
                <a:alpha val="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</a:gradFill>
        <a:ln>
          <a:headEnd type="none" w="med" len="med"/>
          <a:tailEnd type="none" w="med" len="med"/>
        </a:ln>
        <a:effectLst>
          <a:glow rad="228600">
            <a:schemeClr val="accent2">
              <a:satMod val="175000"/>
              <a:alpha val="40000"/>
            </a:schemeClr>
          </a:glow>
        </a:effectLst>
      </a:spPr>
      <a:bodyPr anchor="ctr"/>
      <a:lstStyle>
        <a:defPPr algn="ctr">
          <a:defRPr b="1" dirty="0">
            <a:solidFill>
              <a:schemeClr val="accent2">
                <a:lumMod val="75000"/>
              </a:schemeClr>
            </a:solidFill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18.xml><?xml version="1.0" encoding="utf-8"?>
<a:theme xmlns:a="http://schemas.openxmlformats.org/drawingml/2006/main" name="Базов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Поток">
  <a:themeElements>
    <a:clrScheme name="08.10.2014">
      <a:dk1>
        <a:srgbClr val="CDD9F1"/>
      </a:dk1>
      <a:lt1>
        <a:srgbClr val="C9D6F0"/>
      </a:lt1>
      <a:dk2>
        <a:srgbClr val="ACC1E8"/>
      </a:dk2>
      <a:lt2>
        <a:srgbClr val="DEE3EE"/>
      </a:lt2>
      <a:accent1>
        <a:srgbClr val="6860D6"/>
      </a:accent1>
      <a:accent2>
        <a:srgbClr val="7598D9"/>
      </a:accent2>
      <a:accent3>
        <a:srgbClr val="139CB7"/>
      </a:accent3>
      <a:accent4>
        <a:srgbClr val="5DC59B"/>
      </a:accent4>
      <a:accent5>
        <a:srgbClr val="AEBAD5"/>
      </a:accent5>
      <a:accent6>
        <a:srgbClr val="777C84"/>
      </a:accent6>
      <a:hlink>
        <a:srgbClr val="1D212D"/>
      </a:hlink>
      <a:folHlink>
        <a:srgbClr val="1D212D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6.xml><?xml version="1.0" encoding="utf-8"?>
<a:theme xmlns:a="http://schemas.openxmlformats.org/drawingml/2006/main" name="30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кстура">
  <a:themeElements>
    <a:clrScheme name="Текстура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08.10.2014">
    <a:dk1>
      <a:srgbClr val="CDD9F1"/>
    </a:dk1>
    <a:lt1>
      <a:srgbClr val="C9D6F0"/>
    </a:lt1>
    <a:dk2>
      <a:srgbClr val="ACC1E8"/>
    </a:dk2>
    <a:lt2>
      <a:srgbClr val="DEE3EE"/>
    </a:lt2>
    <a:accent1>
      <a:srgbClr val="6860D6"/>
    </a:accent1>
    <a:accent2>
      <a:srgbClr val="7598D9"/>
    </a:accent2>
    <a:accent3>
      <a:srgbClr val="139CB7"/>
    </a:accent3>
    <a:accent4>
      <a:srgbClr val="5DC59B"/>
    </a:accent4>
    <a:accent5>
      <a:srgbClr val="AEBAD5"/>
    </a:accent5>
    <a:accent6>
      <a:srgbClr val="777C84"/>
    </a:accent6>
    <a:hlink>
      <a:srgbClr val="1D212D"/>
    </a:hlink>
    <a:folHlink>
      <a:srgbClr val="1D212D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1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08.10.2014">
    <a:dk1>
      <a:srgbClr val="CDD9F1"/>
    </a:dk1>
    <a:lt1>
      <a:srgbClr val="C9D6F0"/>
    </a:lt1>
    <a:dk2>
      <a:srgbClr val="ACC1E8"/>
    </a:dk2>
    <a:lt2>
      <a:srgbClr val="DEE3EE"/>
    </a:lt2>
    <a:accent1>
      <a:srgbClr val="6860D6"/>
    </a:accent1>
    <a:accent2>
      <a:srgbClr val="7598D9"/>
    </a:accent2>
    <a:accent3>
      <a:srgbClr val="139CB7"/>
    </a:accent3>
    <a:accent4>
      <a:srgbClr val="5DC59B"/>
    </a:accent4>
    <a:accent5>
      <a:srgbClr val="AEBAD5"/>
    </a:accent5>
    <a:accent6>
      <a:srgbClr val="777C84"/>
    </a:accent6>
    <a:hlink>
      <a:srgbClr val="1D212D"/>
    </a:hlink>
    <a:folHlink>
      <a:srgbClr val="1D212D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</TotalTime>
  <Words>4777</Words>
  <Application>Microsoft Office PowerPoint</Application>
  <PresentationFormat>Экран (4:3)</PresentationFormat>
  <Paragraphs>1596</Paragraphs>
  <Slides>51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43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96" baseType="lpstr">
      <vt:lpstr>Тема Office</vt:lpstr>
      <vt:lpstr>Глобус</vt:lpstr>
      <vt:lpstr>3_Тема Office</vt:lpstr>
      <vt:lpstr>Оформление по умолчанию</vt:lpstr>
      <vt:lpstr>5_Тема Office</vt:lpstr>
      <vt:lpstr>Текстура</vt:lpstr>
      <vt:lpstr>8_Тема Office</vt:lpstr>
      <vt:lpstr>9_Тема Office</vt:lpstr>
      <vt:lpstr>10_Тема Office</vt:lpstr>
      <vt:lpstr>Воздушный поток</vt:lpstr>
      <vt:lpstr>11_Тема Office</vt:lpstr>
      <vt:lpstr>12_Тема Office</vt:lpstr>
      <vt:lpstr>15_Тема Office</vt:lpstr>
      <vt:lpstr>16_Тема Office</vt:lpstr>
      <vt:lpstr>17_Тема Office</vt:lpstr>
      <vt:lpstr>18_Тема Office</vt:lpstr>
      <vt:lpstr>19_Тема Office</vt:lpstr>
      <vt:lpstr>Базовая</vt:lpstr>
      <vt:lpstr>Сетка с тенью</vt:lpstr>
      <vt:lpstr>6_Тема Office</vt:lpstr>
      <vt:lpstr>Поток</vt:lpstr>
      <vt:lpstr>25_Тема Office</vt:lpstr>
      <vt:lpstr>22_Тема Office</vt:lpstr>
      <vt:lpstr>Эркер</vt:lpstr>
      <vt:lpstr>View</vt:lpstr>
      <vt:lpstr>30_Тема Office</vt:lpstr>
      <vt:lpstr>21_Тема Office</vt:lpstr>
      <vt:lpstr>31_Тема Office</vt:lpstr>
      <vt:lpstr>1_Воздушный поток</vt:lpstr>
      <vt:lpstr>2_Воздушный поток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Апекс</vt:lpstr>
      <vt:lpstr>10_Оформление по умолчанию</vt:lpstr>
      <vt:lpstr>11_Оформление по умолчанию</vt:lpstr>
      <vt:lpstr>13_Тема Office</vt:lpstr>
      <vt:lpstr>Лист</vt:lpstr>
      <vt:lpstr>Worksheet</vt:lpstr>
      <vt:lpstr> Концепция консолидированного бюджета Белгородской области на  2015 год и на плановый период  2016 и 2017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Резервы роста доходов консолидированного бюджета области</vt:lpstr>
      <vt:lpstr>Презентация PowerPoint</vt:lpstr>
      <vt:lpstr>Презентация PowerPoint</vt:lpstr>
      <vt:lpstr>    Базовые приоритеты при  формировании   расходов бюджета на 2015-2017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Внедрение информационной системы управления государственными и муниципальными закупками в Белгородской области</vt:lpstr>
      <vt:lpstr> Информация о проведенных закупках для государственных нужд региона за 2012 г., 2013 г.,                         1 полугодие 2014 г.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</vt:lpstr>
      <vt:lpstr>Расходы на содержание одного ребенка в год  в образовательных организациях за счет  консолидированного бюджета</vt:lpstr>
      <vt:lpstr>Презентация PowerPoint</vt:lpstr>
      <vt:lpstr>Презентация PowerPoint</vt:lpstr>
      <vt:lpstr>Презентация PowerPoint</vt:lpstr>
      <vt:lpstr>Культура, кинематография</vt:lpstr>
      <vt:lpstr>Презентация PowerPoint</vt:lpstr>
      <vt:lpstr>                 ДИНАМИКА РАСХОДОВ КОНСОЛИДИРОВАННОГО БЮДЖЕТА НА КАПИТАЛЬНЫЕ ВЛОЖЕНИЯ                                            ЗА 2014-2017 ГОДЫ  </vt:lpstr>
      <vt:lpstr>Презентация PowerPoint</vt:lpstr>
      <vt:lpstr>Расходы дорожного фонда,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областного бюджета                          в 2014-2017 гг.</vt:lpstr>
      <vt:lpstr>Доля областного и местных бюджетов в составе консолидированного бюджета области  на 2015 год</vt:lpstr>
      <vt:lpstr>Государственный долг Белгородской области  в 2008 - 2014 годах (млн рублей)</vt:lpstr>
      <vt:lpstr>Долговая политика Белгородской области   на 2015 год и на плановый период 2016 – 2017 годов (млн рублей)</vt:lpstr>
    </vt:vector>
  </TitlesOfParts>
  <Company>UPRFIN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Ковика Ольга Николаевна</cp:lastModifiedBy>
  <cp:revision>108</cp:revision>
  <cp:lastPrinted>2014-10-21T08:25:56Z</cp:lastPrinted>
  <dcterms:created xsi:type="dcterms:W3CDTF">2014-10-08T12:57:30Z</dcterms:created>
  <dcterms:modified xsi:type="dcterms:W3CDTF">2014-10-24T05:30:49Z</dcterms:modified>
</cp:coreProperties>
</file>