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3E32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45C2F-FCB6-452A-A816-1DEBB9366890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CF332-4928-4B4E-8199-9B83A5B6961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FF82B-1633-4EDF-8A6E-356937430FE4}" type="datetimeFigureOut">
              <a:rPr lang="ru-RU" smtClean="0"/>
              <a:t>09.02.2015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64DA2-51B6-4056-B4B8-5362CD05F16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1B94A-9913-42D2-B298-A4B010E3EF6A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2571744"/>
            <a:ext cx="8642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i="1" dirty="0">
                <a:latin typeface="Georgia" pitchFamily="18" charset="0"/>
              </a:rPr>
              <a:t>БЮДЖЕТ (от </a:t>
            </a:r>
            <a:r>
              <a:rPr lang="ru-RU" sz="3200" b="1" i="1" dirty="0">
                <a:latin typeface="Georgia" pitchFamily="18" charset="0"/>
              </a:rPr>
              <a:t>старонормандского</a:t>
            </a:r>
            <a:r>
              <a:rPr lang="ru-RU" sz="3200" b="1" i="1" dirty="0">
                <a:latin typeface="Georgia" pitchFamily="18" charset="0"/>
              </a:rPr>
              <a:t> </a:t>
            </a:r>
            <a:r>
              <a:rPr lang="en-US" sz="3200" b="1" i="1" dirty="0">
                <a:latin typeface="Georgia" pitchFamily="18" charset="0"/>
              </a:rPr>
              <a:t>bougette</a:t>
            </a:r>
            <a:r>
              <a:rPr lang="en-US" sz="3200" b="1" i="1" dirty="0">
                <a:latin typeface="Georgia" pitchFamily="18" charset="0"/>
              </a:rPr>
              <a:t> </a:t>
            </a:r>
            <a:r>
              <a:rPr lang="ru-RU" sz="3200" b="1" i="1" dirty="0">
                <a:latin typeface="Georgia" pitchFamily="18" charset="0"/>
              </a:rPr>
              <a:t>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42844" y="5042118"/>
            <a:ext cx="856956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596" y="214290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Основные понятия и термины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3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357422" y="1571612"/>
            <a:ext cx="1857388" cy="2143140"/>
          </a:xfrm>
          <a:prstGeom prst="wedgeRoundRectCallout">
            <a:avLst/>
          </a:prstGeom>
          <a:solidFill>
            <a:schemeClr val="bg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– поступающие в бюджет денежные средства</a:t>
            </a: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500694" y="1571612"/>
            <a:ext cx="1785950" cy="2143140"/>
          </a:xfrm>
          <a:prstGeom prst="wedgeRoundRectCallout">
            <a:avLst/>
          </a:prstGeom>
          <a:solidFill>
            <a:schemeClr val="bg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– выплачиваемые из бюджета  денежные средства</a:t>
            </a: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28596" y="4857760"/>
            <a:ext cx="8215370" cy="1143008"/>
          </a:xfrm>
          <a:prstGeom prst="wedgeRoundRectCallou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 бюджета  - превышение расходов бюджета над его доходами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Профицит бюджета -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превышение доходов бюджета над его расходов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l="-9000" t="-7000" r="-1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71612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 </a:t>
            </a:r>
            <a:endParaRPr lang="ru-RU" i="1" dirty="0"/>
          </a:p>
          <a:p>
            <a:endParaRPr lang="ru-RU" dirty="0" smtClean="0"/>
          </a:p>
          <a:p>
            <a:endParaRPr lang="ru-RU" i="1" dirty="0"/>
          </a:p>
        </p:txBody>
      </p: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285720" y="1285860"/>
            <a:ext cx="919170" cy="919170"/>
            <a:chOff x="1289" y="582"/>
            <a:chExt cx="668" cy="716"/>
          </a:xfrm>
          <a:solidFill>
            <a:srgbClr val="C19721">
              <a:alpha val="56000"/>
            </a:srgbClr>
          </a:solidFill>
        </p:grpSpPr>
        <p:sp>
          <p:nvSpPr>
            <p:cNvPr id="6" name="Oval 85"/>
            <p:cNvSpPr>
              <a:spLocks noChangeArrowheads="1"/>
            </p:cNvSpPr>
            <p:nvPr/>
          </p:nvSpPr>
          <p:spPr bwMode="gray">
            <a:xfrm>
              <a:off x="1289" y="582"/>
              <a:ext cx="668" cy="716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Oval 86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Oval 87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Oval 88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Oval 89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sz="24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1500166" y="1142984"/>
            <a:ext cx="7000924" cy="1071570"/>
          </a:xfrm>
          <a:prstGeom prst="roundRect">
            <a:avLst/>
          </a:prstGeom>
          <a:gradFill flip="none" rotWithShape="1">
            <a:gsLst>
              <a:gs pos="0">
                <a:srgbClr val="C1972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Межбюджетные трансферты -средства финансовой помощи (субсидии, дотации, субвенции и иные межбюджетные трансферты) передаваемые одним бюджетом другому бюджету на безвозмездной и безвозвратной основах.</a:t>
            </a:r>
            <a:endParaRPr lang="ru-RU" sz="1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357158" y="5214950"/>
            <a:ext cx="919170" cy="919170"/>
            <a:chOff x="1289" y="582"/>
            <a:chExt cx="668" cy="716"/>
          </a:xfrm>
          <a:solidFill>
            <a:srgbClr val="C19721">
              <a:alpha val="56000"/>
            </a:srgbClr>
          </a:solidFill>
        </p:grpSpPr>
        <p:sp>
          <p:nvSpPr>
            <p:cNvPr id="13" name="Oval 85"/>
            <p:cNvSpPr>
              <a:spLocks noChangeArrowheads="1"/>
            </p:cNvSpPr>
            <p:nvPr/>
          </p:nvSpPr>
          <p:spPr bwMode="gray">
            <a:xfrm>
              <a:off x="1289" y="582"/>
              <a:ext cx="668" cy="716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Oval 86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Oval 87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Oval 88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Oval 89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sz="24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18" name="Group 84"/>
          <p:cNvGrpSpPr>
            <a:grpSpLocks/>
          </p:cNvGrpSpPr>
          <p:nvPr/>
        </p:nvGrpSpPr>
        <p:grpSpPr bwMode="auto">
          <a:xfrm>
            <a:off x="285720" y="3786190"/>
            <a:ext cx="919170" cy="919170"/>
            <a:chOff x="1289" y="582"/>
            <a:chExt cx="668" cy="716"/>
          </a:xfrm>
          <a:solidFill>
            <a:srgbClr val="C19721">
              <a:alpha val="56000"/>
            </a:srgbClr>
          </a:solidFill>
        </p:grpSpPr>
        <p:sp>
          <p:nvSpPr>
            <p:cNvPr id="19" name="Oval 85"/>
            <p:cNvSpPr>
              <a:spLocks noChangeArrowheads="1"/>
            </p:cNvSpPr>
            <p:nvPr/>
          </p:nvSpPr>
          <p:spPr bwMode="gray">
            <a:xfrm>
              <a:off x="1289" y="582"/>
              <a:ext cx="668" cy="716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Oval 86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Oval 87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Oval 88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Oval 89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sz="24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24" name="Group 84"/>
          <p:cNvGrpSpPr>
            <a:grpSpLocks/>
          </p:cNvGrpSpPr>
          <p:nvPr/>
        </p:nvGrpSpPr>
        <p:grpSpPr bwMode="auto">
          <a:xfrm>
            <a:off x="285720" y="2428868"/>
            <a:ext cx="919170" cy="919170"/>
            <a:chOff x="1289" y="582"/>
            <a:chExt cx="668" cy="716"/>
          </a:xfrm>
          <a:solidFill>
            <a:srgbClr val="C19721">
              <a:alpha val="56000"/>
            </a:srgbClr>
          </a:solidFill>
        </p:grpSpPr>
        <p:sp>
          <p:nvSpPr>
            <p:cNvPr id="25" name="Oval 85"/>
            <p:cNvSpPr>
              <a:spLocks noChangeArrowheads="1"/>
            </p:cNvSpPr>
            <p:nvPr/>
          </p:nvSpPr>
          <p:spPr bwMode="gray">
            <a:xfrm>
              <a:off x="1289" y="582"/>
              <a:ext cx="668" cy="716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" name="Oval 86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7" name="Oval 87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8" name="Oval 88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9" name="Oval 89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pFill/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>
                <a:defRPr/>
              </a:pPr>
              <a:endParaRPr lang="ru-RU" sz="24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1500166" y="5214950"/>
            <a:ext cx="7000924" cy="1071570"/>
          </a:xfrm>
          <a:prstGeom prst="roundRect">
            <a:avLst/>
          </a:prstGeom>
          <a:gradFill flip="none" rotWithShape="1">
            <a:gsLst>
              <a:gs pos="0">
                <a:srgbClr val="C1972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Безвозмездные поступления - средства, поступающие в бюджет от других бюджетов в форме дотаций, субсидий, субвенций и иных межбюджетных трансфертов, а также от физических и юридических лиц на безвозмездной основе, в том числе добровольные пожертвования.</a:t>
            </a:r>
            <a:endParaRPr lang="ru-RU" sz="14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571876"/>
            <a:ext cx="7000924" cy="1500198"/>
          </a:xfrm>
          <a:prstGeom prst="roundRect">
            <a:avLst/>
          </a:prstGeom>
          <a:gradFill flip="none" rotWithShape="1">
            <a:gsLst>
              <a:gs pos="0">
                <a:srgbClr val="C1972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Бюджетная классификация Российской Федерации - является группировкой доходов, расходов и источников финансирования дефицитов бюджетов бюджетной системы Российской Федерации, используемой для составления и исполнения бюджетов, составления бюджетной отчетности, обеспечивающей сопоставимость показателей бюджетов бюджетной системы Российской Федерации.</a:t>
            </a:r>
          </a:p>
          <a:p>
            <a:pPr algn="ctr"/>
            <a:endParaRPr lang="ru-RU" sz="1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2357430"/>
            <a:ext cx="7000924" cy="1071570"/>
          </a:xfrm>
          <a:prstGeom prst="roundRect">
            <a:avLst/>
          </a:prstGeom>
          <a:gradFill flip="none" rotWithShape="1">
            <a:gsLst>
              <a:gs pos="0">
                <a:srgbClr val="C1972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Бюджетные ассигнования - денежные средства, предусмотренные законом (решением) о бюджете, направленные на различные виды расходов.</a:t>
            </a:r>
            <a:endParaRPr lang="ru-RU" sz="1400" b="1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141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Основные понятия и термины</vt:lpstr>
      <vt:lpstr>Основные понятия и термины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бюджет?</dc:title>
  <dc:creator>Вервейко Ирина Николаевна</dc:creator>
  <cp:lastModifiedBy>Вервейко Ирина Николаевна</cp:lastModifiedBy>
  <cp:revision>9</cp:revision>
  <dcterms:created xsi:type="dcterms:W3CDTF">2015-02-09T11:27:14Z</dcterms:created>
  <dcterms:modified xsi:type="dcterms:W3CDTF">2015-02-09T12:53:30Z</dcterms:modified>
</cp:coreProperties>
</file>